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wav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</p:sldMasterIdLst>
  <p:notesMasterIdLst>
    <p:notesMasterId r:id="rId27"/>
  </p:notesMasterIdLst>
  <p:sldIdLst>
    <p:sldId id="256" r:id="rId2"/>
    <p:sldId id="257" r:id="rId3"/>
    <p:sldId id="293" r:id="rId4"/>
    <p:sldId id="258" r:id="rId5"/>
    <p:sldId id="294" r:id="rId6"/>
    <p:sldId id="260" r:id="rId7"/>
    <p:sldId id="295" r:id="rId8"/>
    <p:sldId id="273" r:id="rId9"/>
    <p:sldId id="285" r:id="rId10"/>
    <p:sldId id="288" r:id="rId11"/>
    <p:sldId id="290" r:id="rId12"/>
    <p:sldId id="274" r:id="rId13"/>
    <p:sldId id="275" r:id="rId14"/>
    <p:sldId id="276" r:id="rId15"/>
    <p:sldId id="278" r:id="rId16"/>
    <p:sldId id="280" r:id="rId17"/>
    <p:sldId id="282" r:id="rId18"/>
    <p:sldId id="283" r:id="rId19"/>
    <p:sldId id="296" r:id="rId20"/>
    <p:sldId id="287" r:id="rId21"/>
    <p:sldId id="297" r:id="rId22"/>
    <p:sldId id="292" r:id="rId23"/>
    <p:sldId id="298" r:id="rId24"/>
    <p:sldId id="289" r:id="rId25"/>
    <p:sldId id="291" r:id="rId26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521415D9-36F7-43E2-AB2F-B90AF26B5E84}">
      <p14:sectionLst xmlns:p14="http://schemas.microsoft.com/office/powerpoint/2010/main">
        <p14:section name="Výchozí oddíl" id="{86E740FD-9D2E-459E-A96C-E6EDD11AE6CE}">
          <p14:sldIdLst>
            <p14:sldId id="256"/>
            <p14:sldId id="257"/>
            <p14:sldId id="293"/>
            <p14:sldId id="258"/>
            <p14:sldId id="294"/>
            <p14:sldId id="260"/>
            <p14:sldId id="295"/>
            <p14:sldId id="273"/>
            <p14:sldId id="285"/>
            <p14:sldId id="288"/>
            <p14:sldId id="290"/>
            <p14:sldId id="274"/>
            <p14:sldId id="275"/>
            <p14:sldId id="276"/>
            <p14:sldId id="278"/>
            <p14:sldId id="280"/>
            <p14:sldId id="282"/>
            <p14:sldId id="283"/>
            <p14:sldId id="296"/>
            <p14:sldId id="287"/>
            <p14:sldId id="297"/>
            <p14:sldId id="292"/>
            <p14:sldId id="298"/>
            <p14:sldId id="289"/>
            <p14:sldId id="291"/>
          </p14:sldIdLst>
        </p14:section>
      </p14:section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284E427A-3D55-4303-BF80-6455036E1DE7}" styleName="Styl s motivem 1 – zvýraznění 2">
    <a:tblBg>
      <a:fillRef idx="2">
        <a:schemeClr val="accent2"/>
      </a:fillRef>
      <a:effectRef idx="1">
        <a:schemeClr val="accent2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  <a:insideH>
            <a:lnRef idx="1">
              <a:schemeClr val="accent2"/>
            </a:lnRef>
          </a:insideH>
          <a:insideV>
            <a:lnRef idx="1">
              <a:schemeClr val="accent2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2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</a:tcBdr>
        <a:fill>
          <a:solidFill>
            <a:schemeClr val="accent2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2"/>
            </a:lnRef>
          </a:left>
          <a:right>
            <a:lnRef idx="1">
              <a:schemeClr val="accent2"/>
            </a:lnRef>
          </a:right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  <a:insideH>
            <a:lnRef idx="1">
              <a:schemeClr val="accent2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2"/>
            </a:lnRef>
          </a:left>
          <a:right>
            <a:lnRef idx="2">
              <a:schemeClr val="accent2"/>
            </a:lnRef>
          </a:right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  <a:insideH>
            <a:lnRef idx="1">
              <a:schemeClr val="accent2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  <a:top>
            <a:lnRef idx="2">
              <a:schemeClr val="accent2"/>
            </a:lnRef>
          </a:top>
          <a:bottom>
            <a:lnRef idx="2">
              <a:schemeClr val="accent2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  <a:top>
            <a:lnRef idx="1">
              <a:schemeClr val="accent2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2"/>
          </a:solidFill>
        </a:fill>
      </a:tcStyle>
    </a:firstRow>
  </a:tblStyle>
  <a:tblStyle styleId="{2D5ABB26-0587-4C30-8999-92F81FD0307C}" styleName="Bez stylu, bez mřížky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>
        <p:scale>
          <a:sx n="60" d="100"/>
          <a:sy n="60" d="100"/>
        </p:scale>
        <p:origin x="-1350" y="-93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notesMaster" Target="notesMasters/notesMaster1.xml"/><Relationship Id="rId30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5BB5782-6151-43F0-AD82-C4EAC553640E}" type="datetimeFigureOut">
              <a:rPr lang="cs-CZ" smtClean="0"/>
              <a:pPr/>
              <a:t>6.11.2013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78A8B5FF-DBA9-4EF7-AE71-D4379EA728A5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03153176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8A8B5FF-DBA9-4EF7-AE71-D4379EA728A5}" type="slidenum">
              <a:rPr lang="cs-CZ" smtClean="0"/>
              <a:pPr/>
              <a:t>14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877074770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8A8B5FF-DBA9-4EF7-AE71-D4379EA728A5}" type="slidenum">
              <a:rPr lang="cs-CZ" smtClean="0"/>
              <a:pPr/>
              <a:t>16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374393600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8A8B5FF-DBA9-4EF7-AE71-D4379EA728A5}" type="slidenum">
              <a:rPr lang="cs-CZ" smtClean="0"/>
              <a:pPr/>
              <a:t>17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374393600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8A8B5FF-DBA9-4EF7-AE71-D4379EA728A5}" type="slidenum">
              <a:rPr lang="cs-CZ" smtClean="0"/>
              <a:pPr/>
              <a:t>18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374393600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8A8B5FF-DBA9-4EF7-AE71-D4379EA728A5}" type="slidenum">
              <a:rPr lang="cs-CZ" smtClean="0"/>
              <a:pPr/>
              <a:t>20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374393600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8A8B5FF-DBA9-4EF7-AE71-D4379EA728A5}" type="slidenum">
              <a:rPr lang="cs-CZ" smtClean="0"/>
              <a:pPr/>
              <a:t>22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374393600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8A8B5FF-DBA9-4EF7-AE71-D4379EA728A5}" type="slidenum">
              <a:rPr lang="cs-CZ" smtClean="0"/>
              <a:pPr/>
              <a:t>24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374393600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8A8B5FF-DBA9-4EF7-AE71-D4379EA728A5}" type="slidenum">
              <a:rPr lang="cs-CZ" smtClean="0"/>
              <a:pPr/>
              <a:t>25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37439360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Rectangle 2"/>
          <p:cNvSpPr>
            <a:spLocks noGrp="1" noChangeArrowheads="1"/>
          </p:cNvSpPr>
          <p:nvPr>
            <p:ph type="ctrTitle"/>
          </p:nvPr>
        </p:nvSpPr>
        <p:spPr>
          <a:xfrm>
            <a:off x="1600200" y="1524000"/>
            <a:ext cx="6096000" cy="1879600"/>
          </a:xfrm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anchor="b"/>
          <a:lstStyle>
            <a:lvl1pPr>
              <a:lnSpc>
                <a:spcPct val="95000"/>
              </a:lnSpc>
              <a:defRPr sz="5400"/>
            </a:lvl1pPr>
          </a:lstStyle>
          <a:p>
            <a:pPr lvl="0"/>
            <a:r>
              <a:rPr lang="cs-CZ" altLang="en-US" noProof="0" smtClean="0"/>
              <a:t>Kliknutím lze upravit styl.</a:t>
            </a:r>
            <a:endParaRPr lang="en-GB" altLang="en-US" noProof="0" smtClean="0"/>
          </a:p>
        </p:txBody>
      </p:sp>
      <p:sp>
        <p:nvSpPr>
          <p:cNvPr id="3075" name="Rectangle 3"/>
          <p:cNvSpPr>
            <a:spLocks noGrp="1" noChangeArrowheads="1"/>
          </p:cNvSpPr>
          <p:nvPr>
            <p:ph type="subTitle" idx="1"/>
          </p:nvPr>
        </p:nvSpPr>
        <p:spPr>
          <a:xfrm>
            <a:off x="1682750" y="4076700"/>
            <a:ext cx="5861050" cy="1257300"/>
          </a:xfrm>
        </p:spPr>
        <p:txBody>
          <a:bodyPr/>
          <a:lstStyle>
            <a:lvl1pPr marL="0" indent="0" algn="ctr">
              <a:buFontTx/>
              <a:buNone/>
              <a:defRPr/>
            </a:lvl1pPr>
          </a:lstStyle>
          <a:p>
            <a:pPr lvl="0"/>
            <a:r>
              <a:rPr lang="cs-CZ" altLang="en-US" noProof="0" smtClean="0"/>
              <a:t>Kliknutím lze upravit styl předlohy.</a:t>
            </a:r>
            <a:endParaRPr lang="en-GB" altLang="en-US" noProof="0" smtClean="0"/>
          </a:p>
        </p:txBody>
      </p:sp>
      <p:sp>
        <p:nvSpPr>
          <p:cNvPr id="3076" name="Rectangle 4"/>
          <p:cNvSpPr>
            <a:spLocks noGrp="1" noChangeArrowheads="1"/>
          </p:cNvSpPr>
          <p:nvPr>
            <p:ph type="dt" sz="half" idx="2"/>
          </p:nvPr>
        </p:nvSpPr>
        <p:spPr>
          <a:xfrm>
            <a:off x="685800" y="6400800"/>
            <a:ext cx="1905000" cy="457200"/>
          </a:xfrm>
        </p:spPr>
        <p:txBody>
          <a:bodyPr/>
          <a:lstStyle>
            <a:lvl1pPr>
              <a:defRPr/>
            </a:lvl1pPr>
          </a:lstStyle>
          <a:p>
            <a:fld id="{66A812DC-9BD2-4B70-BF7E-2420C80F8D75}" type="datetime1">
              <a:rPr lang="en-GB" smtClean="0"/>
              <a:pPr/>
              <a:t>06/11/2013</a:t>
            </a:fld>
            <a:endParaRPr lang="en-GB"/>
          </a:p>
        </p:txBody>
      </p:sp>
      <p:sp>
        <p:nvSpPr>
          <p:cNvPr id="3077" name="Rectangle 5"/>
          <p:cNvSpPr>
            <a:spLocks noGrp="1" noChangeArrowheads="1"/>
          </p:cNvSpPr>
          <p:nvPr>
            <p:ph type="ftr" sz="quarter" idx="3"/>
          </p:nvPr>
        </p:nvSpPr>
        <p:spPr>
          <a:xfrm>
            <a:off x="3124200" y="6400800"/>
            <a:ext cx="2895600" cy="457200"/>
          </a:xfrm>
        </p:spPr>
        <p:txBody>
          <a:bodyPr/>
          <a:lstStyle>
            <a:lvl1pPr>
              <a:defRPr/>
            </a:lvl1pPr>
          </a:lstStyle>
          <a:p>
            <a:endParaRPr lang="en-GB"/>
          </a:p>
        </p:txBody>
      </p:sp>
      <p:sp>
        <p:nvSpPr>
          <p:cNvPr id="3078" name="Rectangle 6"/>
          <p:cNvSpPr>
            <a:spLocks noGrp="1" noChangeArrowheads="1"/>
          </p:cNvSpPr>
          <p:nvPr>
            <p:ph type="sldNum" sz="quarter" idx="4"/>
          </p:nvPr>
        </p:nvSpPr>
        <p:spPr>
          <a:xfrm>
            <a:off x="6553200" y="6400800"/>
            <a:ext cx="1905000" cy="457200"/>
          </a:xfrm>
        </p:spPr>
        <p:txBody>
          <a:bodyPr/>
          <a:lstStyle>
            <a:lvl1pPr>
              <a:defRPr/>
            </a:lvl1pPr>
          </a:lstStyle>
          <a:p>
            <a:fld id="{622D306C-8A99-4977-9152-8721D4F00AC4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GB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GB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FF37E614-BD07-44AA-A885-EB6C2728F51B}" type="datetime1">
              <a:rPr lang="en-GB" smtClean="0"/>
              <a:pPr/>
              <a:t>06/11/2013</a:t>
            </a:fld>
            <a:endParaRPr lang="en-GB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GB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622D306C-8A99-4977-9152-8721D4F00AC4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4735453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en-GB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7BAD9435-492C-457D-A975-D523EF737AAB}" type="datetime1">
              <a:rPr lang="en-GB" smtClean="0"/>
              <a:pPr/>
              <a:t>06/11/2013</a:t>
            </a:fld>
            <a:endParaRPr lang="en-GB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GB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622D306C-8A99-4977-9152-8721D4F00AC4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3370395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GB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685800" y="2743200"/>
            <a:ext cx="3810000" cy="33528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GB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2743200"/>
            <a:ext cx="3810000" cy="33528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GB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B9D97D6A-C3D1-4E5A-962F-4E30B8AE2FDB}" type="datetime1">
              <a:rPr lang="en-GB" smtClean="0"/>
              <a:pPr/>
              <a:t>06/11/2013</a:t>
            </a:fld>
            <a:endParaRPr lang="en-GB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GB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622D306C-8A99-4977-9152-8721D4F00AC4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9180352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en-GB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GB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GB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8D5C350C-70D3-441E-A0F7-A547C2E911F7}" type="datetime1">
              <a:rPr lang="en-GB" smtClean="0"/>
              <a:pPr/>
              <a:t>06/11/2013</a:t>
            </a:fld>
            <a:endParaRPr lang="en-GB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GB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622D306C-8A99-4977-9152-8721D4F00AC4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1004770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GB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C635C418-9954-4395-9210-B9417086B0E2}" type="datetime1">
              <a:rPr lang="en-GB" smtClean="0"/>
              <a:pPr/>
              <a:t>06/11/2013</a:t>
            </a:fld>
            <a:endParaRPr lang="en-GB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GB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622D306C-8A99-4977-9152-8721D4F00AC4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1810096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D806EE4C-CBBB-4F95-BDF7-370DDC8614A5}" type="datetime1">
              <a:rPr lang="en-GB" smtClean="0"/>
              <a:pPr/>
              <a:t>06/11/2013</a:t>
            </a:fld>
            <a:endParaRPr lang="en-GB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GB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622D306C-8A99-4977-9152-8721D4F00AC4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6826812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en-GB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GB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895A33BB-74FC-4DF6-AF37-9FBB04DB67DC}" type="datetime1">
              <a:rPr lang="en-GB" smtClean="0"/>
              <a:pPr/>
              <a:t>06/11/2013</a:t>
            </a:fld>
            <a:endParaRPr lang="en-GB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GB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622D306C-8A99-4977-9152-8721D4F00AC4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2038831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en-GB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cs-CZ" smtClean="0"/>
              <a:t>Kliknutím na ikonu přidáte obrázek.</a:t>
            </a:r>
            <a:endParaRPr lang="en-GB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840A1A79-0C78-40BB-AF35-9FD281755DA0}" type="datetime1">
              <a:rPr lang="en-GB" smtClean="0"/>
              <a:pPr/>
              <a:t>06/11/2013</a:t>
            </a:fld>
            <a:endParaRPr lang="en-GB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GB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622D306C-8A99-4977-9152-8721D4F00AC4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7634151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GB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GB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CAD911C5-E69D-4640-B747-4796E346C604}" type="datetime1">
              <a:rPr lang="en-GB" smtClean="0"/>
              <a:pPr/>
              <a:t>06/11/2013</a:t>
            </a:fld>
            <a:endParaRPr lang="en-GB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GB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622D306C-8A99-4977-9152-8721D4F00AC4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5071510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543675" y="1295400"/>
            <a:ext cx="1952625" cy="4800600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en-GB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685800" y="1295400"/>
            <a:ext cx="5705475" cy="4800600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GB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3E23B82A-190B-4FD2-82E1-5BE8D5AB185A}" type="datetime1">
              <a:rPr lang="en-GB" smtClean="0"/>
              <a:pPr/>
              <a:t>06/11/2013</a:t>
            </a:fld>
            <a:endParaRPr lang="en-GB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GB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622D306C-8A99-4977-9152-8721D4F00AC4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80268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image" Target="../media/image2.jpe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13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723900" y="1295400"/>
            <a:ext cx="7772400" cy="1066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cs-CZ" altLang="en-US" smtClean="0"/>
              <a:t>Kliknutím lze upravit styl.</a:t>
            </a:r>
            <a:endParaRPr lang="en-GB" altLang="en-US" smtClean="0"/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685800" y="2743200"/>
            <a:ext cx="7772400" cy="3352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cs-CZ" altLang="en-US" smtClean="0"/>
              <a:t>Kliknutím lze upravit styly předlohy textu.</a:t>
            </a:r>
          </a:p>
          <a:p>
            <a:pPr lvl="1"/>
            <a:r>
              <a:rPr lang="cs-CZ" altLang="en-US" smtClean="0"/>
              <a:t>Druhá úroveň</a:t>
            </a:r>
          </a:p>
          <a:p>
            <a:pPr lvl="2"/>
            <a:r>
              <a:rPr lang="cs-CZ" altLang="en-US" smtClean="0"/>
              <a:t>Třetí úroveň</a:t>
            </a:r>
          </a:p>
          <a:p>
            <a:pPr lvl="3"/>
            <a:r>
              <a:rPr lang="cs-CZ" altLang="en-US" smtClean="0"/>
              <a:t>Čtvrtá úroveň</a:t>
            </a:r>
          </a:p>
          <a:p>
            <a:pPr lvl="4"/>
            <a:r>
              <a:rPr lang="cs-CZ" altLang="en-US" smtClean="0"/>
              <a:t>Pátá úroveň</a:t>
            </a:r>
            <a:endParaRPr lang="en-GB" altLang="en-US" smtClean="0"/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723900" y="6400800"/>
            <a:ext cx="19050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 b="1"/>
            </a:lvl1pPr>
          </a:lstStyle>
          <a:p>
            <a:fld id="{DFD7A062-6C54-4A79-91D6-B92BD3175F39}" type="datetime1">
              <a:rPr lang="en-GB" smtClean="0"/>
              <a:pPr/>
              <a:t>06/11/2013</a:t>
            </a:fld>
            <a:endParaRPr lang="en-GB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62300" y="6400800"/>
            <a:ext cx="28956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 b="1"/>
            </a:lvl1pPr>
          </a:lstStyle>
          <a:p>
            <a:endParaRPr lang="en-GB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91300" y="6400800"/>
            <a:ext cx="19050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 b="1"/>
            </a:lvl1pPr>
          </a:lstStyle>
          <a:p>
            <a:fld id="{622D306C-8A99-4977-9152-8721D4F00AC4}" type="slidenum">
              <a:rPr lang="en-GB" smtClean="0"/>
              <a:pPr/>
              <a:t>‹#›</a:t>
            </a:fld>
            <a:endParaRPr lang="en-GB"/>
          </a:p>
        </p:txBody>
      </p:sp>
      <p:sp>
        <p:nvSpPr>
          <p:cNvPr id="1044" name="FormatShape" descr="\\Catalpa\standdsk\Mirrors\Ofc97Adm\Clipart\Photos\SPORTS\SKIING.JPG" hidden="1"/>
          <p:cNvSpPr>
            <a:spLocks noChangeArrowheads="1"/>
          </p:cNvSpPr>
          <p:nvPr/>
        </p:nvSpPr>
        <p:spPr bwMode="auto">
          <a:xfrm>
            <a:off x="-1295400" y="1701800"/>
            <a:ext cx="1181100" cy="825500"/>
          </a:xfrm>
          <a:prstGeom prst="rect">
            <a:avLst/>
          </a:prstGeom>
          <a:noFill/>
          <a:ln w="101600" cmpd="thinThick">
            <a:solidFill>
              <a:schemeClr val="tx2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 r:embed="rId14"/>
                  <a:srcRect/>
                  <a:stretch>
                    <a:fillRect/>
                  </a:stretch>
                </a:blip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/>
            <a:endParaRPr lang="en-US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hf hdr="0" ftr="0" dt="0"/>
  <p:txStyles>
    <p:titleStyle>
      <a:lvl1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Arial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Arial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Arial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Arial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Arial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Arial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Arial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Arial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Relationship Id="rId4" Type="http://schemas.openxmlformats.org/officeDocument/2006/relationships/audio" Target="../media/audio10.wav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hyperlink" Target="http://commons.wikimedia.org/wiki/File:Yugo_M75.JPG" TargetMode="External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Relationship Id="rId6" Type="http://schemas.openxmlformats.org/officeDocument/2006/relationships/hyperlink" Target="http://commons.wikimedia.org/wiki/File:Turkish_-_Rifle_-_Walters_5184_-_Detail_A_(2).jpg" TargetMode="External"/><Relationship Id="rId5" Type="http://schemas.openxmlformats.org/officeDocument/2006/relationships/hyperlink" Target="http://en.wikipedia.org/wiki/File:Black_Powder_Close_Up.jpg" TargetMode="External"/><Relationship Id="rId4" Type="http://schemas.openxmlformats.org/officeDocument/2006/relationships/hyperlink" Target="http://commons.wikimedia.org/wiki/File:Ecovata.jpg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Group 51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2681839265"/>
              </p:ext>
            </p:extLst>
          </p:nvPr>
        </p:nvGraphicFramePr>
        <p:xfrm>
          <a:off x="467544" y="1116930"/>
          <a:ext cx="8137525" cy="4832350"/>
        </p:xfrm>
        <a:graphic>
          <a:graphicData uri="http://schemas.openxmlformats.org/drawingml/2006/table">
            <a:tbl>
              <a:tblPr>
                <a:tableStyleId>{2D5ABB26-0587-4C30-8999-92F81FD0307C}</a:tableStyleId>
              </a:tblPr>
              <a:tblGrid>
                <a:gridCol w="2621638"/>
                <a:gridCol w="5515887"/>
              </a:tblGrid>
              <a:tr h="51812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90000"/>
                        <a:buFont typeface="Wingdings" pitchFamily="2" charset="2"/>
                        <a:buNone/>
                        <a:tabLst/>
                      </a:pPr>
                      <a:r>
                        <a:rPr kumimoji="0" lang="en-GB" sz="2200" u="none" strike="noStrike" cap="none" normalizeH="0" baseline="0" noProof="0" dirty="0" err="1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</a:rPr>
                        <a:t>Název</a:t>
                      </a:r>
                      <a:r>
                        <a:rPr kumimoji="0" lang="en-GB" sz="2200" u="none" strike="noStrike" cap="none" normalizeH="0" baseline="0" noProof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</a:rPr>
                        <a:t> SŠ:</a:t>
                      </a:r>
                      <a:endParaRPr kumimoji="0" lang="en-GB" sz="2200" b="0" i="1" u="none" strike="noStrike" cap="none" normalizeH="0" baseline="0" noProof="0" dirty="0" smtClean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+mj-lt"/>
                        <a:cs typeface="Arial" charset="0"/>
                      </a:endParaRPr>
                    </a:p>
                  </a:txBody>
                  <a:tcPr marL="91444" marR="91444" marT="45676" marB="45676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90000"/>
                        <a:buFont typeface="Wingdings" pitchFamily="2" charset="2"/>
                        <a:buNone/>
                        <a:tabLst/>
                      </a:pPr>
                      <a:r>
                        <a:rPr kumimoji="0" lang="en-GB" sz="2800" u="none" strike="noStrike" cap="none" normalizeH="0" baseline="0" noProof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</a:rPr>
                        <a:t>SŠ-COP</a:t>
                      </a:r>
                      <a:r>
                        <a:rPr kumimoji="0" lang="cs-CZ" sz="2800" u="none" strike="noStrike" cap="none" normalizeH="0" baseline="0" noProof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</a:rPr>
                        <a:t>t</a:t>
                      </a:r>
                      <a:r>
                        <a:rPr kumimoji="0" lang="en-GB" sz="2800" u="none" strike="noStrike" cap="none" normalizeH="0" baseline="0" noProof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</a:rPr>
                        <a:t> </a:t>
                      </a:r>
                      <a:r>
                        <a:rPr kumimoji="0" lang="en-GB" sz="2800" u="none" strike="noStrike" cap="none" normalizeH="0" baseline="0" noProof="0" dirty="0" err="1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</a:rPr>
                        <a:t>Uherský</a:t>
                      </a:r>
                      <a:r>
                        <a:rPr kumimoji="0" lang="en-GB" sz="2800" u="none" strike="noStrike" cap="none" normalizeH="0" baseline="0" noProof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</a:rPr>
                        <a:t> </a:t>
                      </a:r>
                      <a:r>
                        <a:rPr kumimoji="0" lang="en-GB" sz="2800" u="none" strike="noStrike" cap="none" normalizeH="0" baseline="0" noProof="0" dirty="0" err="1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</a:rPr>
                        <a:t>Brod</a:t>
                      </a:r>
                      <a:endParaRPr kumimoji="0" lang="en-GB" sz="2800" b="1" i="0" u="none" strike="noStrike" cap="none" normalizeH="0" baseline="0" noProof="0" dirty="0" smtClean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+mj-lt"/>
                        <a:cs typeface="Arial" charset="0"/>
                      </a:endParaRPr>
                    </a:p>
                  </a:txBody>
                  <a:tcPr marL="91444" marR="91444" marT="45676" marB="45676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cell3D prstMaterial="dkEdge">
                      <a:bevel/>
                      <a:lightRig rig="flood" dir="t"/>
                    </a:cell3D>
                  </a:tcPr>
                </a:tc>
              </a:tr>
              <a:tr h="518119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90000"/>
                        <a:buFont typeface="Wingdings" pitchFamily="2" charset="2"/>
                        <a:buNone/>
                        <a:tabLst/>
                      </a:pPr>
                      <a:r>
                        <a:rPr kumimoji="0" lang="en-GB" sz="2200" u="none" strike="noStrike" cap="none" normalizeH="0" baseline="0" noProof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</a:rPr>
                        <a:t>Autor:</a:t>
                      </a:r>
                      <a:endParaRPr kumimoji="0" lang="en-GB" sz="2200" b="0" i="1" u="none" strike="noStrike" cap="none" normalizeH="0" baseline="0" noProof="0" smtClean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+mj-lt"/>
                        <a:cs typeface="Arial" charset="0"/>
                      </a:endParaRPr>
                    </a:p>
                  </a:txBody>
                  <a:tcPr marL="91444" marR="91444" marT="45676" marB="45676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90000"/>
                        <a:buFont typeface="Wingdings" pitchFamily="2" charset="2"/>
                        <a:buNone/>
                        <a:tabLst/>
                        <a:defRPr/>
                      </a:pPr>
                      <a:r>
                        <a:rPr kumimoji="0" lang="en-GB" sz="2800" u="none" strike="noStrike" cap="none" normalizeH="0" baseline="0" noProof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</a:rPr>
                        <a:t>Ing. Hana Kubišová, Ph.D.</a:t>
                      </a:r>
                      <a:endParaRPr kumimoji="0" lang="en-GB" sz="2800" b="1" i="0" u="none" strike="noStrike" cap="none" normalizeH="0" baseline="0" noProof="0" smtClean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+mj-lt"/>
                        <a:cs typeface="Arial" charset="0"/>
                      </a:endParaRPr>
                    </a:p>
                  </a:txBody>
                  <a:tcPr marL="91444" marR="91444" marT="45676" marB="45676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cell3D prstMaterial="dkEdge">
                      <a:bevel/>
                      <a:lightRig rig="flood" dir="t"/>
                    </a:cell3D>
                  </a:tcPr>
                </a:tc>
              </a:tr>
              <a:tr h="944883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90000"/>
                        <a:buFont typeface="Wingdings" pitchFamily="2" charset="2"/>
                        <a:buNone/>
                        <a:tabLst/>
                      </a:pPr>
                      <a:r>
                        <a:rPr kumimoji="0" lang="en-GB" sz="2200" u="none" strike="noStrike" cap="none" normalizeH="0" baseline="0" noProof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</a:rPr>
                        <a:t>Název prezentace (DUMu):</a:t>
                      </a:r>
                      <a:endParaRPr kumimoji="0" lang="en-GB" sz="2200" b="0" i="1" u="none" strike="noStrike" cap="none" normalizeH="0" baseline="0" noProof="0" smtClean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+mj-lt"/>
                        <a:cs typeface="Arial" charset="0"/>
                      </a:endParaRPr>
                    </a:p>
                  </a:txBody>
                  <a:tcPr marL="91444" marR="91444" marT="45676" marB="45676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90000"/>
                        <a:buFont typeface="Wingdings" pitchFamily="2" charset="2"/>
                        <a:buNone/>
                        <a:tabLst/>
                      </a:pPr>
                      <a:r>
                        <a:rPr kumimoji="0" lang="cs-CZ" sz="2800" b="1" i="0" u="none" strike="noStrike" cap="none" normalizeH="0" baseline="0" noProof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+mj-lt"/>
                          <a:cs typeface="Arial" pitchFamily="34" charset="0"/>
                        </a:rPr>
                        <a:t>Munitions</a:t>
                      </a:r>
                      <a:endParaRPr kumimoji="0" lang="en-GB" sz="2800" b="1" i="0" u="none" strike="noStrike" cap="none" normalizeH="0" baseline="0" noProof="0" dirty="0" smtClean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+mj-lt"/>
                        <a:cs typeface="Arial" pitchFamily="34" charset="0"/>
                      </a:endParaRPr>
                    </a:p>
                  </a:txBody>
                  <a:tcPr marL="91444" marR="91444" marT="45676" marB="45676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cell3D prstMaterial="dkEdge">
                      <a:bevel/>
                      <a:lightRig rig="flood" dir="t"/>
                    </a:cell3D>
                  </a:tcPr>
                </a:tc>
              </a:tr>
              <a:tr h="179836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90000"/>
                        <a:buFont typeface="Wingdings" pitchFamily="2" charset="2"/>
                        <a:buNone/>
                        <a:tabLst/>
                      </a:pPr>
                      <a:r>
                        <a:rPr kumimoji="0" lang="en-GB" sz="2200" u="none" strike="noStrike" cap="none" normalizeH="0" baseline="0" noProof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</a:rPr>
                        <a:t>Název sady:</a:t>
                      </a:r>
                      <a:endParaRPr kumimoji="0" lang="en-GB" sz="2200" b="0" i="1" u="none" strike="noStrike" cap="none" normalizeH="0" baseline="0" noProof="0" smtClean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+mj-lt"/>
                        <a:cs typeface="Arial" charset="0"/>
                      </a:endParaRPr>
                    </a:p>
                  </a:txBody>
                  <a:tcPr marL="91444" marR="91444" marT="45676" marB="45676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90000"/>
                        <a:buFont typeface="Wingdings" pitchFamily="2" charset="2"/>
                        <a:buNone/>
                        <a:tabLst/>
                        <a:defRPr/>
                      </a:pPr>
                      <a:r>
                        <a:rPr kumimoji="0" lang="en-GB" sz="2800" u="none" strike="noStrike" kern="1200" cap="none" normalizeH="0" baseline="0" noProof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</a:rPr>
                        <a:t>Technical English for students of study branch </a:t>
                      </a:r>
                      <a:r>
                        <a:rPr kumimoji="0" lang="cs-CZ" sz="2800" u="none" strike="noStrike" kern="1200" cap="none" normalizeH="0" baseline="0" noProof="0" dirty="0" err="1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</a:rPr>
                        <a:t>Technician</a:t>
                      </a:r>
                      <a:r>
                        <a:rPr kumimoji="0" lang="cs-CZ" sz="2800" u="none" strike="noStrike" kern="1200" cap="none" normalizeH="0" baseline="0" noProof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</a:rPr>
                        <a:t> </a:t>
                      </a:r>
                      <a:r>
                        <a:rPr kumimoji="0" lang="cs-CZ" sz="2800" u="none" strike="noStrike" kern="1200" cap="none" normalizeH="0" baseline="0" noProof="0" dirty="0" err="1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</a:rPr>
                        <a:t>Gunsmith</a:t>
                      </a:r>
                      <a:r>
                        <a:rPr kumimoji="0" lang="cs-CZ" sz="2800" u="none" strike="noStrike" kern="1200" cap="none" normalizeH="0" baseline="0" noProof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</a:rPr>
                        <a:t> </a:t>
                      </a:r>
                      <a:r>
                        <a:rPr lang="cs-CZ" sz="2800" kern="1200" dirty="0" smtClean="0">
                          <a:solidFill>
                            <a:schemeClr val="bg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2</a:t>
                      </a:r>
                      <a:r>
                        <a:rPr lang="cs-CZ" sz="2800" kern="1200" baseline="30000" dirty="0" smtClean="0">
                          <a:solidFill>
                            <a:schemeClr val="bg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nd</a:t>
                      </a:r>
                      <a:r>
                        <a:rPr lang="cs-CZ" sz="2800" kern="1200" dirty="0" smtClean="0">
                          <a:solidFill>
                            <a:schemeClr val="bg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, 3</a:t>
                      </a:r>
                      <a:r>
                        <a:rPr lang="cs-CZ" sz="2800" kern="1200" baseline="30000" dirty="0" smtClean="0">
                          <a:solidFill>
                            <a:schemeClr val="bg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rd </a:t>
                      </a:r>
                      <a:r>
                        <a:rPr lang="cs-CZ" sz="2800" kern="1200" dirty="0" smtClean="0">
                          <a:solidFill>
                            <a:schemeClr val="bg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and 4</a:t>
                      </a:r>
                      <a:r>
                        <a:rPr lang="cs-CZ" sz="2800" kern="1200" baseline="30000" dirty="0" smtClean="0">
                          <a:solidFill>
                            <a:schemeClr val="bg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th </a:t>
                      </a:r>
                      <a:r>
                        <a:rPr lang="cs-CZ" sz="2800" kern="1200" dirty="0" err="1" smtClean="0">
                          <a:solidFill>
                            <a:schemeClr val="bg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class</a:t>
                      </a:r>
                      <a:endParaRPr lang="en-GB" sz="2800" kern="1200" dirty="0" smtClean="0">
                        <a:solidFill>
                          <a:schemeClr val="bg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91444" marR="91444" marT="45676" marB="45676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cell3D prstMaterial="dkEdge">
                      <a:bevel/>
                      <a:lightRig rig="flood" dir="t"/>
                    </a:cell3D>
                  </a:tcPr>
                </a:tc>
              </a:tr>
              <a:tr h="526434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90000"/>
                        <a:buFont typeface="Wingdings" pitchFamily="2" charset="2"/>
                        <a:buNone/>
                        <a:tabLst/>
                      </a:pPr>
                      <a:r>
                        <a:rPr kumimoji="0" lang="en-GB" sz="2200" u="none" strike="noStrike" cap="none" normalizeH="0" baseline="0" noProof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</a:rPr>
                        <a:t>Číslo projektu:</a:t>
                      </a:r>
                      <a:endParaRPr kumimoji="0" lang="en-GB" sz="2200" b="0" i="1" u="none" strike="noStrike" cap="none" normalizeH="0" baseline="0" noProof="0" smtClean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+mj-lt"/>
                        <a:cs typeface="Arial" charset="0"/>
                      </a:endParaRPr>
                    </a:p>
                  </a:txBody>
                  <a:tcPr marL="91444" marR="91444" marT="45676" marB="45676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90000"/>
                        <a:buFont typeface="Wingdings" pitchFamily="2" charset="2"/>
                        <a:buNone/>
                        <a:tabLst/>
                      </a:pPr>
                      <a:r>
                        <a:rPr kumimoji="0" lang="en-GB" sz="2800" u="none" strike="noStrike" cap="none" normalizeH="0" baseline="0" noProof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</a:rPr>
                        <a:t>CZ.1.07./1.5.00/34.0727</a:t>
                      </a:r>
                      <a:endParaRPr kumimoji="0" lang="en-GB" sz="2800" b="1" i="0" u="none" strike="noStrike" cap="none" normalizeH="0" baseline="0" noProof="0" smtClean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+mj-lt"/>
                        <a:cs typeface="Arial" charset="0"/>
                      </a:endParaRPr>
                    </a:p>
                  </a:txBody>
                  <a:tcPr marL="91444" marR="91444" marT="45676" marB="45676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cell3D prstMaterial="dkEdge">
                      <a:bevel/>
                      <a:lightRig rig="flood" dir="t"/>
                    </a:cell3D>
                  </a:tcPr>
                </a:tc>
              </a:tr>
              <a:tr h="526434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90000"/>
                        <a:buFont typeface="Wingdings" pitchFamily="2" charset="2"/>
                        <a:buNone/>
                        <a:tabLst/>
                      </a:pPr>
                      <a:r>
                        <a:rPr kumimoji="0" lang="en-GB" sz="2200" u="none" strike="noStrike" cap="none" normalizeH="0" baseline="0" noProof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</a:rPr>
                        <a:t>Datum </a:t>
                      </a:r>
                      <a:r>
                        <a:rPr kumimoji="0" lang="en-GB" sz="2200" u="none" strike="noStrike" cap="none" normalizeH="0" baseline="0" noProof="0" dirty="0" err="1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</a:rPr>
                        <a:t>vzniku</a:t>
                      </a:r>
                      <a:r>
                        <a:rPr kumimoji="0" lang="en-GB" sz="2200" u="none" strike="noStrike" cap="none" normalizeH="0" baseline="0" noProof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</a:rPr>
                        <a:t>:</a:t>
                      </a:r>
                      <a:endParaRPr kumimoji="0" lang="en-GB" sz="2200" b="0" i="1" u="none" strike="noStrike" cap="none" normalizeH="0" baseline="0" noProof="0" dirty="0" smtClean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+mj-lt"/>
                        <a:cs typeface="Arial" charset="0"/>
                      </a:endParaRPr>
                    </a:p>
                  </a:txBody>
                  <a:tcPr marL="91444" marR="91444" marT="45676" marB="45676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90000"/>
                        <a:buFont typeface="Wingdings" pitchFamily="2" charset="2"/>
                        <a:buNone/>
                        <a:tabLst/>
                      </a:pPr>
                      <a:r>
                        <a:rPr kumimoji="0" lang="en-GB" sz="2800" u="none" strike="noStrike" cap="none" normalizeH="0" baseline="0" noProof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</a:rPr>
                        <a:t>1</a:t>
                      </a:r>
                      <a:r>
                        <a:rPr kumimoji="0" lang="cs-CZ" sz="2800" u="none" strike="noStrike" cap="none" normalizeH="0" baseline="0" noProof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</a:rPr>
                        <a:t>5.12.2012</a:t>
                      </a:r>
                    </a:p>
                  </a:txBody>
                  <a:tcPr marL="91444" marR="91444" marT="45676" marB="45676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cell3D prstMaterial="dkEdge">
                      <a:bevel/>
                      <a:lightRig rig="flood" dir="t"/>
                    </a:cell3D>
                  </a:tcPr>
                </a:tc>
              </a:tr>
            </a:tbl>
          </a:graphicData>
        </a:graphic>
      </p:graphicFrame>
      <p:sp>
        <p:nvSpPr>
          <p:cNvPr id="6" name="Text Box 43"/>
          <p:cNvSpPr txBox="1">
            <a:spLocks noChangeArrowheads="1"/>
          </p:cNvSpPr>
          <p:nvPr/>
        </p:nvSpPr>
        <p:spPr bwMode="auto">
          <a:xfrm>
            <a:off x="468313" y="6237312"/>
            <a:ext cx="8348662" cy="646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algn="ctr" eaLnBrk="1" hangingPunct="1">
              <a:spcBef>
                <a:spcPct val="50000"/>
              </a:spcBef>
              <a:defRPr/>
            </a:pPr>
            <a:r>
              <a:rPr lang="cs-CZ" i="1" dirty="0" smtClean="0">
                <a:solidFill>
                  <a:schemeClr val="bg1"/>
                </a:solidFill>
                <a:latin typeface="+mj-lt"/>
              </a:rPr>
              <a:t>Uvedení autoři, není-li uvedeno jinak, jsou autory tohoto výukového materiálu a všech jeho částí. Tento projekt je spolufinancován ESF a státním rozpočtem ČR.</a:t>
            </a:r>
          </a:p>
        </p:txBody>
      </p:sp>
      <p:pic>
        <p:nvPicPr>
          <p:cNvPr id="7" name="Picture 2" descr="C:\Users\Pavel\Desktop\OPVK_hor_zakladni_logolink_RGB_cz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62424" y="116632"/>
            <a:ext cx="3960440" cy="8654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13096488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:dissolve/>
        <p:sndAc>
          <p:stSnd>
            <p:snd r:embed="rId2" name="voltage.wav"/>
          </p:stSnd>
        </p:sndAc>
      </p:transition>
    </mc:Choice>
    <mc:Fallback xmlns="">
      <p:transition spd="slow">
        <p:dissolve/>
        <p:sndAc>
          <p:stSnd>
            <p:snd r:embed="rId4" name="voltage.wav"/>
          </p:stSnd>
        </p:sndAc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Nadpis 4"/>
          <p:cNvSpPr txBox="1">
            <a:spLocks/>
          </p:cNvSpPr>
          <p:nvPr/>
        </p:nvSpPr>
        <p:spPr>
          <a:xfrm>
            <a:off x="1095023" y="1033606"/>
            <a:ext cx="6965245" cy="739210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8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r>
              <a:rPr lang="cs-CZ" sz="38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ANOTACE</a:t>
            </a:r>
            <a:endParaRPr lang="en-GB" sz="3800" dirty="0">
              <a:ln w="18415" cmpd="sng">
                <a:solidFill>
                  <a:srgbClr val="FFFFFF"/>
                </a:solidFill>
                <a:prstDash val="solid"/>
              </a:ln>
              <a:solidFill>
                <a:srgbClr val="FFFFFF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</a:endParaRPr>
          </a:p>
        </p:txBody>
      </p:sp>
      <p:sp>
        <p:nvSpPr>
          <p:cNvPr id="5" name="Zástupný symbol pro obsah 5"/>
          <p:cNvSpPr txBox="1">
            <a:spLocks/>
          </p:cNvSpPr>
          <p:nvPr/>
        </p:nvSpPr>
        <p:spPr>
          <a:xfrm>
            <a:off x="1187624" y="1916832"/>
            <a:ext cx="6687845" cy="4320480"/>
          </a:xfrm>
          <a:prstGeom prst="rect">
            <a:avLst/>
          </a:prstGeom>
        </p:spPr>
        <p:txBody>
          <a:bodyPr vert="horz" lIns="91440" tIns="45720" rIns="91440" bIns="45720" rtlCol="0" anchor="t">
            <a:normAutofit fontScale="92500" lnSpcReduction="20000"/>
          </a:bodyPr>
          <a:lstStyle>
            <a:lvl1pPr marL="0" indent="0" algn="ctr" defTabSz="914400" rtl="0" eaLnBrk="1" latinLnBrk="0" hangingPunct="1">
              <a:spcBef>
                <a:spcPct val="20000"/>
              </a:spcBef>
              <a:buClr>
                <a:schemeClr val="accent2"/>
              </a:buClr>
              <a:buSzPct val="85000"/>
              <a:buFont typeface="Brush Script MT" pitchFamily="66" charset="0"/>
              <a:buNone/>
              <a:defRPr sz="2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spcBef>
                <a:spcPct val="20000"/>
              </a:spcBef>
              <a:buClr>
                <a:schemeClr val="accent2"/>
              </a:buClr>
              <a:buSzPct val="85000"/>
              <a:buFont typeface="Brush Script MT" pitchFamily="66" charset="0"/>
              <a:buNone/>
              <a:defRPr sz="2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spcBef>
                <a:spcPct val="20000"/>
              </a:spcBef>
              <a:buClr>
                <a:schemeClr val="accent2"/>
              </a:buClr>
              <a:buSzPct val="85000"/>
              <a:buFont typeface="Brush Script MT" pitchFamily="66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spcBef>
                <a:spcPct val="20000"/>
              </a:spcBef>
              <a:buClr>
                <a:schemeClr val="accent2"/>
              </a:buClr>
              <a:buSzPct val="85000"/>
              <a:buFont typeface="Brush Script MT" pitchFamily="66" charset="0"/>
              <a:buNone/>
              <a:defRPr sz="1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spcBef>
                <a:spcPct val="20000"/>
              </a:spcBef>
              <a:buClr>
                <a:schemeClr val="accent2"/>
              </a:buClr>
              <a:buSzPct val="85000"/>
              <a:buFont typeface="Brush Script MT" pitchFamily="66" charset="0"/>
              <a:buNone/>
              <a:defRPr sz="16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spcBef>
                <a:spcPct val="20000"/>
              </a:spcBef>
              <a:buClr>
                <a:schemeClr val="accent2"/>
              </a:buClr>
              <a:buSzPct val="85000"/>
              <a:buFont typeface="Brush Script MT" pitchFamily="66" charset="0"/>
              <a:buNone/>
              <a:defRPr sz="16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spcBef>
                <a:spcPct val="20000"/>
              </a:spcBef>
              <a:buClr>
                <a:schemeClr val="accent2"/>
              </a:buClr>
              <a:buSzPct val="85000"/>
              <a:buFont typeface="Brush Script MT" pitchFamily="66" charset="0"/>
              <a:buNone/>
              <a:defRPr sz="16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spcBef>
                <a:spcPct val="20000"/>
              </a:spcBef>
              <a:buClr>
                <a:schemeClr val="accent2"/>
              </a:buClr>
              <a:buSzPct val="85000"/>
              <a:buFont typeface="Brush Script MT" pitchFamily="66" charset="0"/>
              <a:buNone/>
              <a:defRPr sz="16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spcBef>
                <a:spcPct val="20000"/>
              </a:spcBef>
              <a:buClr>
                <a:schemeClr val="accent2"/>
              </a:buClr>
              <a:buSzPct val="85000"/>
              <a:buFont typeface="Brush Script MT" pitchFamily="66" charset="0"/>
              <a:buNone/>
              <a:defRPr sz="16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algn="just"/>
            <a:r>
              <a:rPr lang="cs-CZ" sz="2800" dirty="0" smtClean="0">
                <a:solidFill>
                  <a:schemeClr val="bg1"/>
                </a:solidFill>
                <a:cs typeface="Arial" charset="0"/>
              </a:rPr>
              <a:t>Záměrem této sady výukových materiálů s názvem </a:t>
            </a:r>
            <a:r>
              <a:rPr lang="cs-CZ" sz="2800" b="1" u="sng" dirty="0" err="1" smtClean="0">
                <a:solidFill>
                  <a:schemeClr val="bg1"/>
                </a:solidFill>
                <a:cs typeface="Arial" charset="0"/>
              </a:rPr>
              <a:t>Technical</a:t>
            </a:r>
            <a:r>
              <a:rPr lang="cs-CZ" sz="2800" b="1" u="sng" dirty="0" smtClean="0">
                <a:solidFill>
                  <a:schemeClr val="bg1"/>
                </a:solidFill>
                <a:cs typeface="Arial" charset="0"/>
              </a:rPr>
              <a:t> </a:t>
            </a:r>
            <a:r>
              <a:rPr lang="cs-CZ" sz="2800" b="1" u="sng" dirty="0" err="1" smtClean="0">
                <a:solidFill>
                  <a:schemeClr val="bg1"/>
                </a:solidFill>
                <a:cs typeface="Arial" charset="0"/>
              </a:rPr>
              <a:t>English</a:t>
            </a:r>
            <a:r>
              <a:rPr lang="cs-CZ" sz="2800" b="1" dirty="0" smtClean="0">
                <a:solidFill>
                  <a:schemeClr val="bg1"/>
                </a:solidFill>
                <a:cs typeface="Arial" charset="0"/>
              </a:rPr>
              <a:t> </a:t>
            </a:r>
            <a:r>
              <a:rPr lang="cs-CZ" sz="2800" dirty="0" smtClean="0">
                <a:solidFill>
                  <a:schemeClr val="bg1"/>
                </a:solidFill>
                <a:cs typeface="Arial" charset="0"/>
              </a:rPr>
              <a:t>je ukázat žákům, kteří se v této oblasti vzdělávají, jaký byl vývoj zbraní. </a:t>
            </a:r>
          </a:p>
          <a:p>
            <a:pPr algn="just"/>
            <a:endParaRPr lang="cs-CZ" sz="2800" dirty="0" smtClean="0">
              <a:solidFill>
                <a:schemeClr val="bg1"/>
              </a:solidFill>
              <a:cs typeface="Arial" charset="0"/>
            </a:endParaRPr>
          </a:p>
          <a:p>
            <a:pPr algn="just"/>
            <a:r>
              <a:rPr lang="cs-CZ" sz="2800" dirty="0" smtClean="0">
                <a:solidFill>
                  <a:schemeClr val="bg1"/>
                </a:solidFill>
                <a:cs typeface="Arial" charset="0"/>
              </a:rPr>
              <a:t>Jednotlivé </a:t>
            </a:r>
            <a:r>
              <a:rPr lang="cs-CZ" sz="2800" dirty="0" err="1" smtClean="0">
                <a:solidFill>
                  <a:schemeClr val="bg1"/>
                </a:solidFill>
                <a:cs typeface="Arial" charset="0"/>
              </a:rPr>
              <a:t>DUMy</a:t>
            </a:r>
            <a:r>
              <a:rPr lang="cs-CZ" sz="2800" dirty="0" smtClean="0">
                <a:solidFill>
                  <a:schemeClr val="bg1"/>
                </a:solidFill>
                <a:cs typeface="Arial" charset="0"/>
              </a:rPr>
              <a:t> (prezentace) v této sadě popíší postupně tematické oblasti, které jsou probírány v předmětu Anglický jazyk na naší SŠ. </a:t>
            </a:r>
          </a:p>
          <a:p>
            <a:pPr algn="just"/>
            <a:endParaRPr lang="cs-CZ" sz="2800" dirty="0" smtClean="0">
              <a:solidFill>
                <a:schemeClr val="bg1"/>
              </a:solidFill>
              <a:cs typeface="Arial" charset="0"/>
            </a:endParaRPr>
          </a:p>
          <a:p>
            <a:pPr algn="just"/>
            <a:r>
              <a:rPr lang="cs-CZ" sz="2800" dirty="0" smtClean="0">
                <a:solidFill>
                  <a:schemeClr val="bg1"/>
                </a:solidFill>
                <a:cs typeface="Arial" charset="0"/>
              </a:rPr>
              <a:t>Konkrétně tato prezentace je zaměřena na střelivo. </a:t>
            </a:r>
          </a:p>
          <a:p>
            <a:pPr algn="just"/>
            <a:endParaRPr lang="cs-CZ" sz="2800" dirty="0" smtClean="0">
              <a:solidFill>
                <a:schemeClr val="bg1"/>
              </a:solidFill>
            </a:endParaRPr>
          </a:p>
          <a:p>
            <a:pPr algn="just"/>
            <a:endParaRPr lang="en-GB" sz="2800" dirty="0" smtClean="0">
              <a:solidFill>
                <a:schemeClr val="bg1"/>
              </a:solidFill>
            </a:endParaRPr>
          </a:p>
        </p:txBody>
      </p:sp>
      <p:sp>
        <p:nvSpPr>
          <p:cNvPr id="2" name="Zástupný symbol pro číslo snímku 1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622D306C-8A99-4977-9152-8721D4F00AC4}" type="slidenum">
              <a:rPr lang="en-GB" smtClean="0">
                <a:solidFill>
                  <a:schemeClr val="bg1"/>
                </a:solidFill>
              </a:rPr>
              <a:pPr/>
              <a:t>2</a:t>
            </a:fld>
            <a:endParaRPr lang="en-GB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6602989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Nadpis 4"/>
          <p:cNvSpPr>
            <a:spLocks noGrp="1"/>
          </p:cNvSpPr>
          <p:nvPr>
            <p:ph type="ctrTitle"/>
          </p:nvPr>
        </p:nvSpPr>
        <p:spPr>
          <a:xfrm>
            <a:off x="1644352" y="2708920"/>
            <a:ext cx="6096000" cy="1126728"/>
          </a:xfr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/>
          <a:lstStyle/>
          <a:p>
            <a:r>
              <a:rPr lang="cs-CZ" sz="6600" b="1" cap="all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</a:rPr>
              <a:t>REVISION</a:t>
            </a:r>
            <a:endParaRPr lang="en-GB" sz="6600" b="1" cap="all" dirty="0">
              <a:ln w="9000" cmpd="sng">
                <a:solidFill>
                  <a:schemeClr val="accent4">
                    <a:shade val="50000"/>
                    <a:satMod val="120000"/>
                  </a:schemeClr>
                </a:solidFill>
                <a:prstDash val="solid"/>
              </a:ln>
              <a:gradFill>
                <a:gsLst>
                  <a:gs pos="0">
                    <a:schemeClr val="accent4">
                      <a:shade val="20000"/>
                      <a:satMod val="245000"/>
                    </a:schemeClr>
                  </a:gs>
                  <a:gs pos="43000">
                    <a:schemeClr val="accent4">
                      <a:satMod val="255000"/>
                    </a:schemeClr>
                  </a:gs>
                  <a:gs pos="48000">
                    <a:schemeClr val="accent4">
                      <a:shade val="85000"/>
                      <a:satMod val="255000"/>
                    </a:schemeClr>
                  </a:gs>
                  <a:gs pos="100000">
                    <a:schemeClr val="accent4">
                      <a:shade val="20000"/>
                      <a:satMod val="245000"/>
                    </a:schemeClr>
                  </a:gs>
                </a:gsLst>
                <a:lin ang="5400000"/>
              </a:gradFill>
              <a:effectLst>
                <a:reflection blurRad="12700" stA="28000" endPos="45000" dist="1000" dir="5400000" sy="-100000" algn="bl" rotWithShape="0"/>
              </a:effectLst>
            </a:endParaRPr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622D306C-8A99-4977-9152-8721D4F00AC4}" type="slidenum">
              <a:rPr lang="en-GB" smtClean="0">
                <a:solidFill>
                  <a:schemeClr val="bg1"/>
                </a:solidFill>
              </a:rPr>
              <a:pPr/>
              <a:t>3</a:t>
            </a:fld>
            <a:endParaRPr lang="en-GB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35543279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1115616" y="1196752"/>
            <a:ext cx="6984776" cy="4464496"/>
          </a:xfrm>
        </p:spPr>
        <p:txBody>
          <a:bodyPr>
            <a:normAutofit lnSpcReduction="10000"/>
          </a:bodyPr>
          <a:lstStyle/>
          <a:p>
            <a:pPr>
              <a:buClr>
                <a:schemeClr val="bg1"/>
              </a:buClr>
              <a:buFont typeface="Wingdings" panose="05000000000000000000" pitchFamily="2" charset="2"/>
              <a:buChar char="ü"/>
            </a:pPr>
            <a:r>
              <a:rPr lang="cs-CZ" sz="2600" dirty="0" err="1" smtClean="0">
                <a:solidFill>
                  <a:schemeClr val="bg1"/>
                </a:solidFill>
              </a:rPr>
              <a:t>What</a:t>
            </a:r>
            <a:r>
              <a:rPr lang="cs-CZ" sz="2600" dirty="0" smtClean="0">
                <a:solidFill>
                  <a:schemeClr val="bg1"/>
                </a:solidFill>
              </a:rPr>
              <a:t> </a:t>
            </a:r>
            <a:r>
              <a:rPr lang="cs-CZ" sz="2600" dirty="0" err="1" smtClean="0">
                <a:solidFill>
                  <a:schemeClr val="bg1"/>
                </a:solidFill>
              </a:rPr>
              <a:t>is</a:t>
            </a:r>
            <a:r>
              <a:rPr lang="cs-CZ" sz="2600" dirty="0" smtClean="0">
                <a:solidFill>
                  <a:schemeClr val="bg1"/>
                </a:solidFill>
              </a:rPr>
              <a:t> </a:t>
            </a:r>
            <a:r>
              <a:rPr lang="cs-CZ" sz="2600" dirty="0" err="1" smtClean="0">
                <a:solidFill>
                  <a:schemeClr val="bg1"/>
                </a:solidFill>
              </a:rPr>
              <a:t>ballistics</a:t>
            </a:r>
            <a:r>
              <a:rPr lang="cs-CZ" sz="2600" dirty="0" smtClean="0">
                <a:solidFill>
                  <a:schemeClr val="bg1"/>
                </a:solidFill>
              </a:rPr>
              <a:t>?</a:t>
            </a:r>
          </a:p>
          <a:p>
            <a:pPr>
              <a:buClr>
                <a:schemeClr val="bg1"/>
              </a:buClr>
              <a:buFont typeface="Wingdings" panose="05000000000000000000" pitchFamily="2" charset="2"/>
              <a:buChar char="ü"/>
            </a:pPr>
            <a:endParaRPr lang="cs-CZ" sz="2600" dirty="0">
              <a:solidFill>
                <a:schemeClr val="bg1"/>
              </a:solidFill>
            </a:endParaRPr>
          </a:p>
          <a:p>
            <a:pPr>
              <a:buClr>
                <a:schemeClr val="bg1"/>
              </a:buClr>
              <a:buFont typeface="Wingdings" panose="05000000000000000000" pitchFamily="2" charset="2"/>
              <a:buChar char="ü"/>
            </a:pPr>
            <a:r>
              <a:rPr lang="cs-CZ" sz="2600" dirty="0" err="1" smtClean="0">
                <a:solidFill>
                  <a:schemeClr val="bg1"/>
                </a:solidFill>
              </a:rPr>
              <a:t>What</a:t>
            </a:r>
            <a:r>
              <a:rPr lang="cs-CZ" sz="2600" dirty="0" smtClean="0">
                <a:solidFill>
                  <a:schemeClr val="bg1"/>
                </a:solidFill>
              </a:rPr>
              <a:t> </a:t>
            </a:r>
            <a:r>
              <a:rPr lang="cs-CZ" sz="2600" dirty="0" err="1" smtClean="0">
                <a:solidFill>
                  <a:schemeClr val="bg1"/>
                </a:solidFill>
              </a:rPr>
              <a:t>does</a:t>
            </a:r>
            <a:r>
              <a:rPr lang="cs-CZ" sz="2600" dirty="0" smtClean="0">
                <a:solidFill>
                  <a:schemeClr val="bg1"/>
                </a:solidFill>
              </a:rPr>
              <a:t> </a:t>
            </a:r>
            <a:r>
              <a:rPr lang="cs-CZ" sz="2600" dirty="0" err="1" smtClean="0">
                <a:solidFill>
                  <a:schemeClr val="bg1"/>
                </a:solidFill>
              </a:rPr>
              <a:t>balistic</a:t>
            </a:r>
            <a:r>
              <a:rPr lang="cs-CZ" sz="2600" dirty="0" smtClean="0">
                <a:solidFill>
                  <a:schemeClr val="bg1"/>
                </a:solidFill>
              </a:rPr>
              <a:t> study?</a:t>
            </a:r>
          </a:p>
          <a:p>
            <a:pPr>
              <a:buClr>
                <a:schemeClr val="bg1"/>
              </a:buClr>
              <a:buFont typeface="Wingdings" panose="05000000000000000000" pitchFamily="2" charset="2"/>
              <a:buChar char="ü"/>
            </a:pPr>
            <a:endParaRPr lang="cs-CZ" sz="2600" dirty="0">
              <a:solidFill>
                <a:schemeClr val="bg1"/>
              </a:solidFill>
            </a:endParaRPr>
          </a:p>
          <a:p>
            <a:pPr>
              <a:buClr>
                <a:schemeClr val="bg1"/>
              </a:buClr>
              <a:buFont typeface="Wingdings" panose="05000000000000000000" pitchFamily="2" charset="2"/>
              <a:buChar char="ü"/>
            </a:pPr>
            <a:r>
              <a:rPr lang="cs-CZ" sz="2600" dirty="0" smtClean="0">
                <a:solidFill>
                  <a:schemeClr val="bg1"/>
                </a:solidFill>
              </a:rPr>
              <a:t>Do </a:t>
            </a:r>
            <a:r>
              <a:rPr lang="cs-CZ" sz="2600" dirty="0" err="1" smtClean="0">
                <a:solidFill>
                  <a:schemeClr val="bg1"/>
                </a:solidFill>
              </a:rPr>
              <a:t>you</a:t>
            </a:r>
            <a:r>
              <a:rPr lang="cs-CZ" sz="2600" dirty="0" smtClean="0">
                <a:solidFill>
                  <a:schemeClr val="bg1"/>
                </a:solidFill>
              </a:rPr>
              <a:t> </a:t>
            </a:r>
            <a:r>
              <a:rPr lang="cs-CZ" sz="2600" dirty="0" err="1" smtClean="0">
                <a:solidFill>
                  <a:schemeClr val="bg1"/>
                </a:solidFill>
              </a:rPr>
              <a:t>know</a:t>
            </a:r>
            <a:r>
              <a:rPr lang="cs-CZ" sz="2600" dirty="0" smtClean="0">
                <a:solidFill>
                  <a:schemeClr val="bg1"/>
                </a:solidFill>
              </a:rPr>
              <a:t> </a:t>
            </a:r>
            <a:r>
              <a:rPr lang="cs-CZ" sz="2600" dirty="0" err="1" smtClean="0">
                <a:solidFill>
                  <a:schemeClr val="bg1"/>
                </a:solidFill>
              </a:rPr>
              <a:t>the</a:t>
            </a:r>
            <a:r>
              <a:rPr lang="cs-CZ" sz="2600" dirty="0" smtClean="0">
                <a:solidFill>
                  <a:schemeClr val="bg1"/>
                </a:solidFill>
              </a:rPr>
              <a:t> </a:t>
            </a:r>
            <a:r>
              <a:rPr lang="cs-CZ" sz="2600" dirty="0" err="1" smtClean="0">
                <a:solidFill>
                  <a:schemeClr val="bg1"/>
                </a:solidFill>
              </a:rPr>
              <a:t>general</a:t>
            </a:r>
            <a:r>
              <a:rPr lang="cs-CZ" sz="2600" dirty="0" smtClean="0">
                <a:solidFill>
                  <a:schemeClr val="bg1"/>
                </a:solidFill>
              </a:rPr>
              <a:t> </a:t>
            </a:r>
            <a:r>
              <a:rPr lang="cs-CZ" sz="2600" dirty="0" err="1" smtClean="0">
                <a:solidFill>
                  <a:schemeClr val="bg1"/>
                </a:solidFill>
              </a:rPr>
              <a:t>classification</a:t>
            </a:r>
            <a:r>
              <a:rPr lang="cs-CZ" sz="2600" dirty="0" smtClean="0">
                <a:solidFill>
                  <a:schemeClr val="bg1"/>
                </a:solidFill>
              </a:rPr>
              <a:t> of </a:t>
            </a:r>
            <a:r>
              <a:rPr lang="cs-CZ" sz="2600" dirty="0" err="1" smtClean="0">
                <a:solidFill>
                  <a:schemeClr val="bg1"/>
                </a:solidFill>
              </a:rPr>
              <a:t>ballistics</a:t>
            </a:r>
            <a:r>
              <a:rPr lang="cs-CZ" sz="2600" dirty="0" smtClean="0">
                <a:solidFill>
                  <a:schemeClr val="bg1"/>
                </a:solidFill>
              </a:rPr>
              <a:t>?</a:t>
            </a:r>
          </a:p>
          <a:p>
            <a:pPr>
              <a:buClr>
                <a:schemeClr val="bg1"/>
              </a:buClr>
              <a:buFont typeface="Wingdings" panose="05000000000000000000" pitchFamily="2" charset="2"/>
              <a:buChar char="ü"/>
            </a:pPr>
            <a:endParaRPr lang="cs-CZ" sz="2600" dirty="0">
              <a:solidFill>
                <a:schemeClr val="bg1"/>
              </a:solidFill>
            </a:endParaRPr>
          </a:p>
          <a:p>
            <a:pPr>
              <a:buClr>
                <a:schemeClr val="bg1"/>
              </a:buClr>
              <a:buFont typeface="Wingdings" panose="05000000000000000000" pitchFamily="2" charset="2"/>
              <a:buChar char="ü"/>
            </a:pPr>
            <a:r>
              <a:rPr lang="cs-CZ" sz="2600" dirty="0" err="1" smtClean="0">
                <a:solidFill>
                  <a:schemeClr val="bg1"/>
                </a:solidFill>
              </a:rPr>
              <a:t>What</a:t>
            </a:r>
            <a:r>
              <a:rPr lang="cs-CZ" sz="2600" dirty="0" smtClean="0">
                <a:solidFill>
                  <a:schemeClr val="bg1"/>
                </a:solidFill>
              </a:rPr>
              <a:t> </a:t>
            </a:r>
            <a:r>
              <a:rPr lang="cs-CZ" sz="2600" dirty="0" err="1" smtClean="0">
                <a:solidFill>
                  <a:schemeClr val="bg1"/>
                </a:solidFill>
              </a:rPr>
              <a:t>does</a:t>
            </a:r>
            <a:r>
              <a:rPr lang="cs-CZ" sz="2600" dirty="0" smtClean="0">
                <a:solidFill>
                  <a:schemeClr val="bg1"/>
                </a:solidFill>
              </a:rPr>
              <a:t> </a:t>
            </a:r>
            <a:r>
              <a:rPr lang="cs-CZ" sz="2600" dirty="0" err="1" smtClean="0">
                <a:solidFill>
                  <a:schemeClr val="bg1"/>
                </a:solidFill>
              </a:rPr>
              <a:t>internar</a:t>
            </a:r>
            <a:r>
              <a:rPr lang="cs-CZ" sz="2600" dirty="0" smtClean="0">
                <a:solidFill>
                  <a:schemeClr val="bg1"/>
                </a:solidFill>
              </a:rPr>
              <a:t> </a:t>
            </a:r>
            <a:r>
              <a:rPr lang="cs-CZ" sz="2600" dirty="0" err="1" smtClean="0">
                <a:solidFill>
                  <a:schemeClr val="bg1"/>
                </a:solidFill>
              </a:rPr>
              <a:t>ballistics</a:t>
            </a:r>
            <a:r>
              <a:rPr lang="cs-CZ" sz="2600" dirty="0" smtClean="0">
                <a:solidFill>
                  <a:schemeClr val="bg1"/>
                </a:solidFill>
              </a:rPr>
              <a:t> study?</a:t>
            </a:r>
          </a:p>
          <a:p>
            <a:pPr>
              <a:buClr>
                <a:schemeClr val="bg1"/>
              </a:buClr>
              <a:buFont typeface="Wingdings" panose="05000000000000000000" pitchFamily="2" charset="2"/>
              <a:buChar char="ü"/>
            </a:pPr>
            <a:endParaRPr lang="cs-CZ" sz="2600" dirty="0">
              <a:solidFill>
                <a:schemeClr val="bg1"/>
              </a:solidFill>
            </a:endParaRPr>
          </a:p>
          <a:p>
            <a:pPr>
              <a:buClr>
                <a:schemeClr val="bg1"/>
              </a:buClr>
              <a:buFont typeface="Wingdings" panose="05000000000000000000" pitchFamily="2" charset="2"/>
              <a:buChar char="ü"/>
            </a:pPr>
            <a:r>
              <a:rPr lang="cs-CZ" sz="2600" dirty="0" err="1" smtClean="0">
                <a:solidFill>
                  <a:schemeClr val="bg1"/>
                </a:solidFill>
              </a:rPr>
              <a:t>What</a:t>
            </a:r>
            <a:r>
              <a:rPr lang="cs-CZ" sz="2600" dirty="0" smtClean="0">
                <a:solidFill>
                  <a:schemeClr val="bg1"/>
                </a:solidFill>
              </a:rPr>
              <a:t> </a:t>
            </a:r>
            <a:r>
              <a:rPr lang="cs-CZ" sz="2600" dirty="0" err="1" smtClean="0">
                <a:solidFill>
                  <a:schemeClr val="bg1"/>
                </a:solidFill>
              </a:rPr>
              <a:t>does</a:t>
            </a:r>
            <a:r>
              <a:rPr lang="cs-CZ" sz="2600" dirty="0" smtClean="0">
                <a:solidFill>
                  <a:schemeClr val="bg1"/>
                </a:solidFill>
              </a:rPr>
              <a:t> </a:t>
            </a:r>
            <a:r>
              <a:rPr lang="cs-CZ" sz="2600" dirty="0" err="1" smtClean="0">
                <a:solidFill>
                  <a:schemeClr val="bg1"/>
                </a:solidFill>
              </a:rPr>
              <a:t>external</a:t>
            </a:r>
            <a:r>
              <a:rPr lang="cs-CZ" sz="2600" dirty="0" smtClean="0">
                <a:solidFill>
                  <a:schemeClr val="bg1"/>
                </a:solidFill>
              </a:rPr>
              <a:t> </a:t>
            </a:r>
            <a:r>
              <a:rPr lang="cs-CZ" sz="2600" dirty="0" err="1" smtClean="0">
                <a:solidFill>
                  <a:schemeClr val="bg1"/>
                </a:solidFill>
              </a:rPr>
              <a:t>ballistics</a:t>
            </a:r>
            <a:r>
              <a:rPr lang="cs-CZ" sz="2600" dirty="0" smtClean="0">
                <a:solidFill>
                  <a:schemeClr val="bg1"/>
                </a:solidFill>
              </a:rPr>
              <a:t> study?</a:t>
            </a:r>
            <a:endParaRPr lang="en-GB" sz="2600" dirty="0">
              <a:solidFill>
                <a:schemeClr val="bg1"/>
              </a:solidFill>
            </a:endParaRPr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22D306C-8A99-4977-9152-8721D4F00AC4}" type="slidenum">
              <a:rPr lang="en-GB" smtClean="0">
                <a:solidFill>
                  <a:schemeClr val="bg1"/>
                </a:solidFill>
              </a:rPr>
              <a:pPr/>
              <a:t>4</a:t>
            </a:fld>
            <a:endParaRPr lang="en-GB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33141234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Nadpis 4"/>
          <p:cNvSpPr>
            <a:spLocks noGrp="1"/>
          </p:cNvSpPr>
          <p:nvPr>
            <p:ph type="ctrTitle"/>
          </p:nvPr>
        </p:nvSpPr>
        <p:spPr>
          <a:xfrm>
            <a:off x="1644352" y="2708920"/>
            <a:ext cx="6096000" cy="1126728"/>
          </a:xfr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/>
          <a:lstStyle/>
          <a:p>
            <a:r>
              <a:rPr lang="cs-CZ" sz="6600" b="1" cap="all" dirty="0" err="1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</a:rPr>
              <a:t>munition</a:t>
            </a:r>
            <a:endParaRPr lang="en-GB" sz="6600" b="1" cap="all" dirty="0">
              <a:ln w="9000" cmpd="sng">
                <a:solidFill>
                  <a:schemeClr val="accent4">
                    <a:shade val="50000"/>
                    <a:satMod val="120000"/>
                  </a:schemeClr>
                </a:solidFill>
                <a:prstDash val="solid"/>
              </a:ln>
              <a:gradFill>
                <a:gsLst>
                  <a:gs pos="0">
                    <a:schemeClr val="accent4">
                      <a:shade val="20000"/>
                      <a:satMod val="245000"/>
                    </a:schemeClr>
                  </a:gs>
                  <a:gs pos="43000">
                    <a:schemeClr val="accent4">
                      <a:satMod val="255000"/>
                    </a:schemeClr>
                  </a:gs>
                  <a:gs pos="48000">
                    <a:schemeClr val="accent4">
                      <a:shade val="85000"/>
                      <a:satMod val="255000"/>
                    </a:schemeClr>
                  </a:gs>
                  <a:gs pos="100000">
                    <a:schemeClr val="accent4">
                      <a:shade val="20000"/>
                      <a:satMod val="245000"/>
                    </a:schemeClr>
                  </a:gs>
                </a:gsLst>
                <a:lin ang="5400000"/>
              </a:gradFill>
              <a:effectLst>
                <a:reflection blurRad="12700" stA="28000" endPos="45000" dist="1000" dir="5400000" sy="-100000" algn="bl" rotWithShape="0"/>
              </a:effectLst>
            </a:endParaRPr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622D306C-8A99-4977-9152-8721D4F00AC4}" type="slidenum">
              <a:rPr lang="en-GB" smtClean="0">
                <a:solidFill>
                  <a:schemeClr val="bg1"/>
                </a:solidFill>
              </a:rPr>
              <a:pPr/>
              <a:t>5</a:t>
            </a:fld>
            <a:endParaRPr lang="en-GB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02280514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1115616" y="1196752"/>
            <a:ext cx="6984776" cy="5040560"/>
          </a:xfrm>
        </p:spPr>
        <p:txBody>
          <a:bodyPr>
            <a:noAutofit/>
          </a:bodyPr>
          <a:lstStyle/>
          <a:p>
            <a:pPr>
              <a:lnSpc>
                <a:spcPct val="150000"/>
              </a:lnSpc>
              <a:buClr>
                <a:schemeClr val="bg1"/>
              </a:buClr>
              <a:buFont typeface="Wingdings" panose="05000000000000000000" pitchFamily="2" charset="2"/>
              <a:buChar char="ü"/>
            </a:pPr>
            <a:r>
              <a:rPr lang="cs-CZ" sz="2600" dirty="0" smtClean="0">
                <a:solidFill>
                  <a:schemeClr val="bg1"/>
                </a:solidFill>
              </a:rPr>
              <a:t>B</a:t>
            </a:r>
            <a:r>
              <a:rPr lang="en-US" sz="2600" dirty="0" err="1" smtClean="0">
                <a:solidFill>
                  <a:schemeClr val="bg1"/>
                </a:solidFill>
              </a:rPr>
              <a:t>ase</a:t>
            </a:r>
            <a:r>
              <a:rPr lang="en-US" sz="2600" dirty="0" smtClean="0">
                <a:solidFill>
                  <a:schemeClr val="bg1"/>
                </a:solidFill>
              </a:rPr>
              <a:t> </a:t>
            </a:r>
            <a:r>
              <a:rPr lang="en-US" sz="2600" dirty="0">
                <a:solidFill>
                  <a:schemeClr val="bg1"/>
                </a:solidFill>
              </a:rPr>
              <a:t>matches mixture consists of explosives.</a:t>
            </a:r>
            <a:r>
              <a:rPr lang="cs-CZ" sz="2600" dirty="0" smtClean="0">
                <a:solidFill>
                  <a:schemeClr val="bg1"/>
                </a:solidFill>
              </a:rPr>
              <a:t> </a:t>
            </a:r>
          </a:p>
          <a:p>
            <a:pPr>
              <a:lnSpc>
                <a:spcPct val="150000"/>
              </a:lnSpc>
              <a:buClr>
                <a:schemeClr val="bg1"/>
              </a:buClr>
              <a:buFont typeface="Wingdings" panose="05000000000000000000" pitchFamily="2" charset="2"/>
              <a:buChar char="ü"/>
            </a:pPr>
            <a:r>
              <a:rPr lang="cs-CZ" sz="2600" dirty="0" err="1" smtClean="0">
                <a:solidFill>
                  <a:schemeClr val="bg1"/>
                </a:solidFill>
              </a:rPr>
              <a:t>Explosives</a:t>
            </a:r>
            <a:r>
              <a:rPr lang="cs-CZ" sz="2600" dirty="0" smtClean="0">
                <a:solidFill>
                  <a:schemeClr val="bg1"/>
                </a:solidFill>
              </a:rPr>
              <a:t> are </a:t>
            </a:r>
            <a:r>
              <a:rPr lang="cs-CZ" sz="2600" dirty="0" err="1" smtClean="0">
                <a:solidFill>
                  <a:schemeClr val="bg1"/>
                </a:solidFill>
              </a:rPr>
              <a:t>based</a:t>
            </a:r>
            <a:r>
              <a:rPr lang="cs-CZ" sz="2600" dirty="0" smtClean="0">
                <a:solidFill>
                  <a:schemeClr val="bg1"/>
                </a:solidFill>
              </a:rPr>
              <a:t> on </a:t>
            </a:r>
            <a:r>
              <a:rPr lang="cs-CZ" sz="2600" dirty="0" err="1" smtClean="0">
                <a:solidFill>
                  <a:schemeClr val="bg1"/>
                </a:solidFill>
              </a:rPr>
              <a:t>matches</a:t>
            </a:r>
            <a:r>
              <a:rPr lang="cs-CZ" sz="2600" dirty="0" smtClean="0">
                <a:solidFill>
                  <a:schemeClr val="bg1"/>
                </a:solidFill>
              </a:rPr>
              <a:t> and </a:t>
            </a:r>
            <a:r>
              <a:rPr lang="cs-CZ" sz="2600" dirty="0" err="1" smtClean="0">
                <a:solidFill>
                  <a:schemeClr val="bg1"/>
                </a:solidFill>
              </a:rPr>
              <a:t>primers</a:t>
            </a:r>
            <a:r>
              <a:rPr lang="cs-CZ" sz="2600" dirty="0" smtClean="0">
                <a:solidFill>
                  <a:schemeClr val="bg1"/>
                </a:solidFill>
              </a:rPr>
              <a:t>. </a:t>
            </a:r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22D306C-8A99-4977-9152-8721D4F00AC4}" type="slidenum">
              <a:rPr lang="en-GB" smtClean="0">
                <a:solidFill>
                  <a:schemeClr val="bg1"/>
                </a:solidFill>
              </a:rPr>
              <a:pPr/>
              <a:t>6</a:t>
            </a:fld>
            <a:endParaRPr lang="en-GB">
              <a:solidFill>
                <a:schemeClr val="bg1"/>
              </a:solidFill>
            </a:endParaRP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46176" y="2636912"/>
            <a:ext cx="4602088" cy="345156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985287038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1115616" y="1052736"/>
            <a:ext cx="6984776" cy="5040560"/>
          </a:xfrm>
        </p:spPr>
        <p:txBody>
          <a:bodyPr>
            <a:noAutofit/>
          </a:bodyPr>
          <a:lstStyle/>
          <a:p>
            <a:pPr>
              <a:lnSpc>
                <a:spcPct val="150000"/>
              </a:lnSpc>
              <a:buClr>
                <a:schemeClr val="bg1"/>
              </a:buClr>
              <a:buFont typeface="Wingdings" panose="05000000000000000000" pitchFamily="2" charset="2"/>
              <a:buChar char="ü"/>
            </a:pPr>
            <a:r>
              <a:rPr lang="cs-CZ" sz="2600" dirty="0" err="1" smtClean="0">
                <a:solidFill>
                  <a:schemeClr val="bg1"/>
                </a:solidFill>
              </a:rPr>
              <a:t>Common</a:t>
            </a:r>
            <a:r>
              <a:rPr lang="cs-CZ" sz="2600" dirty="0" smtClean="0">
                <a:solidFill>
                  <a:schemeClr val="bg1"/>
                </a:solidFill>
              </a:rPr>
              <a:t> </a:t>
            </a:r>
            <a:r>
              <a:rPr lang="cs-CZ" sz="2600" dirty="0" err="1" smtClean="0">
                <a:solidFill>
                  <a:schemeClr val="bg1"/>
                </a:solidFill>
              </a:rPr>
              <a:t>explosives</a:t>
            </a:r>
            <a:r>
              <a:rPr lang="cs-CZ" sz="2600" dirty="0">
                <a:solidFill>
                  <a:schemeClr val="bg1"/>
                </a:solidFill>
              </a:rPr>
              <a:t> </a:t>
            </a:r>
            <a:r>
              <a:rPr lang="cs-CZ" sz="2600" dirty="0" err="1" smtClean="0">
                <a:solidFill>
                  <a:schemeClr val="bg1"/>
                </a:solidFill>
              </a:rPr>
              <a:t>produce</a:t>
            </a:r>
            <a:r>
              <a:rPr lang="cs-CZ" sz="2600" dirty="0" smtClean="0">
                <a:solidFill>
                  <a:schemeClr val="bg1"/>
                </a:solidFill>
              </a:rPr>
              <a:t>: </a:t>
            </a:r>
          </a:p>
          <a:p>
            <a:pPr lvl="1">
              <a:lnSpc>
                <a:spcPct val="150000"/>
              </a:lnSpc>
              <a:buClr>
                <a:schemeClr val="bg1"/>
              </a:buClr>
              <a:buFont typeface="Wingdings" panose="05000000000000000000" pitchFamily="2" charset="2"/>
              <a:buChar char="ü"/>
            </a:pPr>
            <a:r>
              <a:rPr lang="cs-CZ" sz="2600" dirty="0" smtClean="0">
                <a:solidFill>
                  <a:schemeClr val="bg1"/>
                </a:solidFill>
              </a:rPr>
              <a:t>a </a:t>
            </a:r>
            <a:r>
              <a:rPr lang="en-US" sz="2600" dirty="0" smtClean="0">
                <a:solidFill>
                  <a:schemeClr val="bg1"/>
                </a:solidFill>
              </a:rPr>
              <a:t>mercury </a:t>
            </a:r>
            <a:r>
              <a:rPr lang="en-US" sz="2600" dirty="0">
                <a:solidFill>
                  <a:schemeClr val="bg1"/>
                </a:solidFill>
              </a:rPr>
              <a:t>fulminate white and </a:t>
            </a:r>
            <a:r>
              <a:rPr lang="en-US" sz="2600" dirty="0" smtClean="0">
                <a:solidFill>
                  <a:schemeClr val="bg1"/>
                </a:solidFill>
              </a:rPr>
              <a:t>brown</a:t>
            </a:r>
            <a:r>
              <a:rPr lang="cs-CZ" sz="2600" dirty="0" smtClean="0">
                <a:solidFill>
                  <a:schemeClr val="bg1"/>
                </a:solidFill>
              </a:rPr>
              <a:t>,</a:t>
            </a:r>
          </a:p>
          <a:p>
            <a:pPr lvl="1">
              <a:lnSpc>
                <a:spcPct val="150000"/>
              </a:lnSpc>
              <a:buClr>
                <a:schemeClr val="bg1"/>
              </a:buClr>
              <a:buFont typeface="Wingdings" panose="05000000000000000000" pitchFamily="2" charset="2"/>
              <a:buChar char="ü"/>
            </a:pPr>
            <a:r>
              <a:rPr lang="cs-CZ" sz="2600" dirty="0" smtClean="0">
                <a:solidFill>
                  <a:schemeClr val="bg1"/>
                </a:solidFill>
              </a:rPr>
              <a:t>a </a:t>
            </a:r>
            <a:r>
              <a:rPr lang="cs-CZ" sz="2600" dirty="0" err="1" smtClean="0">
                <a:solidFill>
                  <a:schemeClr val="bg1"/>
                </a:solidFill>
              </a:rPr>
              <a:t>lead</a:t>
            </a:r>
            <a:r>
              <a:rPr lang="cs-CZ" sz="2600" dirty="0" smtClean="0">
                <a:solidFill>
                  <a:schemeClr val="bg1"/>
                </a:solidFill>
              </a:rPr>
              <a:t> </a:t>
            </a:r>
            <a:r>
              <a:rPr lang="cs-CZ" sz="2600" dirty="0">
                <a:solidFill>
                  <a:schemeClr val="bg1"/>
                </a:solidFill>
              </a:rPr>
              <a:t>azide </a:t>
            </a:r>
            <a:r>
              <a:rPr lang="cs-CZ" sz="2600" dirty="0" err="1" smtClean="0">
                <a:solidFill>
                  <a:schemeClr val="bg1"/>
                </a:solidFill>
              </a:rPr>
              <a:t>technical</a:t>
            </a:r>
            <a:r>
              <a:rPr lang="cs-CZ" sz="2600" dirty="0" smtClean="0">
                <a:solidFill>
                  <a:schemeClr val="bg1"/>
                </a:solidFill>
              </a:rPr>
              <a:t>,</a:t>
            </a:r>
          </a:p>
          <a:p>
            <a:pPr lvl="1">
              <a:lnSpc>
                <a:spcPct val="150000"/>
              </a:lnSpc>
              <a:buClr>
                <a:schemeClr val="bg1"/>
              </a:buClr>
              <a:buFont typeface="Wingdings" panose="05000000000000000000" pitchFamily="2" charset="2"/>
              <a:buChar char="ü"/>
            </a:pPr>
            <a:r>
              <a:rPr lang="cs-CZ" sz="2600" dirty="0" smtClean="0">
                <a:solidFill>
                  <a:schemeClr val="bg1"/>
                </a:solidFill>
              </a:rPr>
              <a:t>a tetrazen,</a:t>
            </a:r>
          </a:p>
          <a:p>
            <a:pPr lvl="1">
              <a:lnSpc>
                <a:spcPct val="150000"/>
              </a:lnSpc>
              <a:buClr>
                <a:schemeClr val="bg1"/>
              </a:buClr>
              <a:buFont typeface="Wingdings" panose="05000000000000000000" pitchFamily="2" charset="2"/>
              <a:buChar char="ü"/>
            </a:pPr>
            <a:r>
              <a:rPr lang="cs-CZ" sz="2600" dirty="0" err="1">
                <a:solidFill>
                  <a:schemeClr val="bg1"/>
                </a:solidFill>
              </a:rPr>
              <a:t>a</a:t>
            </a:r>
            <a:r>
              <a:rPr lang="cs-CZ" sz="2600" dirty="0" err="1" smtClean="0">
                <a:solidFill>
                  <a:schemeClr val="bg1"/>
                </a:solidFill>
              </a:rPr>
              <a:t>n</a:t>
            </a:r>
            <a:r>
              <a:rPr lang="cs-CZ" sz="2600" dirty="0" smtClean="0">
                <a:solidFill>
                  <a:schemeClr val="bg1"/>
                </a:solidFill>
              </a:rPr>
              <a:t> azid </a:t>
            </a:r>
            <a:r>
              <a:rPr lang="cs-CZ" sz="2600" dirty="0" err="1" smtClean="0">
                <a:solidFill>
                  <a:schemeClr val="bg1"/>
                </a:solidFill>
              </a:rPr>
              <a:t>silver</a:t>
            </a:r>
            <a:r>
              <a:rPr lang="cs-CZ" sz="2600" dirty="0" smtClean="0">
                <a:solidFill>
                  <a:schemeClr val="bg1"/>
                </a:solidFill>
              </a:rPr>
              <a:t>,</a:t>
            </a:r>
          </a:p>
          <a:p>
            <a:pPr lvl="1">
              <a:lnSpc>
                <a:spcPct val="150000"/>
              </a:lnSpc>
              <a:buClr>
                <a:schemeClr val="bg1"/>
              </a:buClr>
              <a:buFont typeface="Wingdings" panose="05000000000000000000" pitchFamily="2" charset="2"/>
              <a:buChar char="ü"/>
            </a:pPr>
            <a:r>
              <a:rPr lang="cs-CZ" sz="2600" dirty="0" smtClean="0">
                <a:solidFill>
                  <a:schemeClr val="bg1"/>
                </a:solidFill>
              </a:rPr>
              <a:t> a </a:t>
            </a:r>
            <a:r>
              <a:rPr lang="cs-CZ" sz="2600" dirty="0" err="1" smtClean="0">
                <a:solidFill>
                  <a:schemeClr val="bg1"/>
                </a:solidFill>
              </a:rPr>
              <a:t>cuprous</a:t>
            </a:r>
            <a:r>
              <a:rPr lang="cs-CZ" sz="2600" dirty="0" smtClean="0">
                <a:solidFill>
                  <a:schemeClr val="bg1"/>
                </a:solidFill>
              </a:rPr>
              <a:t> </a:t>
            </a:r>
            <a:r>
              <a:rPr lang="cs-CZ" sz="2600" dirty="0" err="1" smtClean="0">
                <a:solidFill>
                  <a:schemeClr val="bg1"/>
                </a:solidFill>
              </a:rPr>
              <a:t>acetylide</a:t>
            </a:r>
            <a:r>
              <a:rPr lang="cs-CZ" sz="2600" dirty="0" smtClean="0">
                <a:solidFill>
                  <a:schemeClr val="bg1"/>
                </a:solidFill>
              </a:rPr>
              <a:t>,</a:t>
            </a:r>
          </a:p>
          <a:p>
            <a:pPr lvl="1">
              <a:lnSpc>
                <a:spcPct val="150000"/>
              </a:lnSpc>
              <a:buClr>
                <a:schemeClr val="bg1"/>
              </a:buClr>
              <a:buFont typeface="Wingdings" panose="05000000000000000000" pitchFamily="2" charset="2"/>
              <a:buChar char="ü"/>
            </a:pPr>
            <a:r>
              <a:rPr lang="cs-CZ" sz="2600" dirty="0" smtClean="0">
                <a:solidFill>
                  <a:schemeClr val="bg1"/>
                </a:solidFill>
              </a:rPr>
              <a:t>a </a:t>
            </a:r>
            <a:r>
              <a:rPr lang="cs-CZ" sz="2600" dirty="0" err="1" smtClean="0">
                <a:solidFill>
                  <a:schemeClr val="bg1"/>
                </a:solidFill>
              </a:rPr>
              <a:t>picric</a:t>
            </a:r>
            <a:r>
              <a:rPr lang="cs-CZ" sz="2600" dirty="0" smtClean="0">
                <a:solidFill>
                  <a:schemeClr val="bg1"/>
                </a:solidFill>
              </a:rPr>
              <a:t> </a:t>
            </a:r>
            <a:r>
              <a:rPr lang="cs-CZ" sz="2600" dirty="0">
                <a:solidFill>
                  <a:schemeClr val="bg1"/>
                </a:solidFill>
              </a:rPr>
              <a:t>acid </a:t>
            </a:r>
            <a:r>
              <a:rPr lang="cs-CZ" sz="2600" dirty="0" err="1" smtClean="0">
                <a:solidFill>
                  <a:schemeClr val="bg1"/>
                </a:solidFill>
              </a:rPr>
              <a:t>salts</a:t>
            </a:r>
            <a:r>
              <a:rPr lang="cs-CZ" sz="2600" dirty="0" smtClean="0">
                <a:solidFill>
                  <a:schemeClr val="bg1"/>
                </a:solidFill>
              </a:rPr>
              <a:t>,</a:t>
            </a:r>
          </a:p>
          <a:p>
            <a:pPr lvl="1">
              <a:lnSpc>
                <a:spcPct val="150000"/>
              </a:lnSpc>
              <a:buClr>
                <a:schemeClr val="bg1"/>
              </a:buClr>
              <a:buFont typeface="Wingdings" panose="05000000000000000000" pitchFamily="2" charset="2"/>
              <a:buChar char="ü"/>
            </a:pPr>
            <a:r>
              <a:rPr lang="cs-CZ" sz="2600" dirty="0" smtClean="0">
                <a:solidFill>
                  <a:schemeClr val="bg1"/>
                </a:solidFill>
              </a:rPr>
              <a:t>a </a:t>
            </a:r>
            <a:r>
              <a:rPr lang="cs-CZ" sz="2600" dirty="0" err="1" smtClean="0">
                <a:solidFill>
                  <a:schemeClr val="bg1"/>
                </a:solidFill>
              </a:rPr>
              <a:t>dinol</a:t>
            </a:r>
            <a:r>
              <a:rPr lang="cs-CZ" sz="2600" dirty="0" smtClean="0">
                <a:solidFill>
                  <a:schemeClr val="bg1"/>
                </a:solidFill>
              </a:rPr>
              <a:t>. </a:t>
            </a:r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22D306C-8A99-4977-9152-8721D4F00AC4}" type="slidenum">
              <a:rPr lang="en-GB" smtClean="0">
                <a:solidFill>
                  <a:schemeClr val="bg1"/>
                </a:solidFill>
              </a:rPr>
              <a:pPr/>
              <a:t>7</a:t>
            </a:fld>
            <a:endParaRPr lang="en-GB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12553242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1043608" y="1196752"/>
            <a:ext cx="6984776" cy="4752528"/>
          </a:xfrm>
        </p:spPr>
        <p:txBody>
          <a:bodyPr>
            <a:noAutofit/>
          </a:bodyPr>
          <a:lstStyle/>
          <a:p>
            <a:pPr>
              <a:lnSpc>
                <a:spcPct val="150000"/>
              </a:lnSpc>
              <a:buClr>
                <a:schemeClr val="bg1"/>
              </a:buClr>
              <a:buFont typeface="Wingdings" panose="05000000000000000000" pitchFamily="2" charset="2"/>
              <a:buChar char="ü"/>
            </a:pPr>
            <a:r>
              <a:rPr lang="cs-CZ" sz="2600" dirty="0" err="1" smtClean="0">
                <a:solidFill>
                  <a:schemeClr val="bg1"/>
                </a:solidFill>
              </a:rPr>
              <a:t>Propellants</a:t>
            </a:r>
            <a:r>
              <a:rPr lang="cs-CZ" sz="2600" dirty="0" smtClean="0">
                <a:solidFill>
                  <a:schemeClr val="bg1"/>
                </a:solidFill>
              </a:rPr>
              <a:t> </a:t>
            </a:r>
            <a:r>
              <a:rPr lang="cs-CZ" sz="2600" dirty="0">
                <a:solidFill>
                  <a:schemeClr val="bg1"/>
                </a:solidFill>
              </a:rPr>
              <a:t>are solid</a:t>
            </a:r>
            <a:r>
              <a:rPr lang="cs-CZ" sz="2600" dirty="0" smtClean="0">
                <a:solidFill>
                  <a:schemeClr val="bg1"/>
                </a:solidFill>
              </a:rPr>
              <a:t>.</a:t>
            </a:r>
          </a:p>
          <a:p>
            <a:pPr>
              <a:lnSpc>
                <a:spcPct val="150000"/>
              </a:lnSpc>
              <a:buClr>
                <a:schemeClr val="bg1"/>
              </a:buClr>
              <a:buFont typeface="Wingdings" panose="05000000000000000000" pitchFamily="2" charset="2"/>
              <a:buChar char="ü"/>
            </a:pPr>
            <a:r>
              <a:rPr lang="en-US" sz="2600" dirty="0" smtClean="0">
                <a:solidFill>
                  <a:schemeClr val="bg1"/>
                </a:solidFill>
              </a:rPr>
              <a:t>Propellants </a:t>
            </a:r>
            <a:r>
              <a:rPr lang="en-US" sz="2600" dirty="0">
                <a:solidFill>
                  <a:schemeClr val="bg1"/>
                </a:solidFill>
              </a:rPr>
              <a:t>have </a:t>
            </a:r>
            <a:r>
              <a:rPr lang="cs-CZ" sz="2600" dirty="0" err="1" smtClean="0">
                <a:solidFill>
                  <a:schemeClr val="bg1"/>
                </a:solidFill>
              </a:rPr>
              <a:t>got</a:t>
            </a:r>
            <a:r>
              <a:rPr lang="cs-CZ" sz="2600" dirty="0" smtClean="0">
                <a:solidFill>
                  <a:schemeClr val="bg1"/>
                </a:solidFill>
              </a:rPr>
              <a:t> </a:t>
            </a:r>
            <a:r>
              <a:rPr lang="en-US" sz="2600" dirty="0" smtClean="0">
                <a:solidFill>
                  <a:schemeClr val="bg1"/>
                </a:solidFill>
              </a:rPr>
              <a:t>the capacity </a:t>
            </a:r>
            <a:r>
              <a:rPr lang="en-US" sz="2600" dirty="0">
                <a:solidFill>
                  <a:schemeClr val="bg1"/>
                </a:solidFill>
              </a:rPr>
              <a:t>to release the combustion gases at high temperature and pressure</a:t>
            </a:r>
            <a:r>
              <a:rPr lang="en-US" sz="2600" dirty="0" smtClean="0">
                <a:solidFill>
                  <a:schemeClr val="bg1"/>
                </a:solidFill>
              </a:rPr>
              <a:t>.</a:t>
            </a:r>
            <a:endParaRPr lang="cs-CZ" sz="2600" dirty="0" smtClean="0">
              <a:solidFill>
                <a:schemeClr val="bg1"/>
              </a:solidFill>
            </a:endParaRPr>
          </a:p>
          <a:p>
            <a:pPr>
              <a:lnSpc>
                <a:spcPct val="150000"/>
              </a:lnSpc>
              <a:buClr>
                <a:schemeClr val="bg1"/>
              </a:buClr>
              <a:buFont typeface="Wingdings" panose="05000000000000000000" pitchFamily="2" charset="2"/>
              <a:buChar char="ü"/>
            </a:pPr>
            <a:r>
              <a:rPr lang="en-US" sz="2600" dirty="0" smtClean="0">
                <a:solidFill>
                  <a:schemeClr val="bg1"/>
                </a:solidFill>
              </a:rPr>
              <a:t>Energy </a:t>
            </a:r>
            <a:r>
              <a:rPr lang="en-US" sz="2600" dirty="0">
                <a:solidFill>
                  <a:schemeClr val="bg1"/>
                </a:solidFill>
              </a:rPr>
              <a:t>propellants must be released regularly and ensure safe operation of weapons</a:t>
            </a:r>
            <a:r>
              <a:rPr lang="en-US" sz="2600" dirty="0" smtClean="0">
                <a:solidFill>
                  <a:schemeClr val="bg1"/>
                </a:solidFill>
              </a:rPr>
              <a:t>.</a:t>
            </a:r>
            <a:endParaRPr lang="cs-CZ" sz="2600" dirty="0" smtClean="0">
              <a:solidFill>
                <a:schemeClr val="bg1"/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22D306C-8A99-4977-9152-8721D4F00AC4}" type="slidenum">
              <a:rPr lang="en-GB" smtClean="0">
                <a:solidFill>
                  <a:schemeClr val="bg1"/>
                </a:solidFill>
              </a:rPr>
              <a:pPr/>
              <a:t>8</a:t>
            </a:fld>
            <a:endParaRPr lang="en-GB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28299971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1043608" y="1196752"/>
            <a:ext cx="6984776" cy="4752528"/>
          </a:xfrm>
        </p:spPr>
        <p:txBody>
          <a:bodyPr>
            <a:noAutofit/>
          </a:bodyPr>
          <a:lstStyle/>
          <a:p>
            <a:pPr>
              <a:buClr>
                <a:schemeClr val="bg1"/>
              </a:buClr>
              <a:buFont typeface="Wingdings" panose="05000000000000000000" pitchFamily="2" charset="2"/>
              <a:buChar char="ü"/>
            </a:pPr>
            <a:r>
              <a:rPr lang="cs-CZ" sz="2600" dirty="0" err="1" smtClean="0">
                <a:solidFill>
                  <a:schemeClr val="bg1"/>
                </a:solidFill>
              </a:rPr>
              <a:t>Common</a:t>
            </a:r>
            <a:r>
              <a:rPr lang="cs-CZ" sz="2600" dirty="0">
                <a:solidFill>
                  <a:schemeClr val="bg1"/>
                </a:solidFill>
              </a:rPr>
              <a:t> </a:t>
            </a:r>
            <a:r>
              <a:rPr lang="cs-CZ" sz="2600" dirty="0" err="1">
                <a:solidFill>
                  <a:schemeClr val="bg1"/>
                </a:solidFill>
              </a:rPr>
              <a:t>low</a:t>
            </a:r>
            <a:r>
              <a:rPr lang="cs-CZ" sz="2600" dirty="0">
                <a:solidFill>
                  <a:schemeClr val="bg1"/>
                </a:solidFill>
              </a:rPr>
              <a:t> </a:t>
            </a:r>
            <a:r>
              <a:rPr lang="cs-CZ" sz="2600" dirty="0" err="1">
                <a:solidFill>
                  <a:schemeClr val="bg1"/>
                </a:solidFill>
              </a:rPr>
              <a:t>explosive</a:t>
            </a:r>
            <a:r>
              <a:rPr lang="cs-CZ" sz="2600" dirty="0">
                <a:solidFill>
                  <a:schemeClr val="bg1"/>
                </a:solidFill>
              </a:rPr>
              <a:t> </a:t>
            </a:r>
            <a:r>
              <a:rPr lang="cs-CZ" sz="2600" dirty="0" smtClean="0">
                <a:solidFill>
                  <a:schemeClr val="bg1"/>
                </a:solidFill>
              </a:rPr>
              <a:t>are </a:t>
            </a:r>
            <a:r>
              <a:rPr lang="cs-CZ" sz="2600" dirty="0" err="1" smtClean="0">
                <a:solidFill>
                  <a:schemeClr val="bg1"/>
                </a:solidFill>
              </a:rPr>
              <a:t>produced</a:t>
            </a:r>
            <a:r>
              <a:rPr lang="cs-CZ" sz="2600" dirty="0" smtClean="0">
                <a:solidFill>
                  <a:schemeClr val="bg1"/>
                </a:solidFill>
              </a:rPr>
              <a:t>:</a:t>
            </a:r>
          </a:p>
          <a:p>
            <a:pPr>
              <a:buClr>
                <a:schemeClr val="bg1"/>
              </a:buClr>
              <a:buFont typeface="Wingdings" panose="05000000000000000000" pitchFamily="2" charset="2"/>
              <a:buChar char="ü"/>
            </a:pPr>
            <a:endParaRPr lang="cs-CZ" sz="2600" dirty="0" smtClean="0">
              <a:solidFill>
                <a:schemeClr val="bg1"/>
              </a:solidFill>
            </a:endParaRPr>
          </a:p>
          <a:p>
            <a:pPr lvl="1">
              <a:buClr>
                <a:schemeClr val="bg1"/>
              </a:buClr>
              <a:buFont typeface="Wingdings" panose="05000000000000000000" pitchFamily="2" charset="2"/>
              <a:buChar char="ü"/>
            </a:pPr>
            <a:r>
              <a:rPr lang="cs-CZ" sz="2600" dirty="0" smtClean="0">
                <a:solidFill>
                  <a:schemeClr val="bg1"/>
                </a:solidFill>
              </a:rPr>
              <a:t>a </a:t>
            </a:r>
            <a:r>
              <a:rPr lang="cs-CZ" sz="2600" dirty="0" err="1" smtClean="0">
                <a:solidFill>
                  <a:schemeClr val="bg1"/>
                </a:solidFill>
              </a:rPr>
              <a:t>black</a:t>
            </a:r>
            <a:r>
              <a:rPr lang="cs-CZ" sz="2600" dirty="0" smtClean="0">
                <a:solidFill>
                  <a:schemeClr val="bg1"/>
                </a:solidFill>
              </a:rPr>
              <a:t> </a:t>
            </a:r>
            <a:r>
              <a:rPr lang="cs-CZ" sz="2600" dirty="0" err="1">
                <a:solidFill>
                  <a:schemeClr val="bg1"/>
                </a:solidFill>
              </a:rPr>
              <a:t>powder</a:t>
            </a:r>
            <a:r>
              <a:rPr lang="cs-CZ" sz="2600" dirty="0" smtClean="0">
                <a:solidFill>
                  <a:schemeClr val="bg1"/>
                </a:solidFill>
              </a:rPr>
              <a:t>,</a:t>
            </a:r>
          </a:p>
          <a:p>
            <a:pPr lvl="1">
              <a:buClr>
                <a:schemeClr val="bg1"/>
              </a:buClr>
              <a:buFont typeface="Wingdings" panose="05000000000000000000" pitchFamily="2" charset="2"/>
              <a:buChar char="ü"/>
            </a:pPr>
            <a:r>
              <a:rPr lang="cs-CZ" sz="2600" dirty="0" smtClean="0">
                <a:solidFill>
                  <a:schemeClr val="bg1"/>
                </a:solidFill>
              </a:rPr>
              <a:t>a </a:t>
            </a:r>
            <a:r>
              <a:rPr lang="cs-CZ" sz="2600" dirty="0" err="1" smtClean="0">
                <a:solidFill>
                  <a:schemeClr val="bg1"/>
                </a:solidFill>
              </a:rPr>
              <a:t>nitrocellulose</a:t>
            </a:r>
            <a:r>
              <a:rPr lang="cs-CZ" sz="2600" dirty="0" smtClean="0">
                <a:solidFill>
                  <a:schemeClr val="bg1"/>
                </a:solidFill>
              </a:rPr>
              <a:t> </a:t>
            </a:r>
            <a:r>
              <a:rPr lang="cs-CZ" sz="2600" dirty="0" err="1">
                <a:solidFill>
                  <a:schemeClr val="bg1"/>
                </a:solidFill>
              </a:rPr>
              <a:t>powders</a:t>
            </a:r>
            <a:r>
              <a:rPr lang="cs-CZ" sz="2600" dirty="0" smtClean="0">
                <a:solidFill>
                  <a:schemeClr val="bg1"/>
                </a:solidFill>
              </a:rPr>
              <a:t>,</a:t>
            </a:r>
          </a:p>
          <a:p>
            <a:pPr lvl="1">
              <a:buClr>
                <a:schemeClr val="bg1"/>
              </a:buClr>
              <a:buFont typeface="Wingdings" panose="05000000000000000000" pitchFamily="2" charset="2"/>
              <a:buChar char="ü"/>
            </a:pPr>
            <a:r>
              <a:rPr lang="cs-CZ" sz="2600" dirty="0" smtClean="0">
                <a:solidFill>
                  <a:schemeClr val="bg1"/>
                </a:solidFill>
              </a:rPr>
              <a:t>a nitroglycerine </a:t>
            </a:r>
            <a:r>
              <a:rPr lang="cs-CZ" sz="2600" dirty="0" err="1">
                <a:solidFill>
                  <a:schemeClr val="bg1"/>
                </a:solidFill>
              </a:rPr>
              <a:t>powders</a:t>
            </a:r>
            <a:r>
              <a:rPr lang="cs-CZ" sz="2600" dirty="0" smtClean="0">
                <a:solidFill>
                  <a:schemeClr val="bg1"/>
                </a:solidFill>
              </a:rPr>
              <a:t>,</a:t>
            </a:r>
          </a:p>
          <a:p>
            <a:pPr lvl="1">
              <a:buClr>
                <a:schemeClr val="bg1"/>
              </a:buClr>
              <a:buFont typeface="Wingdings" panose="05000000000000000000" pitchFamily="2" charset="2"/>
              <a:buChar char="ü"/>
            </a:pPr>
            <a:r>
              <a:rPr lang="cs-CZ" sz="2600" dirty="0" err="1" smtClean="0">
                <a:solidFill>
                  <a:schemeClr val="bg1"/>
                </a:solidFill>
              </a:rPr>
              <a:t>etc</a:t>
            </a:r>
            <a:r>
              <a:rPr lang="cs-CZ" sz="2600" dirty="0" smtClean="0">
                <a:solidFill>
                  <a:schemeClr val="bg1"/>
                </a:solidFill>
              </a:rPr>
              <a:t>.</a:t>
            </a:r>
          </a:p>
        </p:txBody>
      </p:sp>
      <p:sp>
        <p:nvSpPr>
          <p:cNvPr id="2" name="Zástupný symbol pro číslo snímku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22D306C-8A99-4977-9152-8721D4F00AC4}" type="slidenum">
              <a:rPr lang="en-GB" smtClean="0">
                <a:solidFill>
                  <a:schemeClr val="bg1"/>
                </a:solidFill>
              </a:rPr>
              <a:pPr/>
              <a:t>9</a:t>
            </a:fld>
            <a:endParaRPr lang="en-GB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67807000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Zástupný symbol pro obsah 4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1520" y="2564904"/>
            <a:ext cx="4178300" cy="29464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2" name="Zástupný symbol pro číslo snímku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22D306C-8A99-4977-9152-8721D4F00AC4}" type="slidenum">
              <a:rPr lang="en-GB" smtClean="0">
                <a:solidFill>
                  <a:schemeClr val="bg1"/>
                </a:solidFill>
              </a:rPr>
              <a:pPr/>
              <a:t>10</a:t>
            </a:fld>
            <a:endParaRPr lang="en-GB">
              <a:solidFill>
                <a:schemeClr val="bg1"/>
              </a:solidFill>
            </a:endParaRPr>
          </a:p>
        </p:txBody>
      </p:sp>
      <p:sp>
        <p:nvSpPr>
          <p:cNvPr id="4" name="Nadpis 1"/>
          <p:cNvSpPr txBox="1">
            <a:spLocks/>
          </p:cNvSpPr>
          <p:nvPr/>
        </p:nvSpPr>
        <p:spPr>
          <a:xfrm>
            <a:off x="395537" y="764704"/>
            <a:ext cx="8424936" cy="1202485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  <a:scene3d>
              <a:camera prst="orthographicFront"/>
              <a:lightRig rig="flat" dir="t">
                <a:rot lat="0" lon="0" rev="18900000"/>
              </a:lightRig>
            </a:scene3d>
            <a:sp3d extrusionH="31750" contourW="6350" prstMaterial="powder">
              <a:bevelT w="19050" h="19050" prst="angle"/>
              <a:contourClr>
                <a:schemeClr val="accent3">
                  <a:tint val="100000"/>
                  <a:shade val="100000"/>
                  <a:satMod val="100000"/>
                  <a:hueMod val="100000"/>
                </a:schemeClr>
              </a:contourClr>
            </a:sp3d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r>
              <a:rPr lang="cs-CZ" sz="3800" b="1" dirty="0" smtClean="0">
                <a:ln/>
                <a:solidFill>
                  <a:schemeClr val="bg1"/>
                </a:solidFill>
              </a:rPr>
              <a:t>CELLULOSE AND BLACK POWDER</a:t>
            </a:r>
            <a:endParaRPr lang="en-GB" sz="3800" b="1" dirty="0">
              <a:ln/>
              <a:solidFill>
                <a:schemeClr val="bg1"/>
              </a:solidFill>
            </a:endParaRPr>
          </a:p>
        </p:txBody>
      </p:sp>
      <p:pic>
        <p:nvPicPr>
          <p:cNvPr id="6" name="Zástupný symbol pro obsah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88024" y="2564904"/>
            <a:ext cx="4032448" cy="29464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745864516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Zástupný symbol pro obsah 4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71600" y="1772816"/>
            <a:ext cx="7143948" cy="4536504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2" name="Zástupný symbol pro číslo snímku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22D306C-8A99-4977-9152-8721D4F00AC4}" type="slidenum">
              <a:rPr lang="en-GB" smtClean="0">
                <a:solidFill>
                  <a:schemeClr val="bg1"/>
                </a:solidFill>
              </a:rPr>
              <a:pPr/>
              <a:t>11</a:t>
            </a:fld>
            <a:endParaRPr lang="en-GB">
              <a:solidFill>
                <a:schemeClr val="bg1"/>
              </a:solidFill>
            </a:endParaRPr>
          </a:p>
        </p:txBody>
      </p:sp>
      <p:sp>
        <p:nvSpPr>
          <p:cNvPr id="4" name="Nadpis 1"/>
          <p:cNvSpPr txBox="1">
            <a:spLocks/>
          </p:cNvSpPr>
          <p:nvPr/>
        </p:nvSpPr>
        <p:spPr>
          <a:xfrm>
            <a:off x="0" y="642339"/>
            <a:ext cx="9144000" cy="1202485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  <a:scene3d>
              <a:camera prst="orthographicFront"/>
              <a:lightRig rig="flat" dir="t">
                <a:rot lat="0" lon="0" rev="18900000"/>
              </a:lightRig>
            </a:scene3d>
            <a:sp3d extrusionH="31750" contourW="6350" prstMaterial="powder">
              <a:bevelT w="19050" h="19050" prst="angle"/>
              <a:contourClr>
                <a:schemeClr val="accent3">
                  <a:tint val="100000"/>
                  <a:shade val="100000"/>
                  <a:satMod val="100000"/>
                  <a:hueMod val="100000"/>
                </a:schemeClr>
              </a:contourClr>
            </a:sp3d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r>
              <a:rPr lang="cs-CZ" sz="3800" b="1" dirty="0" smtClean="0">
                <a:ln/>
                <a:solidFill>
                  <a:schemeClr val="bg1"/>
                </a:solidFill>
              </a:rPr>
              <a:t>WHAT DO YOU THINK ABOUT THIS PICTURE?</a:t>
            </a:r>
            <a:endParaRPr lang="en-GB" sz="3800" b="1" dirty="0">
              <a:ln/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57687219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971600" y="1196752"/>
            <a:ext cx="6984776" cy="5112568"/>
          </a:xfrm>
        </p:spPr>
        <p:txBody>
          <a:bodyPr>
            <a:normAutofit lnSpcReduction="10000"/>
          </a:bodyPr>
          <a:lstStyle/>
          <a:p>
            <a:pPr>
              <a:lnSpc>
                <a:spcPct val="150000"/>
              </a:lnSpc>
              <a:buClr>
                <a:schemeClr val="bg1"/>
              </a:buClr>
              <a:buFont typeface="Wingdings" panose="05000000000000000000" pitchFamily="2" charset="2"/>
              <a:buChar char="ü"/>
            </a:pPr>
            <a:r>
              <a:rPr lang="cs-CZ" sz="2600" dirty="0" err="1" smtClean="0">
                <a:solidFill>
                  <a:schemeClr val="bg1"/>
                </a:solidFill>
              </a:rPr>
              <a:t>Shape</a:t>
            </a:r>
            <a:r>
              <a:rPr lang="cs-CZ" sz="2600" dirty="0" smtClean="0">
                <a:solidFill>
                  <a:schemeClr val="bg1"/>
                </a:solidFill>
              </a:rPr>
              <a:t> of </a:t>
            </a:r>
            <a:r>
              <a:rPr lang="cs-CZ" sz="2600" dirty="0" err="1" smtClean="0">
                <a:solidFill>
                  <a:schemeClr val="bg1"/>
                </a:solidFill>
              </a:rPr>
              <a:t>powder</a:t>
            </a:r>
            <a:r>
              <a:rPr lang="cs-CZ" sz="2600" dirty="0" smtClean="0">
                <a:solidFill>
                  <a:schemeClr val="bg1"/>
                </a:solidFill>
              </a:rPr>
              <a:t> </a:t>
            </a:r>
            <a:r>
              <a:rPr lang="cs-CZ" sz="2600" dirty="0" err="1" smtClean="0">
                <a:solidFill>
                  <a:schemeClr val="bg1"/>
                </a:solidFill>
              </a:rPr>
              <a:t>grains</a:t>
            </a:r>
            <a:r>
              <a:rPr lang="cs-CZ" sz="2600" dirty="0" smtClean="0">
                <a:solidFill>
                  <a:schemeClr val="bg1"/>
                </a:solidFill>
              </a:rPr>
              <a:t> : </a:t>
            </a:r>
          </a:p>
          <a:p>
            <a:pPr>
              <a:lnSpc>
                <a:spcPct val="150000"/>
              </a:lnSpc>
              <a:buClr>
                <a:schemeClr val="bg1"/>
              </a:buClr>
              <a:buFont typeface="Wingdings" panose="05000000000000000000" pitchFamily="2" charset="2"/>
              <a:buChar char="ü"/>
            </a:pPr>
            <a:endParaRPr lang="cs-CZ" sz="2600" dirty="0" smtClean="0">
              <a:solidFill>
                <a:schemeClr val="bg1"/>
              </a:solidFill>
            </a:endParaRPr>
          </a:p>
          <a:p>
            <a:pPr lvl="1">
              <a:lnSpc>
                <a:spcPct val="150000"/>
              </a:lnSpc>
              <a:buClr>
                <a:schemeClr val="bg1"/>
              </a:buClr>
              <a:buFont typeface="Wingdings" panose="05000000000000000000" pitchFamily="2" charset="2"/>
              <a:buChar char="ü"/>
            </a:pPr>
            <a:r>
              <a:rPr lang="cs-CZ" sz="2600" dirty="0" smtClean="0">
                <a:solidFill>
                  <a:schemeClr val="bg1"/>
                </a:solidFill>
              </a:rPr>
              <a:t>a </a:t>
            </a:r>
            <a:r>
              <a:rPr lang="cs-CZ" sz="2600" dirty="0" err="1" smtClean="0">
                <a:solidFill>
                  <a:schemeClr val="bg1"/>
                </a:solidFill>
              </a:rPr>
              <a:t>tape</a:t>
            </a:r>
            <a:r>
              <a:rPr lang="cs-CZ" sz="2600" dirty="0" smtClean="0">
                <a:solidFill>
                  <a:schemeClr val="bg1"/>
                </a:solidFill>
              </a:rPr>
              <a:t> </a:t>
            </a:r>
            <a:r>
              <a:rPr lang="cs-CZ" sz="2600" dirty="0" err="1" smtClean="0">
                <a:solidFill>
                  <a:schemeClr val="bg1"/>
                </a:solidFill>
              </a:rPr>
              <a:t>powder</a:t>
            </a:r>
            <a:r>
              <a:rPr lang="cs-CZ" sz="2600" dirty="0" smtClean="0">
                <a:solidFill>
                  <a:schemeClr val="bg1"/>
                </a:solidFill>
              </a:rPr>
              <a:t>, </a:t>
            </a:r>
          </a:p>
          <a:p>
            <a:pPr lvl="1">
              <a:lnSpc>
                <a:spcPct val="150000"/>
              </a:lnSpc>
              <a:buClr>
                <a:schemeClr val="bg1"/>
              </a:buClr>
              <a:buFont typeface="Wingdings" panose="05000000000000000000" pitchFamily="2" charset="2"/>
              <a:buChar char="ü"/>
            </a:pPr>
            <a:r>
              <a:rPr lang="cs-CZ" sz="2600" dirty="0" smtClean="0">
                <a:solidFill>
                  <a:schemeClr val="bg1"/>
                </a:solidFill>
              </a:rPr>
              <a:t>a </a:t>
            </a:r>
            <a:r>
              <a:rPr lang="cs-CZ" sz="2600" dirty="0" err="1" smtClean="0">
                <a:solidFill>
                  <a:schemeClr val="bg1"/>
                </a:solidFill>
              </a:rPr>
              <a:t>platelet</a:t>
            </a:r>
            <a:r>
              <a:rPr lang="cs-CZ" sz="2600" dirty="0" smtClean="0">
                <a:solidFill>
                  <a:schemeClr val="bg1"/>
                </a:solidFill>
              </a:rPr>
              <a:t> </a:t>
            </a:r>
            <a:r>
              <a:rPr lang="cs-CZ" sz="2600" dirty="0" err="1" smtClean="0">
                <a:solidFill>
                  <a:schemeClr val="bg1"/>
                </a:solidFill>
              </a:rPr>
              <a:t>powder</a:t>
            </a:r>
            <a:r>
              <a:rPr lang="cs-CZ" sz="2600" dirty="0" smtClean="0">
                <a:solidFill>
                  <a:schemeClr val="bg1"/>
                </a:solidFill>
              </a:rPr>
              <a:t>, </a:t>
            </a:r>
          </a:p>
          <a:p>
            <a:pPr lvl="1">
              <a:lnSpc>
                <a:spcPct val="150000"/>
              </a:lnSpc>
              <a:buClr>
                <a:schemeClr val="bg1"/>
              </a:buClr>
              <a:buFont typeface="Wingdings" panose="05000000000000000000" pitchFamily="2" charset="2"/>
              <a:buChar char="ü"/>
            </a:pPr>
            <a:r>
              <a:rPr lang="cs-CZ" sz="2600" dirty="0" smtClean="0">
                <a:solidFill>
                  <a:schemeClr val="bg1"/>
                </a:solidFill>
              </a:rPr>
              <a:t>a </a:t>
            </a:r>
            <a:r>
              <a:rPr lang="cs-CZ" sz="2600" dirty="0" err="1" smtClean="0">
                <a:solidFill>
                  <a:schemeClr val="bg1"/>
                </a:solidFill>
              </a:rPr>
              <a:t>disc</a:t>
            </a:r>
            <a:r>
              <a:rPr lang="cs-CZ" sz="2600" dirty="0" smtClean="0">
                <a:solidFill>
                  <a:schemeClr val="bg1"/>
                </a:solidFill>
              </a:rPr>
              <a:t> </a:t>
            </a:r>
            <a:r>
              <a:rPr lang="cs-CZ" sz="2600" dirty="0" err="1" smtClean="0">
                <a:solidFill>
                  <a:schemeClr val="bg1"/>
                </a:solidFill>
              </a:rPr>
              <a:t>powder</a:t>
            </a:r>
            <a:r>
              <a:rPr lang="cs-CZ" sz="2600" dirty="0" smtClean="0">
                <a:solidFill>
                  <a:schemeClr val="bg1"/>
                </a:solidFill>
              </a:rPr>
              <a:t>,</a:t>
            </a:r>
          </a:p>
          <a:p>
            <a:pPr lvl="1">
              <a:lnSpc>
                <a:spcPct val="150000"/>
              </a:lnSpc>
              <a:buClr>
                <a:schemeClr val="bg1"/>
              </a:buClr>
              <a:buFont typeface="Wingdings" panose="05000000000000000000" pitchFamily="2" charset="2"/>
              <a:buChar char="ü"/>
            </a:pPr>
            <a:r>
              <a:rPr lang="cs-CZ" sz="2600" dirty="0" smtClean="0">
                <a:solidFill>
                  <a:schemeClr val="bg1"/>
                </a:solidFill>
              </a:rPr>
              <a:t>a </a:t>
            </a:r>
            <a:r>
              <a:rPr lang="cs-CZ" sz="2600" dirty="0" err="1" smtClean="0">
                <a:solidFill>
                  <a:schemeClr val="bg1"/>
                </a:solidFill>
              </a:rPr>
              <a:t>roller</a:t>
            </a:r>
            <a:r>
              <a:rPr lang="cs-CZ" sz="2600" dirty="0" smtClean="0">
                <a:solidFill>
                  <a:schemeClr val="bg1"/>
                </a:solidFill>
              </a:rPr>
              <a:t> </a:t>
            </a:r>
            <a:r>
              <a:rPr lang="cs-CZ" sz="2600" dirty="0" err="1" smtClean="0">
                <a:solidFill>
                  <a:schemeClr val="bg1"/>
                </a:solidFill>
              </a:rPr>
              <a:t>powder</a:t>
            </a:r>
            <a:r>
              <a:rPr lang="cs-CZ" sz="2600" dirty="0" smtClean="0">
                <a:solidFill>
                  <a:schemeClr val="bg1"/>
                </a:solidFill>
              </a:rPr>
              <a:t>,</a:t>
            </a:r>
          </a:p>
          <a:p>
            <a:pPr lvl="1">
              <a:lnSpc>
                <a:spcPct val="150000"/>
              </a:lnSpc>
              <a:buClr>
                <a:schemeClr val="bg1"/>
              </a:buClr>
              <a:buFont typeface="Wingdings" panose="05000000000000000000" pitchFamily="2" charset="2"/>
              <a:buChar char="ü"/>
            </a:pPr>
            <a:r>
              <a:rPr lang="cs-CZ" sz="2600" dirty="0" smtClean="0">
                <a:solidFill>
                  <a:schemeClr val="bg1"/>
                </a:solidFill>
              </a:rPr>
              <a:t>a </a:t>
            </a:r>
            <a:r>
              <a:rPr lang="cs-CZ" sz="2600" dirty="0" err="1" smtClean="0">
                <a:solidFill>
                  <a:schemeClr val="bg1"/>
                </a:solidFill>
              </a:rPr>
              <a:t>cored</a:t>
            </a:r>
            <a:r>
              <a:rPr lang="cs-CZ" sz="2600" dirty="0" smtClean="0">
                <a:solidFill>
                  <a:schemeClr val="bg1"/>
                </a:solidFill>
              </a:rPr>
              <a:t> </a:t>
            </a:r>
            <a:r>
              <a:rPr lang="cs-CZ" sz="2600" dirty="0" err="1" smtClean="0">
                <a:solidFill>
                  <a:schemeClr val="bg1"/>
                </a:solidFill>
              </a:rPr>
              <a:t>powder</a:t>
            </a:r>
            <a:r>
              <a:rPr lang="cs-CZ" sz="2600" dirty="0" smtClean="0">
                <a:solidFill>
                  <a:schemeClr val="bg1"/>
                </a:solidFill>
              </a:rPr>
              <a:t>,</a:t>
            </a:r>
          </a:p>
          <a:p>
            <a:pPr lvl="1">
              <a:lnSpc>
                <a:spcPct val="150000"/>
              </a:lnSpc>
              <a:buClr>
                <a:schemeClr val="bg1"/>
              </a:buClr>
              <a:buFont typeface="Wingdings" panose="05000000000000000000" pitchFamily="2" charset="2"/>
              <a:buChar char="ü"/>
            </a:pPr>
            <a:r>
              <a:rPr lang="cs-CZ" sz="2600" dirty="0" err="1">
                <a:solidFill>
                  <a:schemeClr val="bg1"/>
                </a:solidFill>
              </a:rPr>
              <a:t>e</a:t>
            </a:r>
            <a:r>
              <a:rPr lang="cs-CZ" sz="2600" dirty="0" err="1" smtClean="0">
                <a:solidFill>
                  <a:schemeClr val="bg1"/>
                </a:solidFill>
              </a:rPr>
              <a:t>tc</a:t>
            </a:r>
            <a:r>
              <a:rPr lang="cs-CZ" sz="2600" dirty="0" smtClean="0">
                <a:solidFill>
                  <a:schemeClr val="bg1"/>
                </a:solidFill>
              </a:rPr>
              <a:t>. </a:t>
            </a: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22D306C-8A99-4977-9152-8721D4F00AC4}" type="slidenum">
              <a:rPr lang="en-GB" smtClean="0">
                <a:solidFill>
                  <a:schemeClr val="bg1"/>
                </a:solidFill>
              </a:rPr>
              <a:pPr/>
              <a:t>12</a:t>
            </a:fld>
            <a:endParaRPr lang="en-GB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63060877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539552" y="1196752"/>
            <a:ext cx="8064896" cy="4752528"/>
          </a:xfrm>
        </p:spPr>
        <p:txBody>
          <a:bodyPr>
            <a:noAutofit/>
          </a:bodyPr>
          <a:lstStyle/>
          <a:p>
            <a:pPr lvl="1">
              <a:lnSpc>
                <a:spcPct val="150000"/>
              </a:lnSpc>
              <a:buClr>
                <a:schemeClr val="bg1"/>
              </a:buClr>
              <a:buFont typeface="Wingdings" panose="05000000000000000000" pitchFamily="2" charset="2"/>
              <a:buChar char="ü"/>
            </a:pPr>
            <a:r>
              <a:rPr lang="en-US" sz="2600" dirty="0" smtClean="0">
                <a:solidFill>
                  <a:schemeClr val="bg1"/>
                </a:solidFill>
              </a:rPr>
              <a:t>Geometrical </a:t>
            </a:r>
            <a:r>
              <a:rPr lang="en-US" sz="2600" dirty="0">
                <a:solidFill>
                  <a:schemeClr val="bg1"/>
                </a:solidFill>
              </a:rPr>
              <a:t>characteristics of the powder grains determine its size, shape, width and length</a:t>
            </a:r>
            <a:r>
              <a:rPr lang="en-US" sz="2600" dirty="0" smtClean="0">
                <a:solidFill>
                  <a:schemeClr val="bg1"/>
                </a:solidFill>
              </a:rPr>
              <a:t>.</a:t>
            </a:r>
            <a:endParaRPr lang="cs-CZ" sz="2600" dirty="0" smtClean="0">
              <a:solidFill>
                <a:schemeClr val="bg1"/>
              </a:solidFill>
            </a:endParaRPr>
          </a:p>
          <a:p>
            <a:pPr lvl="1">
              <a:lnSpc>
                <a:spcPct val="150000"/>
              </a:lnSpc>
              <a:buClr>
                <a:schemeClr val="bg1"/>
              </a:buClr>
              <a:buFont typeface="Wingdings" panose="05000000000000000000" pitchFamily="2" charset="2"/>
              <a:buChar char="ü"/>
            </a:pPr>
            <a:r>
              <a:rPr lang="en-US" sz="2600" dirty="0" smtClean="0">
                <a:solidFill>
                  <a:schemeClr val="bg1"/>
                </a:solidFill>
              </a:rPr>
              <a:t>The </a:t>
            </a:r>
            <a:r>
              <a:rPr lang="en-US" sz="2600" dirty="0">
                <a:solidFill>
                  <a:schemeClr val="bg1"/>
                </a:solidFill>
              </a:rPr>
              <a:t>characteristic thickness usually varies with increasing caliber weapons</a:t>
            </a:r>
            <a:r>
              <a:rPr lang="en-US" sz="2600" dirty="0" smtClean="0">
                <a:solidFill>
                  <a:schemeClr val="bg1"/>
                </a:solidFill>
              </a:rPr>
              <a:t>.</a:t>
            </a:r>
            <a:endParaRPr lang="cs-CZ" sz="2600" dirty="0" smtClean="0">
              <a:solidFill>
                <a:schemeClr val="bg1"/>
              </a:solidFill>
            </a:endParaRPr>
          </a:p>
          <a:p>
            <a:pPr lvl="1">
              <a:lnSpc>
                <a:spcPct val="150000"/>
              </a:lnSpc>
              <a:buClr>
                <a:schemeClr val="bg1"/>
              </a:buClr>
              <a:buFont typeface="Wingdings" panose="05000000000000000000" pitchFamily="2" charset="2"/>
              <a:buChar char="ü"/>
            </a:pPr>
            <a:r>
              <a:rPr lang="en-US" sz="2600" dirty="0" smtClean="0">
                <a:solidFill>
                  <a:schemeClr val="bg1"/>
                </a:solidFill>
              </a:rPr>
              <a:t>It </a:t>
            </a:r>
            <a:r>
              <a:rPr lang="cs-CZ" sz="2600" dirty="0" err="1" smtClean="0">
                <a:solidFill>
                  <a:schemeClr val="bg1"/>
                </a:solidFill>
              </a:rPr>
              <a:t>is</a:t>
            </a:r>
            <a:r>
              <a:rPr lang="cs-CZ" sz="2600" dirty="0" smtClean="0">
                <a:solidFill>
                  <a:schemeClr val="bg1"/>
                </a:solidFill>
              </a:rPr>
              <a:t> </a:t>
            </a:r>
            <a:r>
              <a:rPr lang="en-US" sz="2600" dirty="0" smtClean="0">
                <a:solidFill>
                  <a:schemeClr val="bg1"/>
                </a:solidFill>
              </a:rPr>
              <a:t>from </a:t>
            </a:r>
            <a:r>
              <a:rPr lang="en-US" sz="2600" dirty="0">
                <a:solidFill>
                  <a:schemeClr val="bg1"/>
                </a:solidFill>
              </a:rPr>
              <a:t>0.1 mm to 0.5 </a:t>
            </a:r>
            <a:r>
              <a:rPr lang="en-US" sz="2600" dirty="0" smtClean="0">
                <a:solidFill>
                  <a:schemeClr val="bg1"/>
                </a:solidFill>
              </a:rPr>
              <a:t>mm</a:t>
            </a:r>
            <a:r>
              <a:rPr lang="cs-CZ" sz="2600" dirty="0" smtClean="0">
                <a:solidFill>
                  <a:schemeClr val="bg1"/>
                </a:solidFill>
              </a:rPr>
              <a:t>.</a:t>
            </a: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22D306C-8A99-4977-9152-8721D4F00AC4}" type="slidenum">
              <a:rPr lang="en-GB" smtClean="0">
                <a:solidFill>
                  <a:schemeClr val="bg1"/>
                </a:solidFill>
              </a:rPr>
              <a:pPr/>
              <a:t>13</a:t>
            </a:fld>
            <a:endParaRPr lang="en-GB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06534067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539552" y="1124744"/>
            <a:ext cx="8136904" cy="4752528"/>
          </a:xfrm>
        </p:spPr>
        <p:txBody>
          <a:bodyPr>
            <a:noAutofit/>
          </a:bodyPr>
          <a:lstStyle/>
          <a:p>
            <a:pPr lvl="1">
              <a:lnSpc>
                <a:spcPct val="150000"/>
              </a:lnSpc>
              <a:buClr>
                <a:schemeClr val="bg1"/>
              </a:buClr>
              <a:buFont typeface="Wingdings" panose="05000000000000000000" pitchFamily="2" charset="2"/>
              <a:buChar char="ü"/>
            </a:pPr>
            <a:r>
              <a:rPr lang="en-US" sz="2600" dirty="0" smtClean="0">
                <a:solidFill>
                  <a:schemeClr val="bg1"/>
                </a:solidFill>
              </a:rPr>
              <a:t>In </a:t>
            </a:r>
            <a:r>
              <a:rPr lang="en-US" sz="2600" dirty="0">
                <a:solidFill>
                  <a:schemeClr val="bg1"/>
                </a:solidFill>
              </a:rPr>
              <a:t>terms of the method of implementation powder into cartridges are distinguished</a:t>
            </a:r>
            <a:r>
              <a:rPr lang="en-US" sz="2600" dirty="0" smtClean="0">
                <a:solidFill>
                  <a:schemeClr val="bg1"/>
                </a:solidFill>
              </a:rPr>
              <a:t>:</a:t>
            </a:r>
            <a:endParaRPr lang="cs-CZ" sz="2600" dirty="0" smtClean="0">
              <a:solidFill>
                <a:schemeClr val="bg1"/>
              </a:solidFill>
            </a:endParaRPr>
          </a:p>
          <a:p>
            <a:pPr lvl="2">
              <a:lnSpc>
                <a:spcPct val="150000"/>
              </a:lnSpc>
              <a:buClr>
                <a:schemeClr val="bg1"/>
              </a:buClr>
              <a:buFont typeface="Wingdings" panose="05000000000000000000" pitchFamily="2" charset="2"/>
              <a:buChar char="ü"/>
            </a:pPr>
            <a:r>
              <a:rPr lang="cs-CZ" sz="2600" dirty="0" smtClean="0">
                <a:solidFill>
                  <a:schemeClr val="bg1"/>
                </a:solidFill>
              </a:rPr>
              <a:t>a </a:t>
            </a:r>
            <a:r>
              <a:rPr lang="cs-CZ" sz="2600" dirty="0" err="1" smtClean="0">
                <a:solidFill>
                  <a:schemeClr val="bg1"/>
                </a:solidFill>
              </a:rPr>
              <a:t>powder</a:t>
            </a:r>
            <a:r>
              <a:rPr lang="en-US" sz="2600" dirty="0" smtClean="0">
                <a:solidFill>
                  <a:schemeClr val="bg1"/>
                </a:solidFill>
              </a:rPr>
              <a:t> </a:t>
            </a:r>
            <a:r>
              <a:rPr lang="en-US" sz="2600" dirty="0">
                <a:solidFill>
                  <a:schemeClr val="bg1"/>
                </a:solidFill>
              </a:rPr>
              <a:t>grains form of </a:t>
            </a:r>
            <a:r>
              <a:rPr lang="en-US" sz="2600" dirty="0" smtClean="0">
                <a:solidFill>
                  <a:schemeClr val="bg1"/>
                </a:solidFill>
              </a:rPr>
              <a:t>tubes</a:t>
            </a:r>
            <a:r>
              <a:rPr lang="cs-CZ" sz="2600" dirty="0" smtClean="0">
                <a:solidFill>
                  <a:schemeClr val="bg1"/>
                </a:solidFill>
              </a:rPr>
              <a:t>,</a:t>
            </a:r>
          </a:p>
          <a:p>
            <a:pPr lvl="2">
              <a:lnSpc>
                <a:spcPct val="150000"/>
              </a:lnSpc>
              <a:buClr>
                <a:schemeClr val="bg1"/>
              </a:buClr>
              <a:buFont typeface="Wingdings" panose="05000000000000000000" pitchFamily="2" charset="2"/>
              <a:buChar char="ü"/>
            </a:pPr>
            <a:r>
              <a:rPr lang="cs-CZ" sz="2600" dirty="0" smtClean="0">
                <a:solidFill>
                  <a:schemeClr val="bg1"/>
                </a:solidFill>
              </a:rPr>
              <a:t>a </a:t>
            </a:r>
            <a:r>
              <a:rPr lang="en-US" sz="2600" dirty="0" smtClean="0">
                <a:solidFill>
                  <a:schemeClr val="bg1"/>
                </a:solidFill>
              </a:rPr>
              <a:t>grain </a:t>
            </a:r>
            <a:r>
              <a:rPr lang="en-US" sz="2600" dirty="0">
                <a:solidFill>
                  <a:schemeClr val="bg1"/>
                </a:solidFill>
              </a:rPr>
              <a:t>shapes, strips and </a:t>
            </a:r>
            <a:r>
              <a:rPr lang="en-US" sz="2600" dirty="0" smtClean="0">
                <a:solidFill>
                  <a:schemeClr val="bg1"/>
                </a:solidFill>
              </a:rPr>
              <a:t>fibers</a:t>
            </a:r>
            <a:r>
              <a:rPr lang="cs-CZ" sz="2600" dirty="0" smtClean="0">
                <a:solidFill>
                  <a:schemeClr val="bg1"/>
                </a:solidFill>
              </a:rPr>
              <a:t>,</a:t>
            </a:r>
          </a:p>
          <a:p>
            <a:pPr lvl="2">
              <a:lnSpc>
                <a:spcPct val="150000"/>
              </a:lnSpc>
              <a:buClr>
                <a:schemeClr val="bg1"/>
              </a:buClr>
              <a:buFont typeface="Wingdings" panose="05000000000000000000" pitchFamily="2" charset="2"/>
              <a:buChar char="ü"/>
            </a:pPr>
            <a:r>
              <a:rPr lang="cs-CZ" sz="2600" dirty="0" smtClean="0">
                <a:solidFill>
                  <a:schemeClr val="bg1"/>
                </a:solidFill>
              </a:rPr>
              <a:t>a grain </a:t>
            </a:r>
            <a:r>
              <a:rPr lang="cs-CZ" sz="2600" dirty="0" err="1">
                <a:solidFill>
                  <a:schemeClr val="bg1"/>
                </a:solidFill>
              </a:rPr>
              <a:t>tying</a:t>
            </a:r>
            <a:r>
              <a:rPr lang="cs-CZ" sz="2600" dirty="0">
                <a:solidFill>
                  <a:schemeClr val="bg1"/>
                </a:solidFill>
              </a:rPr>
              <a:t> </a:t>
            </a:r>
            <a:r>
              <a:rPr lang="cs-CZ" sz="2600" dirty="0" err="1">
                <a:solidFill>
                  <a:schemeClr val="bg1"/>
                </a:solidFill>
              </a:rPr>
              <a:t>into</a:t>
            </a:r>
            <a:r>
              <a:rPr lang="cs-CZ" sz="2600" dirty="0">
                <a:solidFill>
                  <a:schemeClr val="bg1"/>
                </a:solidFill>
              </a:rPr>
              <a:t> </a:t>
            </a:r>
            <a:r>
              <a:rPr lang="cs-CZ" sz="2600" dirty="0" err="1" smtClean="0">
                <a:solidFill>
                  <a:schemeClr val="bg1"/>
                </a:solidFill>
              </a:rPr>
              <a:t>bundles</a:t>
            </a:r>
            <a:r>
              <a:rPr lang="cs-CZ" sz="2600" dirty="0" smtClean="0">
                <a:solidFill>
                  <a:schemeClr val="bg1"/>
                </a:solidFill>
              </a:rPr>
              <a:t>,</a:t>
            </a:r>
          </a:p>
          <a:p>
            <a:pPr lvl="2">
              <a:lnSpc>
                <a:spcPct val="150000"/>
              </a:lnSpc>
              <a:buClr>
                <a:schemeClr val="bg1"/>
              </a:buClr>
              <a:buFont typeface="Wingdings" panose="05000000000000000000" pitchFamily="2" charset="2"/>
              <a:buChar char="ü"/>
            </a:pPr>
            <a:r>
              <a:rPr lang="cs-CZ" sz="2600" dirty="0" smtClean="0">
                <a:solidFill>
                  <a:schemeClr val="bg1"/>
                </a:solidFill>
              </a:rPr>
              <a:t>a grain </a:t>
            </a:r>
            <a:r>
              <a:rPr lang="cs-CZ" sz="2600" dirty="0" err="1">
                <a:solidFill>
                  <a:schemeClr val="bg1"/>
                </a:solidFill>
              </a:rPr>
              <a:t>loose</a:t>
            </a:r>
            <a:r>
              <a:rPr lang="cs-CZ" sz="2600" dirty="0">
                <a:solidFill>
                  <a:schemeClr val="bg1"/>
                </a:solidFill>
              </a:rPr>
              <a:t>, </a:t>
            </a:r>
            <a:endParaRPr lang="cs-CZ" sz="2600" dirty="0" smtClean="0">
              <a:solidFill>
                <a:schemeClr val="bg1"/>
              </a:solidFill>
            </a:endParaRPr>
          </a:p>
          <a:p>
            <a:pPr lvl="2">
              <a:lnSpc>
                <a:spcPct val="150000"/>
              </a:lnSpc>
              <a:buClr>
                <a:schemeClr val="bg1"/>
              </a:buClr>
              <a:buFont typeface="Wingdings" panose="05000000000000000000" pitchFamily="2" charset="2"/>
              <a:buChar char="ü"/>
            </a:pPr>
            <a:r>
              <a:rPr lang="cs-CZ" sz="2600" dirty="0" smtClean="0">
                <a:solidFill>
                  <a:schemeClr val="bg1"/>
                </a:solidFill>
              </a:rPr>
              <a:t>a grain </a:t>
            </a:r>
            <a:r>
              <a:rPr lang="cs-CZ" sz="2600" dirty="0" err="1">
                <a:solidFill>
                  <a:schemeClr val="bg1"/>
                </a:solidFill>
              </a:rPr>
              <a:t>given</a:t>
            </a:r>
            <a:r>
              <a:rPr lang="cs-CZ" sz="2600" dirty="0">
                <a:solidFill>
                  <a:schemeClr val="bg1"/>
                </a:solidFill>
              </a:rPr>
              <a:t> in </a:t>
            </a:r>
            <a:r>
              <a:rPr lang="cs-CZ" sz="2600" dirty="0" err="1" smtClean="0">
                <a:solidFill>
                  <a:schemeClr val="bg1"/>
                </a:solidFill>
              </a:rPr>
              <a:t>foil</a:t>
            </a:r>
            <a:r>
              <a:rPr lang="cs-CZ" sz="2600" dirty="0" smtClean="0">
                <a:solidFill>
                  <a:schemeClr val="bg1"/>
                </a:solidFill>
              </a:rPr>
              <a:t>,</a:t>
            </a:r>
          </a:p>
          <a:p>
            <a:pPr lvl="2">
              <a:lnSpc>
                <a:spcPct val="150000"/>
              </a:lnSpc>
              <a:buClr>
                <a:schemeClr val="bg1"/>
              </a:buClr>
              <a:buFont typeface="Wingdings" panose="05000000000000000000" pitchFamily="2" charset="2"/>
              <a:buChar char="ü"/>
            </a:pPr>
            <a:r>
              <a:rPr lang="cs-CZ" sz="2600" dirty="0" smtClean="0">
                <a:solidFill>
                  <a:schemeClr val="bg1"/>
                </a:solidFill>
              </a:rPr>
              <a:t>a </a:t>
            </a:r>
            <a:r>
              <a:rPr lang="en-US" sz="2600" dirty="0" smtClean="0">
                <a:solidFill>
                  <a:schemeClr val="bg1"/>
                </a:solidFill>
              </a:rPr>
              <a:t>grain </a:t>
            </a:r>
            <a:r>
              <a:rPr lang="en-US" sz="2600" dirty="0">
                <a:solidFill>
                  <a:schemeClr val="bg1"/>
                </a:solidFill>
              </a:rPr>
              <a:t>given to the </a:t>
            </a:r>
            <a:r>
              <a:rPr lang="en-US" sz="2600" dirty="0" smtClean="0">
                <a:solidFill>
                  <a:schemeClr val="bg1"/>
                </a:solidFill>
              </a:rPr>
              <a:t>vesicles</a:t>
            </a:r>
            <a:r>
              <a:rPr lang="cs-CZ" sz="2600" dirty="0" smtClean="0">
                <a:solidFill>
                  <a:schemeClr val="bg1"/>
                </a:solidFill>
              </a:rPr>
              <a:t>.</a:t>
            </a:r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22D306C-8A99-4977-9152-8721D4F00AC4}" type="slidenum">
              <a:rPr lang="en-GB" smtClean="0">
                <a:solidFill>
                  <a:schemeClr val="bg1"/>
                </a:solidFill>
              </a:rPr>
              <a:pPr/>
              <a:t>14</a:t>
            </a:fld>
            <a:endParaRPr lang="en-GB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9654533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971600" y="1124744"/>
            <a:ext cx="7632848" cy="4752528"/>
          </a:xfrm>
        </p:spPr>
        <p:txBody>
          <a:bodyPr>
            <a:noAutofit/>
          </a:bodyPr>
          <a:lstStyle/>
          <a:p>
            <a:pPr>
              <a:lnSpc>
                <a:spcPct val="150000"/>
              </a:lnSpc>
              <a:buClr>
                <a:schemeClr val="bg1"/>
              </a:buClr>
              <a:buFont typeface="Wingdings" panose="05000000000000000000" pitchFamily="2" charset="2"/>
              <a:buChar char="ü"/>
            </a:pPr>
            <a:r>
              <a:rPr lang="en-US" sz="2600" dirty="0" smtClean="0">
                <a:solidFill>
                  <a:schemeClr val="bg1"/>
                </a:solidFill>
              </a:rPr>
              <a:t>Rifle bullets are designed for shooting firearms.</a:t>
            </a:r>
            <a:endParaRPr lang="cs-CZ" sz="2600" dirty="0" smtClean="0">
              <a:solidFill>
                <a:schemeClr val="bg1"/>
              </a:solidFill>
            </a:endParaRPr>
          </a:p>
          <a:p>
            <a:pPr>
              <a:lnSpc>
                <a:spcPct val="150000"/>
              </a:lnSpc>
              <a:buClr>
                <a:schemeClr val="bg1"/>
              </a:buClr>
              <a:buFont typeface="Wingdings" panose="05000000000000000000" pitchFamily="2" charset="2"/>
              <a:buChar char="ü"/>
            </a:pPr>
            <a:r>
              <a:rPr lang="en-US" sz="2600" dirty="0" smtClean="0">
                <a:solidFill>
                  <a:schemeClr val="bg1"/>
                </a:solidFill>
              </a:rPr>
              <a:t>Rifle ammunition are manufactured in various </a:t>
            </a:r>
            <a:r>
              <a:rPr lang="cs-CZ" sz="2600" dirty="0" smtClean="0">
                <a:solidFill>
                  <a:schemeClr val="bg1"/>
                </a:solidFill>
              </a:rPr>
              <a:t>c</a:t>
            </a:r>
            <a:r>
              <a:rPr lang="en-US" sz="2600" dirty="0" err="1" smtClean="0">
                <a:solidFill>
                  <a:schemeClr val="bg1"/>
                </a:solidFill>
              </a:rPr>
              <a:t>alibres</a:t>
            </a:r>
            <a:r>
              <a:rPr lang="en-US" sz="2600" dirty="0" smtClean="0">
                <a:solidFill>
                  <a:schemeClr val="bg1"/>
                </a:solidFill>
              </a:rPr>
              <a:t>.</a:t>
            </a:r>
            <a:endParaRPr lang="cs-CZ" sz="2600" dirty="0" smtClean="0">
              <a:solidFill>
                <a:schemeClr val="bg1"/>
              </a:solidFill>
            </a:endParaRPr>
          </a:p>
          <a:p>
            <a:pPr>
              <a:lnSpc>
                <a:spcPct val="150000"/>
              </a:lnSpc>
              <a:buClr>
                <a:schemeClr val="bg1"/>
              </a:buClr>
              <a:buFont typeface="Wingdings" panose="05000000000000000000" pitchFamily="2" charset="2"/>
              <a:buChar char="ü"/>
            </a:pPr>
            <a:r>
              <a:rPr lang="en-US" sz="2600" dirty="0" smtClean="0">
                <a:solidFill>
                  <a:schemeClr val="bg1"/>
                </a:solidFill>
              </a:rPr>
              <a:t>The basic part</a:t>
            </a:r>
            <a:r>
              <a:rPr lang="cs-CZ" sz="2600" dirty="0" smtClean="0">
                <a:solidFill>
                  <a:schemeClr val="bg1"/>
                </a:solidFill>
              </a:rPr>
              <a:t>s</a:t>
            </a:r>
            <a:r>
              <a:rPr lang="en-US" sz="2600" dirty="0" smtClean="0">
                <a:solidFill>
                  <a:schemeClr val="bg1"/>
                </a:solidFill>
              </a:rPr>
              <a:t> of the ball bullets </a:t>
            </a:r>
            <a:r>
              <a:rPr lang="cs-CZ" sz="2600" dirty="0" smtClean="0">
                <a:solidFill>
                  <a:schemeClr val="bg1"/>
                </a:solidFill>
              </a:rPr>
              <a:t>are</a:t>
            </a:r>
            <a:r>
              <a:rPr lang="en-US" sz="2600" dirty="0" smtClean="0">
                <a:solidFill>
                  <a:schemeClr val="bg1"/>
                </a:solidFill>
              </a:rPr>
              <a:t>:</a:t>
            </a:r>
            <a:endParaRPr lang="cs-CZ" sz="2600" dirty="0" smtClean="0">
              <a:solidFill>
                <a:schemeClr val="bg1"/>
              </a:solidFill>
            </a:endParaRPr>
          </a:p>
          <a:p>
            <a:pPr lvl="1">
              <a:lnSpc>
                <a:spcPct val="150000"/>
              </a:lnSpc>
              <a:buClr>
                <a:schemeClr val="bg1"/>
              </a:buClr>
              <a:buFont typeface="Wingdings" panose="05000000000000000000" pitchFamily="2" charset="2"/>
              <a:buChar char="ü"/>
            </a:pPr>
            <a:r>
              <a:rPr lang="cs-CZ" sz="2600" dirty="0" smtClean="0">
                <a:solidFill>
                  <a:schemeClr val="bg1"/>
                </a:solidFill>
              </a:rPr>
              <a:t>a </a:t>
            </a:r>
            <a:r>
              <a:rPr lang="cs-CZ" sz="2600" dirty="0" err="1" smtClean="0">
                <a:solidFill>
                  <a:schemeClr val="bg1"/>
                </a:solidFill>
              </a:rPr>
              <a:t>primer</a:t>
            </a:r>
            <a:r>
              <a:rPr lang="cs-CZ" sz="2600" dirty="0" smtClean="0">
                <a:solidFill>
                  <a:schemeClr val="bg1"/>
                </a:solidFill>
              </a:rPr>
              <a:t>,</a:t>
            </a:r>
          </a:p>
          <a:p>
            <a:pPr lvl="1">
              <a:lnSpc>
                <a:spcPct val="150000"/>
              </a:lnSpc>
              <a:buClr>
                <a:schemeClr val="bg1"/>
              </a:buClr>
              <a:buFont typeface="Wingdings" panose="05000000000000000000" pitchFamily="2" charset="2"/>
              <a:buChar char="ü"/>
            </a:pPr>
            <a:r>
              <a:rPr lang="cs-CZ" sz="2600" dirty="0" smtClean="0">
                <a:solidFill>
                  <a:schemeClr val="bg1"/>
                </a:solidFill>
              </a:rPr>
              <a:t>a </a:t>
            </a:r>
            <a:r>
              <a:rPr lang="cs-CZ" sz="2600" dirty="0" err="1" smtClean="0">
                <a:solidFill>
                  <a:schemeClr val="bg1"/>
                </a:solidFill>
              </a:rPr>
              <a:t>powder</a:t>
            </a:r>
            <a:r>
              <a:rPr lang="cs-CZ" sz="2600" dirty="0" smtClean="0">
                <a:solidFill>
                  <a:schemeClr val="bg1"/>
                </a:solidFill>
              </a:rPr>
              <a:t> </a:t>
            </a:r>
            <a:r>
              <a:rPr lang="cs-CZ" sz="2600" dirty="0" err="1" smtClean="0">
                <a:solidFill>
                  <a:schemeClr val="bg1"/>
                </a:solidFill>
              </a:rPr>
              <a:t>charge</a:t>
            </a:r>
            <a:r>
              <a:rPr lang="cs-CZ" sz="2600" dirty="0" smtClean="0">
                <a:solidFill>
                  <a:schemeClr val="bg1"/>
                </a:solidFill>
              </a:rPr>
              <a:t>,</a:t>
            </a:r>
          </a:p>
          <a:p>
            <a:pPr lvl="1">
              <a:lnSpc>
                <a:spcPct val="150000"/>
              </a:lnSpc>
              <a:buClr>
                <a:schemeClr val="bg1"/>
              </a:buClr>
              <a:buFont typeface="Wingdings" panose="05000000000000000000" pitchFamily="2" charset="2"/>
              <a:buChar char="ü"/>
            </a:pPr>
            <a:r>
              <a:rPr lang="cs-CZ" sz="2600" dirty="0" smtClean="0">
                <a:solidFill>
                  <a:schemeClr val="bg1"/>
                </a:solidFill>
              </a:rPr>
              <a:t>a shot,</a:t>
            </a:r>
          </a:p>
          <a:p>
            <a:pPr lvl="1">
              <a:lnSpc>
                <a:spcPct val="150000"/>
              </a:lnSpc>
              <a:buClr>
                <a:schemeClr val="bg1"/>
              </a:buClr>
              <a:buFont typeface="Wingdings" panose="05000000000000000000" pitchFamily="2" charset="2"/>
              <a:buChar char="ü"/>
            </a:pPr>
            <a:r>
              <a:rPr lang="cs-CZ" sz="2600" dirty="0" smtClean="0">
                <a:solidFill>
                  <a:schemeClr val="bg1"/>
                </a:solidFill>
              </a:rPr>
              <a:t>a </a:t>
            </a:r>
            <a:r>
              <a:rPr lang="cs-CZ" sz="2600" dirty="0" err="1" smtClean="0">
                <a:solidFill>
                  <a:schemeClr val="bg1"/>
                </a:solidFill>
              </a:rPr>
              <a:t>cartridge</a:t>
            </a:r>
            <a:r>
              <a:rPr lang="cs-CZ" sz="2600" dirty="0" smtClean="0">
                <a:solidFill>
                  <a:schemeClr val="bg1"/>
                </a:solidFill>
              </a:rPr>
              <a:t>. </a:t>
            </a:r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22D306C-8A99-4977-9152-8721D4F00AC4}" type="slidenum">
              <a:rPr lang="en-GB" smtClean="0">
                <a:solidFill>
                  <a:schemeClr val="bg1"/>
                </a:solidFill>
              </a:rPr>
              <a:pPr/>
              <a:t>15</a:t>
            </a:fld>
            <a:endParaRPr lang="en-GB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668903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-36512" y="1196752"/>
            <a:ext cx="8712968" cy="4752528"/>
          </a:xfrm>
        </p:spPr>
        <p:txBody>
          <a:bodyPr>
            <a:noAutofit/>
          </a:bodyPr>
          <a:lstStyle/>
          <a:p>
            <a:pPr lvl="2">
              <a:lnSpc>
                <a:spcPct val="150000"/>
              </a:lnSpc>
              <a:buClr>
                <a:schemeClr val="bg1"/>
              </a:buClr>
              <a:buFont typeface="Wingdings" panose="05000000000000000000" pitchFamily="2" charset="2"/>
              <a:buChar char="ü"/>
            </a:pPr>
            <a:r>
              <a:rPr lang="cs-CZ" sz="2600" dirty="0" smtClean="0">
                <a:solidFill>
                  <a:schemeClr val="bg1"/>
                </a:solidFill>
              </a:rPr>
              <a:t>B</a:t>
            </a:r>
            <a:r>
              <a:rPr lang="en-US" sz="2600" dirty="0" err="1" smtClean="0">
                <a:solidFill>
                  <a:schemeClr val="bg1"/>
                </a:solidFill>
              </a:rPr>
              <a:t>ullet</a:t>
            </a:r>
            <a:r>
              <a:rPr lang="en-US" sz="2600" dirty="0" smtClean="0">
                <a:solidFill>
                  <a:schemeClr val="bg1"/>
                </a:solidFill>
              </a:rPr>
              <a:t> </a:t>
            </a:r>
            <a:r>
              <a:rPr lang="en-US" sz="2600" dirty="0">
                <a:solidFill>
                  <a:schemeClr val="bg1"/>
                </a:solidFill>
              </a:rPr>
              <a:t>was originally spherical shape and </a:t>
            </a:r>
            <a:r>
              <a:rPr lang="cs-CZ" sz="2600" dirty="0" err="1" smtClean="0">
                <a:solidFill>
                  <a:schemeClr val="bg1"/>
                </a:solidFill>
              </a:rPr>
              <a:t>it</a:t>
            </a:r>
            <a:r>
              <a:rPr lang="cs-CZ" sz="2600" dirty="0" smtClean="0">
                <a:solidFill>
                  <a:schemeClr val="bg1"/>
                </a:solidFill>
              </a:rPr>
              <a:t> </a:t>
            </a:r>
            <a:r>
              <a:rPr lang="en-US" sz="2600" dirty="0" smtClean="0">
                <a:solidFill>
                  <a:schemeClr val="bg1"/>
                </a:solidFill>
              </a:rPr>
              <a:t>was </a:t>
            </a:r>
            <a:r>
              <a:rPr lang="en-US" sz="2600" dirty="0">
                <a:solidFill>
                  <a:schemeClr val="bg1"/>
                </a:solidFill>
              </a:rPr>
              <a:t>shot from plain barrel</a:t>
            </a:r>
            <a:r>
              <a:rPr lang="en-US" sz="2600" dirty="0" smtClean="0">
                <a:solidFill>
                  <a:schemeClr val="bg1"/>
                </a:solidFill>
              </a:rPr>
              <a:t>.</a:t>
            </a:r>
            <a:endParaRPr lang="cs-CZ" sz="2600" dirty="0" smtClean="0">
              <a:solidFill>
                <a:schemeClr val="bg1"/>
              </a:solidFill>
            </a:endParaRPr>
          </a:p>
          <a:p>
            <a:pPr lvl="2">
              <a:lnSpc>
                <a:spcPct val="150000"/>
              </a:lnSpc>
              <a:buClr>
                <a:schemeClr val="bg1"/>
              </a:buClr>
              <a:buFont typeface="Wingdings" panose="05000000000000000000" pitchFamily="2" charset="2"/>
              <a:buChar char="ü"/>
            </a:pPr>
            <a:r>
              <a:rPr lang="cs-CZ" sz="2600" dirty="0" err="1" smtClean="0">
                <a:solidFill>
                  <a:schemeClr val="bg1"/>
                </a:solidFill>
              </a:rPr>
              <a:t>Turnover</a:t>
            </a:r>
            <a:r>
              <a:rPr lang="cs-CZ" sz="2600" dirty="0" smtClean="0">
                <a:solidFill>
                  <a:schemeClr val="bg1"/>
                </a:solidFill>
              </a:rPr>
              <a:t> </a:t>
            </a:r>
            <a:r>
              <a:rPr lang="cs-CZ" sz="2600" dirty="0" err="1">
                <a:solidFill>
                  <a:schemeClr val="bg1"/>
                </a:solidFill>
              </a:rPr>
              <a:t>occurred</a:t>
            </a:r>
            <a:r>
              <a:rPr lang="cs-CZ" sz="2600" dirty="0">
                <a:solidFill>
                  <a:schemeClr val="bg1"/>
                </a:solidFill>
              </a:rPr>
              <a:t> </a:t>
            </a:r>
            <a:r>
              <a:rPr lang="cs-CZ" sz="2600" dirty="0" err="1">
                <a:solidFill>
                  <a:schemeClr val="bg1"/>
                </a:solidFill>
              </a:rPr>
              <a:t>using</a:t>
            </a:r>
            <a:r>
              <a:rPr lang="cs-CZ" sz="2600" dirty="0">
                <a:solidFill>
                  <a:schemeClr val="bg1"/>
                </a:solidFill>
              </a:rPr>
              <a:t> </a:t>
            </a:r>
            <a:r>
              <a:rPr lang="cs-CZ" sz="2600" dirty="0" err="1">
                <a:solidFill>
                  <a:schemeClr val="bg1"/>
                </a:solidFill>
              </a:rPr>
              <a:t>rifled</a:t>
            </a:r>
            <a:r>
              <a:rPr lang="cs-CZ" sz="2600" dirty="0" smtClean="0">
                <a:solidFill>
                  <a:schemeClr val="bg1"/>
                </a:solidFill>
              </a:rPr>
              <a:t>.</a:t>
            </a:r>
          </a:p>
          <a:p>
            <a:pPr lvl="2">
              <a:lnSpc>
                <a:spcPct val="150000"/>
              </a:lnSpc>
              <a:buClr>
                <a:schemeClr val="bg1"/>
              </a:buClr>
              <a:buFont typeface="Wingdings" panose="05000000000000000000" pitchFamily="2" charset="2"/>
              <a:buChar char="ü"/>
            </a:pPr>
            <a:r>
              <a:rPr lang="en-US" sz="2600" dirty="0" smtClean="0">
                <a:solidFill>
                  <a:schemeClr val="bg1"/>
                </a:solidFill>
              </a:rPr>
              <a:t>Grooving </a:t>
            </a:r>
            <a:r>
              <a:rPr lang="en-US" sz="2600" dirty="0">
                <a:solidFill>
                  <a:schemeClr val="bg1"/>
                </a:solidFill>
              </a:rPr>
              <a:t>increased accuracy and increased range</a:t>
            </a:r>
            <a:r>
              <a:rPr lang="en-US" sz="2600" dirty="0" smtClean="0">
                <a:solidFill>
                  <a:schemeClr val="bg1"/>
                </a:solidFill>
              </a:rPr>
              <a:t>.</a:t>
            </a:r>
            <a:endParaRPr lang="cs-CZ" sz="2600" dirty="0" smtClean="0">
              <a:solidFill>
                <a:schemeClr val="bg1"/>
              </a:solidFill>
            </a:endParaRPr>
          </a:p>
          <a:p>
            <a:pPr lvl="2">
              <a:lnSpc>
                <a:spcPct val="150000"/>
              </a:lnSpc>
              <a:buClr>
                <a:schemeClr val="bg1"/>
              </a:buClr>
              <a:buFont typeface="Wingdings" panose="05000000000000000000" pitchFamily="2" charset="2"/>
              <a:buChar char="ü"/>
            </a:pPr>
            <a:r>
              <a:rPr lang="en-US" sz="2600" dirty="0" smtClean="0">
                <a:solidFill>
                  <a:schemeClr val="bg1"/>
                </a:solidFill>
              </a:rPr>
              <a:t>Lead </a:t>
            </a:r>
            <a:r>
              <a:rPr lang="en-US" sz="2600" dirty="0">
                <a:solidFill>
                  <a:schemeClr val="bg1"/>
                </a:solidFill>
              </a:rPr>
              <a:t>shot was equipped for greater speed jacket</a:t>
            </a:r>
            <a:r>
              <a:rPr lang="en-US" sz="2600" dirty="0" smtClean="0">
                <a:solidFill>
                  <a:schemeClr val="bg1"/>
                </a:solidFill>
              </a:rPr>
              <a:t>.</a:t>
            </a:r>
            <a:endParaRPr lang="cs-CZ" sz="2600" dirty="0" smtClean="0">
              <a:solidFill>
                <a:schemeClr val="bg1"/>
              </a:solidFill>
            </a:endParaRPr>
          </a:p>
          <a:p>
            <a:pPr lvl="2">
              <a:lnSpc>
                <a:spcPct val="150000"/>
              </a:lnSpc>
              <a:buClr>
                <a:schemeClr val="bg1"/>
              </a:buClr>
              <a:buFont typeface="Wingdings" panose="05000000000000000000" pitchFamily="2" charset="2"/>
              <a:buChar char="ü"/>
            </a:pPr>
            <a:r>
              <a:rPr lang="en-US" sz="2600" dirty="0" smtClean="0">
                <a:solidFill>
                  <a:schemeClr val="bg1"/>
                </a:solidFill>
              </a:rPr>
              <a:t>Copper shell</a:t>
            </a:r>
            <a:r>
              <a:rPr lang="cs-CZ" sz="2600" dirty="0" smtClean="0">
                <a:solidFill>
                  <a:schemeClr val="bg1"/>
                </a:solidFill>
              </a:rPr>
              <a:t>s </a:t>
            </a:r>
            <a:r>
              <a:rPr lang="en-US" sz="2600" dirty="0" smtClean="0">
                <a:solidFill>
                  <a:schemeClr val="bg1"/>
                </a:solidFill>
              </a:rPr>
              <a:t> </a:t>
            </a:r>
            <a:r>
              <a:rPr lang="en-US" sz="2600" dirty="0">
                <a:solidFill>
                  <a:schemeClr val="bg1"/>
                </a:solidFill>
              </a:rPr>
              <a:t>were later replaced by tougher</a:t>
            </a:r>
            <a:r>
              <a:rPr lang="en-US" sz="2600" dirty="0" smtClean="0">
                <a:solidFill>
                  <a:schemeClr val="bg1"/>
                </a:solidFill>
              </a:rPr>
              <a:t>.</a:t>
            </a:r>
            <a:endParaRPr lang="cs-CZ" sz="2600" dirty="0" smtClean="0">
              <a:solidFill>
                <a:schemeClr val="bg1"/>
              </a:solidFill>
            </a:endParaRPr>
          </a:p>
          <a:p>
            <a:pPr lvl="2">
              <a:lnSpc>
                <a:spcPct val="150000"/>
              </a:lnSpc>
              <a:buClr>
                <a:schemeClr val="bg1"/>
              </a:buClr>
              <a:buFont typeface="Wingdings" panose="05000000000000000000" pitchFamily="2" charset="2"/>
              <a:buChar char="ü"/>
            </a:pPr>
            <a:r>
              <a:rPr lang="cs-CZ" sz="2600" dirty="0" err="1" smtClean="0">
                <a:solidFill>
                  <a:schemeClr val="bg1"/>
                </a:solidFill>
              </a:rPr>
              <a:t>Shells</a:t>
            </a:r>
            <a:r>
              <a:rPr lang="en-US" sz="2600" dirty="0" smtClean="0">
                <a:solidFill>
                  <a:schemeClr val="bg1"/>
                </a:solidFill>
              </a:rPr>
              <a:t> </a:t>
            </a:r>
            <a:r>
              <a:rPr lang="en-US" sz="2600" dirty="0">
                <a:solidFill>
                  <a:schemeClr val="bg1"/>
                </a:solidFill>
              </a:rPr>
              <a:t>bullets were constructed as a spherical body</a:t>
            </a:r>
            <a:r>
              <a:rPr lang="en-US" sz="2600" dirty="0" smtClean="0">
                <a:solidFill>
                  <a:schemeClr val="bg1"/>
                </a:solidFill>
              </a:rPr>
              <a:t>.</a:t>
            </a:r>
            <a:endParaRPr lang="cs-CZ" sz="2600" dirty="0" smtClean="0">
              <a:solidFill>
                <a:schemeClr val="bg1"/>
              </a:solidFill>
            </a:endParaRPr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22D306C-8A99-4977-9152-8721D4F00AC4}" type="slidenum">
              <a:rPr lang="en-GB" smtClean="0">
                <a:solidFill>
                  <a:schemeClr val="bg1"/>
                </a:solidFill>
              </a:rPr>
              <a:pPr/>
              <a:t>16</a:t>
            </a:fld>
            <a:endParaRPr lang="en-GB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9551537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-108520" y="1196752"/>
            <a:ext cx="8496944" cy="4752528"/>
          </a:xfrm>
        </p:spPr>
        <p:txBody>
          <a:bodyPr>
            <a:noAutofit/>
          </a:bodyPr>
          <a:lstStyle/>
          <a:p>
            <a:pPr lvl="2" algn="just">
              <a:lnSpc>
                <a:spcPct val="150000"/>
              </a:lnSpc>
              <a:buClr>
                <a:schemeClr val="bg1"/>
              </a:buClr>
              <a:buFont typeface="Wingdings" panose="05000000000000000000" pitchFamily="2" charset="2"/>
              <a:buChar char="ü"/>
            </a:pPr>
            <a:r>
              <a:rPr lang="en-US" sz="2600" dirty="0" smtClean="0">
                <a:solidFill>
                  <a:schemeClr val="bg1"/>
                </a:solidFill>
              </a:rPr>
              <a:t>Mass </a:t>
            </a:r>
            <a:r>
              <a:rPr lang="en-US" sz="2600" dirty="0">
                <a:solidFill>
                  <a:schemeClr val="bg1"/>
                </a:solidFill>
              </a:rPr>
              <a:t>shot round consists of a set of lead </a:t>
            </a:r>
            <a:r>
              <a:rPr lang="en-US" sz="2600" dirty="0" smtClean="0">
                <a:solidFill>
                  <a:schemeClr val="bg1"/>
                </a:solidFill>
              </a:rPr>
              <a:t>pellets</a:t>
            </a:r>
            <a:r>
              <a:rPr lang="cs-CZ" sz="2600" dirty="0" smtClean="0">
                <a:solidFill>
                  <a:schemeClr val="bg1"/>
                </a:solidFill>
              </a:rPr>
              <a:t>.</a:t>
            </a:r>
          </a:p>
          <a:p>
            <a:pPr lvl="2" algn="just">
              <a:lnSpc>
                <a:spcPct val="150000"/>
              </a:lnSpc>
              <a:buClr>
                <a:schemeClr val="bg1"/>
              </a:buClr>
              <a:buFont typeface="Wingdings" panose="05000000000000000000" pitchFamily="2" charset="2"/>
              <a:buChar char="ü"/>
            </a:pPr>
            <a:r>
              <a:rPr lang="en-US" sz="2600" dirty="0" smtClean="0">
                <a:solidFill>
                  <a:schemeClr val="bg1"/>
                </a:solidFill>
              </a:rPr>
              <a:t>The </a:t>
            </a:r>
            <a:r>
              <a:rPr lang="en-US" sz="2600" dirty="0">
                <a:solidFill>
                  <a:schemeClr val="bg1"/>
                </a:solidFill>
              </a:rPr>
              <a:t>single shot shotgun is reserved for the shooting of wild </a:t>
            </a:r>
            <a:r>
              <a:rPr lang="en-US" sz="2600" dirty="0" smtClean="0">
                <a:solidFill>
                  <a:schemeClr val="bg1"/>
                </a:solidFill>
              </a:rPr>
              <a:t>boars.</a:t>
            </a:r>
            <a:endParaRPr lang="cs-CZ" sz="2600" dirty="0" smtClean="0">
              <a:solidFill>
                <a:schemeClr val="bg1"/>
              </a:solidFill>
            </a:endParaRPr>
          </a:p>
          <a:p>
            <a:pPr lvl="2" algn="just">
              <a:lnSpc>
                <a:spcPct val="150000"/>
              </a:lnSpc>
              <a:buClr>
                <a:schemeClr val="bg1"/>
              </a:buClr>
              <a:buFont typeface="Wingdings" panose="05000000000000000000" pitchFamily="2" charset="2"/>
              <a:buChar char="ü"/>
            </a:pPr>
            <a:r>
              <a:rPr lang="en-US" sz="2600" dirty="0" smtClean="0">
                <a:solidFill>
                  <a:schemeClr val="bg1"/>
                </a:solidFill>
              </a:rPr>
              <a:t>A </a:t>
            </a:r>
            <a:r>
              <a:rPr lang="en-US" sz="2600" dirty="0">
                <a:solidFill>
                  <a:schemeClr val="bg1"/>
                </a:solidFill>
              </a:rPr>
              <a:t>single shot for shotgun projectile contains one particular shape</a:t>
            </a:r>
            <a:r>
              <a:rPr lang="en-US" sz="2600" dirty="0" smtClean="0">
                <a:solidFill>
                  <a:schemeClr val="bg1"/>
                </a:solidFill>
              </a:rPr>
              <a:t>.</a:t>
            </a:r>
            <a:endParaRPr lang="cs-CZ" sz="2600" dirty="0" smtClean="0">
              <a:solidFill>
                <a:schemeClr val="bg1"/>
              </a:solidFill>
            </a:endParaRPr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>
          <a:xfrm>
            <a:off x="8102250" y="6453336"/>
            <a:ext cx="502198" cy="356152"/>
          </a:xfrm>
        </p:spPr>
        <p:txBody>
          <a:bodyPr/>
          <a:lstStyle/>
          <a:p>
            <a:fld id="{622D306C-8A99-4977-9152-8721D4F00AC4}" type="slidenum">
              <a:rPr lang="en-GB" smtClean="0">
                <a:solidFill>
                  <a:schemeClr val="bg1"/>
                </a:solidFill>
              </a:rPr>
              <a:pPr/>
              <a:t>17</a:t>
            </a:fld>
            <a:endParaRPr lang="en-GB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15208051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-108520" y="1196752"/>
            <a:ext cx="6984776" cy="4752528"/>
          </a:xfrm>
        </p:spPr>
        <p:txBody>
          <a:bodyPr>
            <a:noAutofit/>
          </a:bodyPr>
          <a:lstStyle/>
          <a:p>
            <a:pPr lvl="2" algn="just">
              <a:lnSpc>
                <a:spcPct val="150000"/>
              </a:lnSpc>
              <a:buClr>
                <a:schemeClr val="bg1"/>
              </a:buClr>
              <a:buFont typeface="Wingdings" panose="05000000000000000000" pitchFamily="2" charset="2"/>
              <a:buChar char="ü"/>
            </a:pPr>
            <a:r>
              <a:rPr lang="en-US" sz="2600" dirty="0">
                <a:solidFill>
                  <a:schemeClr val="bg1"/>
                </a:solidFill>
              </a:rPr>
              <a:t>The cartridge is the basis pellets charge</a:t>
            </a:r>
            <a:r>
              <a:rPr lang="en-US" sz="2600" dirty="0" smtClean="0">
                <a:solidFill>
                  <a:schemeClr val="bg1"/>
                </a:solidFill>
              </a:rPr>
              <a:t>.</a:t>
            </a:r>
            <a:endParaRPr lang="cs-CZ" sz="2600" dirty="0" smtClean="0">
              <a:solidFill>
                <a:schemeClr val="bg1"/>
              </a:solidFill>
            </a:endParaRPr>
          </a:p>
          <a:p>
            <a:pPr lvl="2" algn="just">
              <a:lnSpc>
                <a:spcPct val="150000"/>
              </a:lnSpc>
              <a:buClr>
                <a:schemeClr val="bg1"/>
              </a:buClr>
              <a:buFont typeface="Wingdings" panose="05000000000000000000" pitchFamily="2" charset="2"/>
              <a:buChar char="ü"/>
            </a:pPr>
            <a:r>
              <a:rPr lang="cs-CZ" sz="2600" dirty="0" err="1" smtClean="0">
                <a:solidFill>
                  <a:schemeClr val="bg1"/>
                </a:solidFill>
              </a:rPr>
              <a:t>The</a:t>
            </a:r>
            <a:r>
              <a:rPr lang="cs-CZ" sz="2600" dirty="0" smtClean="0">
                <a:solidFill>
                  <a:schemeClr val="bg1"/>
                </a:solidFill>
              </a:rPr>
              <a:t> </a:t>
            </a:r>
            <a:r>
              <a:rPr lang="cs-CZ" sz="2600" dirty="0" err="1" smtClean="0">
                <a:solidFill>
                  <a:schemeClr val="bg1"/>
                </a:solidFill>
              </a:rPr>
              <a:t>cartridge</a:t>
            </a:r>
            <a:r>
              <a:rPr lang="cs-CZ" sz="2600" dirty="0" smtClean="0">
                <a:solidFill>
                  <a:schemeClr val="bg1"/>
                </a:solidFill>
              </a:rPr>
              <a:t> </a:t>
            </a:r>
            <a:r>
              <a:rPr lang="cs-CZ" sz="2600" dirty="0" err="1" smtClean="0">
                <a:solidFill>
                  <a:schemeClr val="bg1"/>
                </a:solidFill>
              </a:rPr>
              <a:t>consists</a:t>
            </a:r>
            <a:r>
              <a:rPr lang="cs-CZ" sz="2600" dirty="0" smtClean="0">
                <a:solidFill>
                  <a:schemeClr val="bg1"/>
                </a:solidFill>
              </a:rPr>
              <a:t> of : </a:t>
            </a:r>
          </a:p>
          <a:p>
            <a:pPr lvl="3" algn="just">
              <a:lnSpc>
                <a:spcPct val="150000"/>
              </a:lnSpc>
              <a:buClr>
                <a:schemeClr val="bg1"/>
              </a:buClr>
              <a:buFont typeface="Wingdings" panose="05000000000000000000" pitchFamily="2" charset="2"/>
              <a:buChar char="ü"/>
            </a:pPr>
            <a:r>
              <a:rPr lang="cs-CZ" sz="2600" dirty="0" err="1" smtClean="0">
                <a:solidFill>
                  <a:schemeClr val="bg1"/>
                </a:solidFill>
              </a:rPr>
              <a:t>an</a:t>
            </a:r>
            <a:r>
              <a:rPr lang="cs-CZ" sz="2600" dirty="0" smtClean="0">
                <a:solidFill>
                  <a:schemeClr val="bg1"/>
                </a:solidFill>
              </a:rPr>
              <a:t> </a:t>
            </a:r>
            <a:r>
              <a:rPr lang="cs-CZ" sz="2600" dirty="0" err="1" smtClean="0">
                <a:solidFill>
                  <a:schemeClr val="bg1"/>
                </a:solidFill>
              </a:rPr>
              <a:t>envelope</a:t>
            </a:r>
            <a:r>
              <a:rPr lang="cs-CZ" sz="2600" dirty="0" smtClean="0">
                <a:solidFill>
                  <a:schemeClr val="bg1"/>
                </a:solidFill>
              </a:rPr>
              <a:t>,</a:t>
            </a:r>
          </a:p>
          <a:p>
            <a:pPr lvl="3" algn="just">
              <a:lnSpc>
                <a:spcPct val="150000"/>
              </a:lnSpc>
              <a:buClr>
                <a:schemeClr val="bg1"/>
              </a:buClr>
              <a:buFont typeface="Wingdings" panose="05000000000000000000" pitchFamily="2" charset="2"/>
              <a:buChar char="ü"/>
            </a:pPr>
            <a:r>
              <a:rPr lang="cs-CZ" sz="2600" dirty="0" smtClean="0">
                <a:solidFill>
                  <a:schemeClr val="bg1"/>
                </a:solidFill>
              </a:rPr>
              <a:t>a </a:t>
            </a:r>
            <a:r>
              <a:rPr lang="cs-CZ" sz="2600" dirty="0" err="1" smtClean="0">
                <a:solidFill>
                  <a:schemeClr val="bg1"/>
                </a:solidFill>
              </a:rPr>
              <a:t>bottom</a:t>
            </a:r>
            <a:r>
              <a:rPr lang="cs-CZ" sz="2600" dirty="0" smtClean="0">
                <a:solidFill>
                  <a:schemeClr val="bg1"/>
                </a:solidFill>
              </a:rPr>
              <a:t> </a:t>
            </a:r>
            <a:r>
              <a:rPr lang="cs-CZ" sz="2600" dirty="0">
                <a:solidFill>
                  <a:schemeClr val="bg1"/>
                </a:solidFill>
              </a:rPr>
              <a:t>of </a:t>
            </a:r>
            <a:r>
              <a:rPr lang="cs-CZ" sz="2600" dirty="0" err="1">
                <a:solidFill>
                  <a:schemeClr val="bg1"/>
                </a:solidFill>
              </a:rPr>
              <a:t>the</a:t>
            </a:r>
            <a:r>
              <a:rPr lang="cs-CZ" sz="2600" dirty="0">
                <a:solidFill>
                  <a:schemeClr val="bg1"/>
                </a:solidFill>
              </a:rPr>
              <a:t> </a:t>
            </a:r>
            <a:r>
              <a:rPr lang="cs-CZ" sz="2600" dirty="0" err="1" smtClean="0">
                <a:solidFill>
                  <a:schemeClr val="bg1"/>
                </a:solidFill>
              </a:rPr>
              <a:t>cartridge</a:t>
            </a:r>
            <a:r>
              <a:rPr lang="cs-CZ" sz="2600" dirty="0" smtClean="0">
                <a:solidFill>
                  <a:schemeClr val="bg1"/>
                </a:solidFill>
              </a:rPr>
              <a:t>,</a:t>
            </a:r>
          </a:p>
          <a:p>
            <a:pPr lvl="3" algn="just">
              <a:lnSpc>
                <a:spcPct val="150000"/>
              </a:lnSpc>
              <a:buClr>
                <a:schemeClr val="bg1"/>
              </a:buClr>
              <a:buFont typeface="Wingdings" panose="05000000000000000000" pitchFamily="2" charset="2"/>
              <a:buChar char="ü"/>
            </a:pPr>
            <a:r>
              <a:rPr lang="cs-CZ" sz="2600" dirty="0" smtClean="0">
                <a:solidFill>
                  <a:schemeClr val="bg1"/>
                </a:solidFill>
              </a:rPr>
              <a:t> </a:t>
            </a:r>
            <a:r>
              <a:rPr lang="cs-CZ" sz="2600" dirty="0" err="1" smtClean="0">
                <a:solidFill>
                  <a:schemeClr val="bg1"/>
                </a:solidFill>
              </a:rPr>
              <a:t>fittings</a:t>
            </a:r>
            <a:r>
              <a:rPr lang="cs-CZ" sz="2600" dirty="0" smtClean="0">
                <a:solidFill>
                  <a:schemeClr val="bg1"/>
                </a:solidFill>
              </a:rPr>
              <a:t>,</a:t>
            </a:r>
          </a:p>
          <a:p>
            <a:pPr lvl="3" algn="just">
              <a:lnSpc>
                <a:spcPct val="150000"/>
              </a:lnSpc>
              <a:buClr>
                <a:schemeClr val="bg1"/>
              </a:buClr>
              <a:buFont typeface="Wingdings" panose="05000000000000000000" pitchFamily="2" charset="2"/>
              <a:buChar char="ü"/>
            </a:pPr>
            <a:r>
              <a:rPr lang="cs-CZ" sz="2600" dirty="0" smtClean="0">
                <a:solidFill>
                  <a:schemeClr val="bg1"/>
                </a:solidFill>
              </a:rPr>
              <a:t> </a:t>
            </a:r>
            <a:r>
              <a:rPr lang="cs-CZ" sz="2600" dirty="0" err="1" smtClean="0">
                <a:solidFill>
                  <a:schemeClr val="bg1"/>
                </a:solidFill>
              </a:rPr>
              <a:t>stiffen</a:t>
            </a:r>
            <a:r>
              <a:rPr lang="cs-CZ" sz="2600" dirty="0" smtClean="0">
                <a:solidFill>
                  <a:schemeClr val="bg1"/>
                </a:solidFill>
              </a:rPr>
              <a:t> </a:t>
            </a:r>
            <a:r>
              <a:rPr lang="cs-CZ" sz="2600" dirty="0" err="1">
                <a:solidFill>
                  <a:schemeClr val="bg1"/>
                </a:solidFill>
              </a:rPr>
              <a:t>internal</a:t>
            </a:r>
            <a:r>
              <a:rPr lang="cs-CZ" sz="2600" dirty="0">
                <a:solidFill>
                  <a:schemeClr val="bg1"/>
                </a:solidFill>
              </a:rPr>
              <a:t> </a:t>
            </a:r>
            <a:r>
              <a:rPr lang="cs-CZ" sz="2600" dirty="0" err="1" smtClean="0">
                <a:solidFill>
                  <a:schemeClr val="bg1"/>
                </a:solidFill>
              </a:rPr>
              <a:t>quivers</a:t>
            </a:r>
            <a:r>
              <a:rPr lang="cs-CZ" sz="2600" dirty="0" smtClean="0">
                <a:solidFill>
                  <a:schemeClr val="bg1"/>
                </a:solidFill>
              </a:rPr>
              <a:t>.</a:t>
            </a:r>
          </a:p>
          <a:p>
            <a:pPr>
              <a:lnSpc>
                <a:spcPct val="150000"/>
              </a:lnSpc>
              <a:buClr>
                <a:schemeClr val="bg1"/>
              </a:buClr>
              <a:buFont typeface="Wingdings" panose="05000000000000000000" pitchFamily="2" charset="2"/>
              <a:buChar char="ü"/>
            </a:pPr>
            <a:endParaRPr lang="cs-CZ" sz="2600" dirty="0" smtClean="0">
              <a:solidFill>
                <a:schemeClr val="bg1"/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22D306C-8A99-4977-9152-8721D4F00AC4}" type="slidenum">
              <a:rPr lang="en-GB" smtClean="0">
                <a:solidFill>
                  <a:schemeClr val="bg1"/>
                </a:solidFill>
              </a:rPr>
              <a:pPr/>
              <a:t>18</a:t>
            </a:fld>
            <a:endParaRPr lang="en-GB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52097799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Nadpis 4"/>
          <p:cNvSpPr>
            <a:spLocks noGrp="1"/>
          </p:cNvSpPr>
          <p:nvPr>
            <p:ph type="ctrTitle"/>
          </p:nvPr>
        </p:nvSpPr>
        <p:spPr>
          <a:xfrm>
            <a:off x="1644352" y="2708920"/>
            <a:ext cx="6096000" cy="1126728"/>
          </a:xfr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/>
          <a:lstStyle/>
          <a:p>
            <a:r>
              <a:rPr lang="cs-CZ" sz="6600" b="1" cap="all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</a:rPr>
              <a:t>QUIZ</a:t>
            </a:r>
            <a:endParaRPr lang="en-GB" sz="6600" b="1" cap="all" dirty="0">
              <a:ln w="9000" cmpd="sng">
                <a:solidFill>
                  <a:schemeClr val="accent4">
                    <a:shade val="50000"/>
                    <a:satMod val="120000"/>
                  </a:schemeClr>
                </a:solidFill>
                <a:prstDash val="solid"/>
              </a:ln>
              <a:gradFill>
                <a:gsLst>
                  <a:gs pos="0">
                    <a:schemeClr val="accent4">
                      <a:shade val="20000"/>
                      <a:satMod val="245000"/>
                    </a:schemeClr>
                  </a:gs>
                  <a:gs pos="43000">
                    <a:schemeClr val="accent4">
                      <a:satMod val="255000"/>
                    </a:schemeClr>
                  </a:gs>
                  <a:gs pos="48000">
                    <a:schemeClr val="accent4">
                      <a:shade val="85000"/>
                      <a:satMod val="255000"/>
                    </a:schemeClr>
                  </a:gs>
                  <a:gs pos="100000">
                    <a:schemeClr val="accent4">
                      <a:shade val="20000"/>
                      <a:satMod val="245000"/>
                    </a:schemeClr>
                  </a:gs>
                </a:gsLst>
                <a:lin ang="5400000"/>
              </a:gradFill>
              <a:effectLst>
                <a:reflection blurRad="12700" stA="28000" endPos="45000" dist="1000" dir="5400000" sy="-100000" algn="bl" rotWithShape="0"/>
              </a:effectLst>
            </a:endParaRPr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622D306C-8A99-4977-9152-8721D4F00AC4}" type="slidenum">
              <a:rPr lang="en-GB" smtClean="0">
                <a:solidFill>
                  <a:schemeClr val="bg1"/>
                </a:solidFill>
              </a:rPr>
              <a:pPr/>
              <a:t>19</a:t>
            </a:fld>
            <a:endParaRPr lang="en-GB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41143458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683568" y="1124744"/>
            <a:ext cx="6984776" cy="4752528"/>
          </a:xfrm>
        </p:spPr>
        <p:txBody>
          <a:bodyPr>
            <a:noAutofit/>
          </a:bodyPr>
          <a:lstStyle/>
          <a:p>
            <a:pPr marL="584200" lvl="2" indent="-457200" algn="just">
              <a:buClr>
                <a:schemeClr val="bg1"/>
              </a:buClr>
              <a:buFont typeface="Wingdings" panose="05000000000000000000" pitchFamily="2" charset="2"/>
              <a:buChar char="ü"/>
            </a:pPr>
            <a:r>
              <a:rPr lang="cs-CZ" sz="2600" dirty="0" smtClean="0">
                <a:solidFill>
                  <a:schemeClr val="bg1"/>
                </a:solidFill>
              </a:rPr>
              <a:t>Do </a:t>
            </a:r>
            <a:r>
              <a:rPr lang="cs-CZ" sz="2600" dirty="0" err="1" smtClean="0">
                <a:solidFill>
                  <a:schemeClr val="bg1"/>
                </a:solidFill>
              </a:rPr>
              <a:t>you</a:t>
            </a:r>
            <a:r>
              <a:rPr lang="cs-CZ" sz="2600" dirty="0" smtClean="0">
                <a:solidFill>
                  <a:schemeClr val="bg1"/>
                </a:solidFill>
              </a:rPr>
              <a:t> </a:t>
            </a:r>
            <a:r>
              <a:rPr lang="cs-CZ" sz="2600" dirty="0" err="1" smtClean="0">
                <a:solidFill>
                  <a:schemeClr val="bg1"/>
                </a:solidFill>
              </a:rPr>
              <a:t>know</a:t>
            </a:r>
            <a:r>
              <a:rPr lang="cs-CZ" sz="2600" dirty="0" smtClean="0">
                <a:solidFill>
                  <a:schemeClr val="bg1"/>
                </a:solidFill>
              </a:rPr>
              <a:t> </a:t>
            </a:r>
            <a:r>
              <a:rPr lang="cs-CZ" sz="2600" dirty="0" err="1" smtClean="0">
                <a:solidFill>
                  <a:schemeClr val="bg1"/>
                </a:solidFill>
              </a:rPr>
              <a:t>geometrical</a:t>
            </a:r>
            <a:r>
              <a:rPr lang="cs-CZ" sz="2600" dirty="0" smtClean="0">
                <a:solidFill>
                  <a:schemeClr val="bg1"/>
                </a:solidFill>
              </a:rPr>
              <a:t> </a:t>
            </a:r>
            <a:r>
              <a:rPr lang="cs-CZ" sz="2600" dirty="0" err="1" smtClean="0">
                <a:solidFill>
                  <a:schemeClr val="bg1"/>
                </a:solidFill>
              </a:rPr>
              <a:t>characteristic</a:t>
            </a:r>
            <a:r>
              <a:rPr lang="cs-CZ" sz="2600" dirty="0">
                <a:solidFill>
                  <a:schemeClr val="bg1"/>
                </a:solidFill>
              </a:rPr>
              <a:t> </a:t>
            </a:r>
            <a:r>
              <a:rPr lang="cs-CZ" sz="2600" dirty="0" smtClean="0">
                <a:solidFill>
                  <a:schemeClr val="bg1"/>
                </a:solidFill>
              </a:rPr>
              <a:t>of </a:t>
            </a:r>
            <a:r>
              <a:rPr lang="cs-CZ" sz="2600" dirty="0" err="1" smtClean="0">
                <a:solidFill>
                  <a:schemeClr val="bg1"/>
                </a:solidFill>
              </a:rPr>
              <a:t>powder</a:t>
            </a:r>
            <a:r>
              <a:rPr lang="cs-CZ" sz="2600" dirty="0" smtClean="0">
                <a:solidFill>
                  <a:schemeClr val="bg1"/>
                </a:solidFill>
              </a:rPr>
              <a:t>?</a:t>
            </a:r>
          </a:p>
          <a:p>
            <a:pPr marL="355600" lvl="2" algn="just">
              <a:buClr>
                <a:schemeClr val="bg1"/>
              </a:buClr>
              <a:buFont typeface="Wingdings" panose="05000000000000000000" pitchFamily="2" charset="2"/>
              <a:buChar char="ü"/>
            </a:pPr>
            <a:endParaRPr lang="cs-CZ" sz="1200" dirty="0" smtClean="0">
              <a:solidFill>
                <a:schemeClr val="bg1"/>
              </a:solidFill>
            </a:endParaRPr>
          </a:p>
          <a:p>
            <a:pPr marL="584200" lvl="2" indent="-457200" algn="just">
              <a:buClr>
                <a:schemeClr val="bg1"/>
              </a:buClr>
              <a:buFont typeface="Wingdings" panose="05000000000000000000" pitchFamily="2" charset="2"/>
              <a:buChar char="ü"/>
            </a:pPr>
            <a:r>
              <a:rPr lang="cs-CZ" sz="2600" dirty="0" err="1" smtClean="0">
                <a:solidFill>
                  <a:schemeClr val="bg1"/>
                </a:solidFill>
              </a:rPr>
              <a:t>Could</a:t>
            </a:r>
            <a:r>
              <a:rPr lang="cs-CZ" sz="2600" dirty="0" smtClean="0">
                <a:solidFill>
                  <a:schemeClr val="bg1"/>
                </a:solidFill>
              </a:rPr>
              <a:t> </a:t>
            </a:r>
            <a:r>
              <a:rPr lang="cs-CZ" sz="2600" dirty="0" err="1" smtClean="0">
                <a:solidFill>
                  <a:schemeClr val="bg1"/>
                </a:solidFill>
              </a:rPr>
              <a:t>you</a:t>
            </a:r>
            <a:r>
              <a:rPr lang="cs-CZ" sz="2600" dirty="0" smtClean="0">
                <a:solidFill>
                  <a:schemeClr val="bg1"/>
                </a:solidFill>
              </a:rPr>
              <a:t> </a:t>
            </a:r>
            <a:r>
              <a:rPr lang="cs-CZ" sz="2600" dirty="0" err="1" smtClean="0">
                <a:solidFill>
                  <a:schemeClr val="bg1"/>
                </a:solidFill>
              </a:rPr>
              <a:t>tell</a:t>
            </a:r>
            <a:r>
              <a:rPr lang="cs-CZ" sz="2600" dirty="0" smtClean="0">
                <a:solidFill>
                  <a:schemeClr val="bg1"/>
                </a:solidFill>
              </a:rPr>
              <a:t> </a:t>
            </a:r>
            <a:r>
              <a:rPr lang="cs-CZ" sz="2600" dirty="0" err="1" smtClean="0">
                <a:solidFill>
                  <a:schemeClr val="bg1"/>
                </a:solidFill>
              </a:rPr>
              <a:t>me</a:t>
            </a:r>
            <a:r>
              <a:rPr lang="cs-CZ" sz="2600" dirty="0" smtClean="0">
                <a:solidFill>
                  <a:schemeClr val="bg1"/>
                </a:solidFill>
              </a:rPr>
              <a:t> </a:t>
            </a:r>
            <a:r>
              <a:rPr lang="cs-CZ" sz="2600" dirty="0" err="1" smtClean="0">
                <a:solidFill>
                  <a:schemeClr val="bg1"/>
                </a:solidFill>
              </a:rPr>
              <a:t>the</a:t>
            </a:r>
            <a:r>
              <a:rPr lang="cs-CZ" sz="2600" dirty="0" smtClean="0">
                <a:solidFill>
                  <a:schemeClr val="bg1"/>
                </a:solidFill>
              </a:rPr>
              <a:t> basic </a:t>
            </a:r>
            <a:r>
              <a:rPr lang="cs-CZ" sz="2600" dirty="0" err="1" smtClean="0">
                <a:solidFill>
                  <a:schemeClr val="bg1"/>
                </a:solidFill>
              </a:rPr>
              <a:t>parts</a:t>
            </a:r>
            <a:r>
              <a:rPr lang="cs-CZ" sz="2600" dirty="0" smtClean="0">
                <a:solidFill>
                  <a:schemeClr val="bg1"/>
                </a:solidFill>
              </a:rPr>
              <a:t> of</a:t>
            </a:r>
            <a:r>
              <a:rPr lang="en-US" sz="2600" dirty="0" smtClean="0">
                <a:solidFill>
                  <a:schemeClr val="bg1"/>
                </a:solidFill>
              </a:rPr>
              <a:t> </a:t>
            </a:r>
            <a:r>
              <a:rPr lang="en-US" sz="2600" dirty="0">
                <a:solidFill>
                  <a:schemeClr val="bg1"/>
                </a:solidFill>
              </a:rPr>
              <a:t>the ball </a:t>
            </a:r>
            <a:r>
              <a:rPr lang="en-US" sz="2600" dirty="0" smtClean="0">
                <a:solidFill>
                  <a:schemeClr val="bg1"/>
                </a:solidFill>
              </a:rPr>
              <a:t>bullets</a:t>
            </a:r>
            <a:r>
              <a:rPr lang="cs-CZ" sz="2600" dirty="0" smtClean="0">
                <a:solidFill>
                  <a:schemeClr val="bg1"/>
                </a:solidFill>
              </a:rPr>
              <a:t>?</a:t>
            </a:r>
          </a:p>
          <a:p>
            <a:pPr marL="355600" lvl="2" algn="just">
              <a:buClr>
                <a:schemeClr val="bg1"/>
              </a:buClr>
              <a:buFont typeface="Wingdings" panose="05000000000000000000" pitchFamily="2" charset="2"/>
              <a:buChar char="ü"/>
            </a:pPr>
            <a:endParaRPr lang="cs-CZ" sz="1200" dirty="0" smtClean="0">
              <a:solidFill>
                <a:schemeClr val="bg1"/>
              </a:solidFill>
            </a:endParaRPr>
          </a:p>
          <a:p>
            <a:pPr marL="584200" lvl="2" indent="-457200" algn="just">
              <a:buClr>
                <a:schemeClr val="bg1"/>
              </a:buClr>
              <a:buFont typeface="Wingdings" panose="05000000000000000000" pitchFamily="2" charset="2"/>
              <a:buChar char="ü"/>
            </a:pPr>
            <a:r>
              <a:rPr lang="cs-CZ" sz="2600" dirty="0" err="1" smtClean="0">
                <a:solidFill>
                  <a:schemeClr val="bg1"/>
                </a:solidFill>
              </a:rPr>
              <a:t>What</a:t>
            </a:r>
            <a:r>
              <a:rPr lang="cs-CZ" sz="2600" dirty="0" smtClean="0">
                <a:solidFill>
                  <a:schemeClr val="bg1"/>
                </a:solidFill>
              </a:rPr>
              <a:t> </a:t>
            </a:r>
            <a:r>
              <a:rPr lang="cs-CZ" sz="2600" dirty="0" err="1" smtClean="0">
                <a:solidFill>
                  <a:schemeClr val="bg1"/>
                </a:solidFill>
              </a:rPr>
              <a:t>is</a:t>
            </a:r>
            <a:r>
              <a:rPr lang="cs-CZ" sz="2600" dirty="0" smtClean="0">
                <a:solidFill>
                  <a:schemeClr val="bg1"/>
                </a:solidFill>
              </a:rPr>
              <a:t> </a:t>
            </a:r>
            <a:r>
              <a:rPr lang="cs-CZ" sz="2600" dirty="0" err="1" smtClean="0">
                <a:solidFill>
                  <a:schemeClr val="bg1"/>
                </a:solidFill>
              </a:rPr>
              <a:t>explosive</a:t>
            </a:r>
            <a:r>
              <a:rPr lang="cs-CZ" sz="2600" dirty="0" smtClean="0">
                <a:solidFill>
                  <a:schemeClr val="bg1"/>
                </a:solidFill>
              </a:rPr>
              <a:t>?</a:t>
            </a:r>
          </a:p>
          <a:p>
            <a:pPr marL="355600" lvl="2" algn="just">
              <a:buClr>
                <a:schemeClr val="bg1"/>
              </a:buClr>
              <a:buFont typeface="Wingdings" panose="05000000000000000000" pitchFamily="2" charset="2"/>
              <a:buChar char="ü"/>
            </a:pPr>
            <a:endParaRPr lang="cs-CZ" sz="1200" dirty="0" smtClean="0">
              <a:solidFill>
                <a:schemeClr val="bg1"/>
              </a:solidFill>
            </a:endParaRPr>
          </a:p>
          <a:p>
            <a:pPr marL="584200" lvl="2" indent="-457200" algn="just">
              <a:buClr>
                <a:schemeClr val="bg1"/>
              </a:buClr>
              <a:buFont typeface="Wingdings" panose="05000000000000000000" pitchFamily="2" charset="2"/>
              <a:buChar char="ü"/>
            </a:pPr>
            <a:r>
              <a:rPr lang="cs-CZ" sz="2600" dirty="0" err="1" smtClean="0">
                <a:solidFill>
                  <a:schemeClr val="bg1"/>
                </a:solidFill>
              </a:rPr>
              <a:t>Which</a:t>
            </a:r>
            <a:r>
              <a:rPr lang="cs-CZ" sz="2600" dirty="0" smtClean="0">
                <a:solidFill>
                  <a:schemeClr val="bg1"/>
                </a:solidFill>
              </a:rPr>
              <a:t> </a:t>
            </a:r>
            <a:r>
              <a:rPr lang="cs-CZ" sz="2600" dirty="0" err="1" smtClean="0">
                <a:solidFill>
                  <a:schemeClr val="bg1"/>
                </a:solidFill>
              </a:rPr>
              <a:t>materials</a:t>
            </a:r>
            <a:r>
              <a:rPr lang="cs-CZ" sz="2600" dirty="0" smtClean="0">
                <a:solidFill>
                  <a:schemeClr val="bg1"/>
                </a:solidFill>
              </a:rPr>
              <a:t> are </a:t>
            </a:r>
            <a:r>
              <a:rPr lang="cs-CZ" sz="2600" dirty="0" err="1" smtClean="0">
                <a:solidFill>
                  <a:schemeClr val="bg1"/>
                </a:solidFill>
              </a:rPr>
              <a:t>used</a:t>
            </a:r>
            <a:r>
              <a:rPr lang="cs-CZ" sz="2600" dirty="0" smtClean="0">
                <a:solidFill>
                  <a:schemeClr val="bg1"/>
                </a:solidFill>
              </a:rPr>
              <a:t> </a:t>
            </a:r>
            <a:r>
              <a:rPr lang="cs-CZ" sz="2600" dirty="0" err="1" smtClean="0">
                <a:solidFill>
                  <a:schemeClr val="bg1"/>
                </a:solidFill>
              </a:rPr>
              <a:t>for</a:t>
            </a:r>
            <a:r>
              <a:rPr lang="cs-CZ" sz="2600" dirty="0" smtClean="0">
                <a:solidFill>
                  <a:schemeClr val="bg1"/>
                </a:solidFill>
              </a:rPr>
              <a:t> </a:t>
            </a:r>
            <a:r>
              <a:rPr lang="cs-CZ" sz="2600" dirty="0" err="1" smtClean="0">
                <a:solidFill>
                  <a:schemeClr val="bg1"/>
                </a:solidFill>
              </a:rPr>
              <a:t>production</a:t>
            </a:r>
            <a:r>
              <a:rPr lang="cs-CZ" sz="2600" dirty="0" smtClean="0">
                <a:solidFill>
                  <a:schemeClr val="bg1"/>
                </a:solidFill>
              </a:rPr>
              <a:t> of </a:t>
            </a:r>
            <a:r>
              <a:rPr lang="cs-CZ" sz="2600" dirty="0" err="1" smtClean="0">
                <a:solidFill>
                  <a:schemeClr val="bg1"/>
                </a:solidFill>
              </a:rPr>
              <a:t>explosives</a:t>
            </a:r>
            <a:r>
              <a:rPr lang="cs-CZ" sz="2600" dirty="0" smtClean="0">
                <a:solidFill>
                  <a:schemeClr val="bg1"/>
                </a:solidFill>
              </a:rPr>
              <a:t>?</a:t>
            </a:r>
          </a:p>
          <a:p>
            <a:pPr marL="355600" lvl="2" algn="just">
              <a:buClr>
                <a:schemeClr val="bg1"/>
              </a:buClr>
              <a:buFont typeface="Wingdings" panose="05000000000000000000" pitchFamily="2" charset="2"/>
              <a:buChar char="ü"/>
            </a:pPr>
            <a:endParaRPr lang="cs-CZ" sz="1200" dirty="0" smtClean="0">
              <a:solidFill>
                <a:schemeClr val="bg1"/>
              </a:solidFill>
            </a:endParaRPr>
          </a:p>
          <a:p>
            <a:pPr marL="584200" lvl="2" indent="-457200" algn="just">
              <a:buClr>
                <a:schemeClr val="bg1"/>
              </a:buClr>
              <a:buFont typeface="Wingdings" panose="05000000000000000000" pitchFamily="2" charset="2"/>
              <a:buChar char="ü"/>
            </a:pPr>
            <a:r>
              <a:rPr lang="cs-CZ" sz="2600" dirty="0" err="1" smtClean="0">
                <a:solidFill>
                  <a:schemeClr val="bg1"/>
                </a:solidFill>
              </a:rPr>
              <a:t>What</a:t>
            </a:r>
            <a:r>
              <a:rPr lang="cs-CZ" sz="2600" dirty="0" smtClean="0">
                <a:solidFill>
                  <a:schemeClr val="bg1"/>
                </a:solidFill>
              </a:rPr>
              <a:t> </a:t>
            </a:r>
            <a:r>
              <a:rPr lang="cs-CZ" sz="2600" dirty="0" err="1" smtClean="0">
                <a:solidFill>
                  <a:schemeClr val="bg1"/>
                </a:solidFill>
              </a:rPr>
              <a:t>materials</a:t>
            </a:r>
            <a:r>
              <a:rPr lang="cs-CZ" sz="2600" dirty="0" smtClean="0">
                <a:solidFill>
                  <a:schemeClr val="bg1"/>
                </a:solidFill>
              </a:rPr>
              <a:t> are not </a:t>
            </a:r>
            <a:r>
              <a:rPr lang="cs-CZ" sz="2600" dirty="0" err="1" smtClean="0">
                <a:solidFill>
                  <a:schemeClr val="bg1"/>
                </a:solidFill>
              </a:rPr>
              <a:t>used</a:t>
            </a:r>
            <a:r>
              <a:rPr lang="cs-CZ" sz="2600" dirty="0" smtClean="0">
                <a:solidFill>
                  <a:schemeClr val="bg1"/>
                </a:solidFill>
              </a:rPr>
              <a:t> </a:t>
            </a:r>
            <a:r>
              <a:rPr lang="cs-CZ" sz="2600" dirty="0" err="1" smtClean="0">
                <a:solidFill>
                  <a:schemeClr val="bg1"/>
                </a:solidFill>
              </a:rPr>
              <a:t>for</a:t>
            </a:r>
            <a:r>
              <a:rPr lang="cs-CZ" sz="2600" dirty="0" smtClean="0">
                <a:solidFill>
                  <a:schemeClr val="bg1"/>
                </a:solidFill>
              </a:rPr>
              <a:t> </a:t>
            </a:r>
            <a:r>
              <a:rPr lang="cs-CZ" sz="2600" dirty="0" err="1" smtClean="0">
                <a:solidFill>
                  <a:schemeClr val="bg1"/>
                </a:solidFill>
              </a:rPr>
              <a:t>productin</a:t>
            </a:r>
            <a:r>
              <a:rPr lang="cs-CZ" sz="2600" dirty="0" smtClean="0">
                <a:solidFill>
                  <a:schemeClr val="bg1"/>
                </a:solidFill>
              </a:rPr>
              <a:t> of </a:t>
            </a:r>
            <a:r>
              <a:rPr lang="cs-CZ" sz="2600" dirty="0" err="1" smtClean="0">
                <a:solidFill>
                  <a:schemeClr val="bg1"/>
                </a:solidFill>
              </a:rPr>
              <a:t>explosives</a:t>
            </a:r>
            <a:r>
              <a:rPr lang="cs-CZ" sz="2600" dirty="0" smtClean="0">
                <a:solidFill>
                  <a:schemeClr val="bg1"/>
                </a:solidFill>
              </a:rPr>
              <a:t>?</a:t>
            </a:r>
          </a:p>
          <a:p>
            <a:pPr marL="584200" lvl="2" indent="-457200" algn="just">
              <a:buClr>
                <a:schemeClr val="bg1"/>
              </a:buClr>
              <a:buFont typeface="Wingdings" panose="05000000000000000000" pitchFamily="2" charset="2"/>
              <a:buChar char="ü"/>
            </a:pPr>
            <a:endParaRPr lang="cs-CZ" sz="2600" dirty="0" smtClean="0">
              <a:solidFill>
                <a:schemeClr val="bg1"/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22D306C-8A99-4977-9152-8721D4F00AC4}" type="slidenum">
              <a:rPr lang="en-GB" smtClean="0">
                <a:solidFill>
                  <a:schemeClr val="bg1"/>
                </a:solidFill>
              </a:rPr>
              <a:pPr/>
              <a:t>20</a:t>
            </a:fld>
            <a:endParaRPr lang="en-GB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49575002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Nadpis 4"/>
          <p:cNvSpPr>
            <a:spLocks noGrp="1"/>
          </p:cNvSpPr>
          <p:nvPr>
            <p:ph type="ctrTitle"/>
          </p:nvPr>
        </p:nvSpPr>
        <p:spPr>
          <a:xfrm>
            <a:off x="1644352" y="2708920"/>
            <a:ext cx="6096000" cy="1126728"/>
          </a:xfr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/>
          <a:lstStyle/>
          <a:p>
            <a:r>
              <a:rPr lang="cs-CZ" sz="6600" b="1" cap="all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</a:rPr>
              <a:t>SUMMARY</a:t>
            </a:r>
            <a:endParaRPr lang="en-GB" sz="6600" b="1" cap="all" dirty="0">
              <a:ln w="9000" cmpd="sng">
                <a:solidFill>
                  <a:schemeClr val="accent4">
                    <a:shade val="50000"/>
                    <a:satMod val="120000"/>
                  </a:schemeClr>
                </a:solidFill>
                <a:prstDash val="solid"/>
              </a:ln>
              <a:gradFill>
                <a:gsLst>
                  <a:gs pos="0">
                    <a:schemeClr val="accent4">
                      <a:shade val="20000"/>
                      <a:satMod val="245000"/>
                    </a:schemeClr>
                  </a:gs>
                  <a:gs pos="43000">
                    <a:schemeClr val="accent4">
                      <a:satMod val="255000"/>
                    </a:schemeClr>
                  </a:gs>
                  <a:gs pos="48000">
                    <a:schemeClr val="accent4">
                      <a:shade val="85000"/>
                      <a:satMod val="255000"/>
                    </a:schemeClr>
                  </a:gs>
                  <a:gs pos="100000">
                    <a:schemeClr val="accent4">
                      <a:shade val="20000"/>
                      <a:satMod val="245000"/>
                    </a:schemeClr>
                  </a:gs>
                </a:gsLst>
                <a:lin ang="5400000"/>
              </a:gradFill>
              <a:effectLst>
                <a:reflection blurRad="12700" stA="28000" endPos="45000" dist="1000" dir="5400000" sy="-100000" algn="bl" rotWithShape="0"/>
              </a:effectLst>
            </a:endParaRPr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622D306C-8A99-4977-9152-8721D4F00AC4}" type="slidenum">
              <a:rPr lang="en-GB" smtClean="0">
                <a:solidFill>
                  <a:schemeClr val="bg1"/>
                </a:solidFill>
              </a:rPr>
              <a:pPr/>
              <a:t>21</a:t>
            </a:fld>
            <a:endParaRPr lang="en-GB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41143458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899592" y="1124744"/>
            <a:ext cx="6984776" cy="4752528"/>
          </a:xfrm>
        </p:spPr>
        <p:txBody>
          <a:bodyPr>
            <a:noAutofit/>
          </a:bodyPr>
          <a:lstStyle/>
          <a:p>
            <a:pPr>
              <a:lnSpc>
                <a:spcPct val="150000"/>
              </a:lnSpc>
              <a:buClr>
                <a:schemeClr val="bg1"/>
              </a:buClr>
              <a:buFont typeface="Wingdings" panose="05000000000000000000" pitchFamily="2" charset="2"/>
              <a:buChar char="ü"/>
            </a:pPr>
            <a:r>
              <a:rPr lang="cs-CZ" sz="2600" dirty="0" smtClean="0">
                <a:solidFill>
                  <a:schemeClr val="bg1"/>
                </a:solidFill>
              </a:rPr>
              <a:t> </a:t>
            </a:r>
            <a:r>
              <a:rPr lang="cs-CZ" sz="2600" dirty="0" err="1" smtClean="0">
                <a:solidFill>
                  <a:schemeClr val="bg1"/>
                </a:solidFill>
              </a:rPr>
              <a:t>Explosives</a:t>
            </a:r>
            <a:r>
              <a:rPr lang="cs-CZ" sz="2600" dirty="0" smtClean="0">
                <a:solidFill>
                  <a:schemeClr val="bg1"/>
                </a:solidFill>
              </a:rPr>
              <a:t> </a:t>
            </a:r>
            <a:r>
              <a:rPr lang="cs-CZ" sz="2600" dirty="0">
                <a:solidFill>
                  <a:schemeClr val="bg1"/>
                </a:solidFill>
              </a:rPr>
              <a:t>are </a:t>
            </a:r>
            <a:r>
              <a:rPr lang="cs-CZ" sz="2600" dirty="0" err="1">
                <a:solidFill>
                  <a:schemeClr val="bg1"/>
                </a:solidFill>
              </a:rPr>
              <a:t>based</a:t>
            </a:r>
            <a:r>
              <a:rPr lang="cs-CZ" sz="2600" dirty="0">
                <a:solidFill>
                  <a:schemeClr val="bg1"/>
                </a:solidFill>
              </a:rPr>
              <a:t> on </a:t>
            </a:r>
            <a:r>
              <a:rPr lang="cs-CZ" sz="2600" dirty="0" err="1">
                <a:solidFill>
                  <a:schemeClr val="bg1"/>
                </a:solidFill>
              </a:rPr>
              <a:t>matches</a:t>
            </a:r>
            <a:r>
              <a:rPr lang="cs-CZ" sz="2600" dirty="0">
                <a:solidFill>
                  <a:schemeClr val="bg1"/>
                </a:solidFill>
              </a:rPr>
              <a:t> and </a:t>
            </a:r>
            <a:r>
              <a:rPr lang="cs-CZ" sz="2600" dirty="0" err="1">
                <a:solidFill>
                  <a:schemeClr val="bg1"/>
                </a:solidFill>
              </a:rPr>
              <a:t>primers</a:t>
            </a:r>
            <a:r>
              <a:rPr lang="cs-CZ" sz="2600" dirty="0">
                <a:solidFill>
                  <a:schemeClr val="bg1"/>
                </a:solidFill>
              </a:rPr>
              <a:t>. </a:t>
            </a:r>
          </a:p>
          <a:p>
            <a:pPr marL="445770" lvl="1" indent="-457200">
              <a:lnSpc>
                <a:spcPct val="150000"/>
              </a:lnSpc>
              <a:buClr>
                <a:schemeClr val="bg1"/>
              </a:buClr>
              <a:buFont typeface="Wingdings" panose="05000000000000000000" pitchFamily="2" charset="2"/>
              <a:buChar char="ü"/>
            </a:pPr>
            <a:r>
              <a:rPr lang="en-US" sz="2600" dirty="0" smtClean="0">
                <a:solidFill>
                  <a:schemeClr val="bg1"/>
                </a:solidFill>
              </a:rPr>
              <a:t>Geometrical </a:t>
            </a:r>
            <a:r>
              <a:rPr lang="en-US" sz="2600" dirty="0">
                <a:solidFill>
                  <a:schemeClr val="bg1"/>
                </a:solidFill>
              </a:rPr>
              <a:t>characteristics of the powder grains determine its size, shape, width and length.</a:t>
            </a:r>
            <a:endParaRPr lang="cs-CZ" sz="2600" dirty="0">
              <a:solidFill>
                <a:schemeClr val="bg1"/>
              </a:solidFill>
            </a:endParaRPr>
          </a:p>
          <a:p>
            <a:pPr>
              <a:lnSpc>
                <a:spcPct val="150000"/>
              </a:lnSpc>
              <a:buClr>
                <a:schemeClr val="bg1"/>
              </a:buClr>
              <a:buFont typeface="Wingdings" panose="05000000000000000000" pitchFamily="2" charset="2"/>
              <a:buChar char="ü"/>
            </a:pPr>
            <a:r>
              <a:rPr lang="cs-CZ" sz="2600" dirty="0" smtClean="0">
                <a:solidFill>
                  <a:schemeClr val="bg1"/>
                </a:solidFill>
              </a:rPr>
              <a:t> </a:t>
            </a:r>
            <a:r>
              <a:rPr lang="en-US" sz="2600" dirty="0" smtClean="0">
                <a:solidFill>
                  <a:schemeClr val="bg1"/>
                </a:solidFill>
              </a:rPr>
              <a:t>Rifle </a:t>
            </a:r>
            <a:r>
              <a:rPr lang="en-US" sz="2600" dirty="0">
                <a:solidFill>
                  <a:schemeClr val="bg1"/>
                </a:solidFill>
              </a:rPr>
              <a:t>ammunition are manufactured in various </a:t>
            </a:r>
            <a:r>
              <a:rPr lang="cs-CZ" sz="2600" dirty="0" smtClean="0">
                <a:solidFill>
                  <a:schemeClr val="bg1"/>
                </a:solidFill>
              </a:rPr>
              <a:t> </a:t>
            </a:r>
          </a:p>
          <a:p>
            <a:pPr marL="0" indent="0">
              <a:lnSpc>
                <a:spcPct val="150000"/>
              </a:lnSpc>
              <a:buClr>
                <a:schemeClr val="bg1"/>
              </a:buClr>
              <a:buNone/>
            </a:pPr>
            <a:r>
              <a:rPr lang="cs-CZ" sz="2600" dirty="0">
                <a:solidFill>
                  <a:schemeClr val="bg1"/>
                </a:solidFill>
              </a:rPr>
              <a:t> </a:t>
            </a:r>
            <a:r>
              <a:rPr lang="cs-CZ" sz="2600" dirty="0" smtClean="0">
                <a:solidFill>
                  <a:schemeClr val="bg1"/>
                </a:solidFill>
              </a:rPr>
              <a:t>    c</a:t>
            </a:r>
            <a:r>
              <a:rPr lang="en-US" sz="2600" dirty="0" err="1">
                <a:solidFill>
                  <a:schemeClr val="bg1"/>
                </a:solidFill>
              </a:rPr>
              <a:t>alibres</a:t>
            </a:r>
            <a:r>
              <a:rPr lang="en-US" sz="2600" dirty="0">
                <a:solidFill>
                  <a:schemeClr val="bg1"/>
                </a:solidFill>
              </a:rPr>
              <a:t>.</a:t>
            </a:r>
            <a:endParaRPr lang="cs-CZ" sz="2600" dirty="0">
              <a:solidFill>
                <a:schemeClr val="bg1"/>
              </a:solidFill>
            </a:endParaRPr>
          </a:p>
          <a:p>
            <a:pPr>
              <a:lnSpc>
                <a:spcPct val="150000"/>
              </a:lnSpc>
              <a:buClr>
                <a:schemeClr val="bg1"/>
              </a:buClr>
              <a:buFont typeface="Wingdings" panose="05000000000000000000" pitchFamily="2" charset="2"/>
              <a:buChar char="ü"/>
            </a:pPr>
            <a:r>
              <a:rPr lang="cs-CZ" sz="2600" dirty="0" smtClean="0">
                <a:solidFill>
                  <a:schemeClr val="bg1"/>
                </a:solidFill>
              </a:rPr>
              <a:t> </a:t>
            </a:r>
            <a:r>
              <a:rPr lang="en-US" sz="2600" dirty="0" smtClean="0">
                <a:solidFill>
                  <a:schemeClr val="bg1"/>
                </a:solidFill>
              </a:rPr>
              <a:t>Energy </a:t>
            </a:r>
            <a:r>
              <a:rPr lang="en-US" sz="2600" dirty="0">
                <a:solidFill>
                  <a:schemeClr val="bg1"/>
                </a:solidFill>
              </a:rPr>
              <a:t>propellants must be released </a:t>
            </a:r>
            <a:r>
              <a:rPr lang="en-US" sz="2600" dirty="0" smtClean="0">
                <a:solidFill>
                  <a:schemeClr val="bg1"/>
                </a:solidFill>
              </a:rPr>
              <a:t>regularly</a:t>
            </a:r>
            <a:r>
              <a:rPr lang="cs-CZ" sz="2600" dirty="0" smtClean="0">
                <a:solidFill>
                  <a:schemeClr val="bg1"/>
                </a:solidFill>
              </a:rPr>
              <a:t>                                            </a:t>
            </a:r>
            <a:r>
              <a:rPr lang="en-US" sz="2600" dirty="0" smtClean="0">
                <a:solidFill>
                  <a:schemeClr val="bg1"/>
                </a:solidFill>
              </a:rPr>
              <a:t>and </a:t>
            </a:r>
            <a:r>
              <a:rPr lang="en-US" sz="2600" dirty="0">
                <a:solidFill>
                  <a:schemeClr val="bg1"/>
                </a:solidFill>
              </a:rPr>
              <a:t>ensure safe operation of </a:t>
            </a:r>
            <a:r>
              <a:rPr lang="cs-CZ" sz="2600" dirty="0" err="1" smtClean="0">
                <a:solidFill>
                  <a:schemeClr val="bg1"/>
                </a:solidFill>
              </a:rPr>
              <a:t>guns</a:t>
            </a:r>
            <a:r>
              <a:rPr lang="en-US" sz="2600" dirty="0" smtClean="0">
                <a:solidFill>
                  <a:schemeClr val="bg1"/>
                </a:solidFill>
              </a:rPr>
              <a:t>.</a:t>
            </a:r>
            <a:endParaRPr lang="cs-CZ" sz="2600" dirty="0">
              <a:solidFill>
                <a:schemeClr val="bg1"/>
              </a:solidFill>
            </a:endParaRPr>
          </a:p>
          <a:p>
            <a:pPr>
              <a:lnSpc>
                <a:spcPct val="150000"/>
              </a:lnSpc>
              <a:buClr>
                <a:schemeClr val="bg1"/>
              </a:buClr>
              <a:buFont typeface="Wingdings" panose="05000000000000000000" pitchFamily="2" charset="2"/>
              <a:buChar char="ü"/>
            </a:pPr>
            <a:endParaRPr lang="cs-CZ" sz="2600" dirty="0" smtClean="0">
              <a:solidFill>
                <a:schemeClr val="bg1"/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285750" indent="-285750">
              <a:buClr>
                <a:schemeClr val="bg1"/>
              </a:buClr>
              <a:buFont typeface="Wingdings" panose="05000000000000000000" pitchFamily="2" charset="2"/>
              <a:buChar char="§"/>
            </a:pPr>
            <a:fld id="{622D306C-8A99-4977-9152-8721D4F00AC4}" type="slidenum">
              <a:rPr lang="en-GB" smtClean="0">
                <a:solidFill>
                  <a:schemeClr val="bg1"/>
                </a:solidFill>
              </a:rPr>
              <a:pPr marL="285750" indent="-285750">
                <a:buClr>
                  <a:schemeClr val="bg1"/>
                </a:buClr>
                <a:buFont typeface="Wingdings" panose="05000000000000000000" pitchFamily="2" charset="2"/>
                <a:buChar char="§"/>
              </a:pPr>
              <a:t>22</a:t>
            </a:fld>
            <a:endParaRPr lang="en-GB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31532149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Nadpis 4"/>
          <p:cNvSpPr>
            <a:spLocks noGrp="1"/>
          </p:cNvSpPr>
          <p:nvPr>
            <p:ph type="ctrTitle"/>
          </p:nvPr>
        </p:nvSpPr>
        <p:spPr>
          <a:xfrm>
            <a:off x="323528" y="2708920"/>
            <a:ext cx="8424936" cy="1126728"/>
          </a:xfr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/>
          <a:lstStyle/>
          <a:p>
            <a:r>
              <a:rPr lang="cs-CZ" sz="6600" b="1" cap="all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</a:rPr>
              <a:t>REFERENCE-TEXT</a:t>
            </a:r>
            <a:endParaRPr lang="en-GB" sz="6600" b="1" cap="all" dirty="0">
              <a:ln w="9000" cmpd="sng">
                <a:solidFill>
                  <a:schemeClr val="accent4">
                    <a:shade val="50000"/>
                    <a:satMod val="120000"/>
                  </a:schemeClr>
                </a:solidFill>
                <a:prstDash val="solid"/>
              </a:ln>
              <a:gradFill>
                <a:gsLst>
                  <a:gs pos="0">
                    <a:schemeClr val="accent4">
                      <a:shade val="20000"/>
                      <a:satMod val="245000"/>
                    </a:schemeClr>
                  </a:gs>
                  <a:gs pos="43000">
                    <a:schemeClr val="accent4">
                      <a:satMod val="255000"/>
                    </a:schemeClr>
                  </a:gs>
                  <a:gs pos="48000">
                    <a:schemeClr val="accent4">
                      <a:shade val="85000"/>
                      <a:satMod val="255000"/>
                    </a:schemeClr>
                  </a:gs>
                  <a:gs pos="100000">
                    <a:schemeClr val="accent4">
                      <a:shade val="20000"/>
                      <a:satMod val="245000"/>
                    </a:schemeClr>
                  </a:gs>
                </a:gsLst>
                <a:lin ang="5400000"/>
              </a:gradFill>
              <a:effectLst>
                <a:reflection blurRad="12700" stA="28000" endPos="45000" dist="1000" dir="5400000" sy="-100000" algn="bl" rotWithShape="0"/>
              </a:effectLst>
            </a:endParaRPr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622D306C-8A99-4977-9152-8721D4F00AC4}" type="slidenum">
              <a:rPr lang="en-GB" smtClean="0">
                <a:solidFill>
                  <a:schemeClr val="bg1"/>
                </a:solidFill>
              </a:rPr>
              <a:pPr/>
              <a:t>23</a:t>
            </a:fld>
            <a:endParaRPr lang="en-GB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41143458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22D306C-8A99-4977-9152-8721D4F00AC4}" type="slidenum">
              <a:rPr lang="en-GB" smtClean="0">
                <a:solidFill>
                  <a:schemeClr val="bg1"/>
                </a:solidFill>
              </a:rPr>
              <a:pPr/>
              <a:t>24</a:t>
            </a:fld>
            <a:endParaRPr lang="en-GB">
              <a:solidFill>
                <a:schemeClr val="bg1"/>
              </a:solidFill>
            </a:endParaRPr>
          </a:p>
        </p:txBody>
      </p:sp>
      <p:sp>
        <p:nvSpPr>
          <p:cNvPr id="7" name="Zástupný symbol pro obsah 6"/>
          <p:cNvSpPr>
            <a:spLocks noGrp="1"/>
          </p:cNvSpPr>
          <p:nvPr/>
        </p:nvSpPr>
        <p:spPr bwMode="auto">
          <a:xfrm>
            <a:off x="935596" y="1124744"/>
            <a:ext cx="7272808" cy="453650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noAutofit/>
          </a:bodyPr>
          <a:lstStyle>
            <a:lvl1pPr marL="342900" indent="-342900" algn="l" rtl="0" eaLnBrk="1" fontAlgn="base" hangingPunct="1">
              <a:spcBef>
                <a:spcPct val="20000"/>
              </a:spcBef>
              <a:spcAft>
                <a:spcPct val="0"/>
              </a:spcAft>
              <a:buChar char="•"/>
              <a:defRPr sz="3200">
                <a:solidFill>
                  <a:srgbClr val="F5EC9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1" fontAlgn="base" hangingPunct="1">
              <a:spcBef>
                <a:spcPct val="20000"/>
              </a:spcBef>
              <a:spcAft>
                <a:spcPct val="0"/>
              </a:spcAft>
              <a:buChar char="–"/>
              <a:defRPr sz="2800">
                <a:solidFill>
                  <a:srgbClr val="F5EC91"/>
                </a:solidFill>
                <a:latin typeface="+mn-lt"/>
              </a:defRPr>
            </a:lvl2pPr>
            <a:lvl3pPr marL="11430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har char="•"/>
              <a:defRPr sz="2400">
                <a:solidFill>
                  <a:srgbClr val="F5EC91"/>
                </a:solidFill>
                <a:latin typeface="+mn-lt"/>
              </a:defRPr>
            </a:lvl3pPr>
            <a:lvl4pPr marL="16002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rgbClr val="F5EC91"/>
                </a:solidFill>
                <a:latin typeface="+mn-lt"/>
              </a:defRPr>
            </a:lvl4pPr>
            <a:lvl5pPr marL="20574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rgbClr val="F5EC91"/>
                </a:solidFill>
                <a:latin typeface="+mn-lt"/>
              </a:defRPr>
            </a:lvl5pPr>
            <a:lvl6pPr marL="25146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rgbClr val="F5EC91"/>
                </a:solidFill>
                <a:latin typeface="+mn-lt"/>
              </a:defRPr>
            </a:lvl6pPr>
            <a:lvl7pPr marL="29718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rgbClr val="F5EC91"/>
                </a:solidFill>
                <a:latin typeface="+mn-lt"/>
              </a:defRPr>
            </a:lvl7pPr>
            <a:lvl8pPr marL="34290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rgbClr val="F5EC91"/>
                </a:solidFill>
                <a:latin typeface="+mn-lt"/>
              </a:defRPr>
            </a:lvl8pPr>
            <a:lvl9pPr marL="38862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rgbClr val="F5EC91"/>
                </a:solidFill>
                <a:latin typeface="+mn-lt"/>
              </a:defRPr>
            </a:lvl9pPr>
          </a:lstStyle>
          <a:p>
            <a:pPr>
              <a:lnSpc>
                <a:spcPct val="150000"/>
              </a:lnSpc>
              <a:buClr>
                <a:schemeClr val="bg1"/>
              </a:buClr>
              <a:buFont typeface="Wingdings" panose="05000000000000000000" pitchFamily="2" charset="2"/>
              <a:buChar char="ü"/>
            </a:pPr>
            <a:r>
              <a:rPr lang="cs-CZ" sz="2600" dirty="0">
                <a:solidFill>
                  <a:schemeClr val="bg1"/>
                </a:solidFill>
              </a:rPr>
              <a:t>KŘÍBEK, J. Střelné zbraně I. část, 2. vyd. Brno: PC-DIR spol. s.r.o., 1995</a:t>
            </a:r>
            <a:r>
              <a:rPr lang="cs-CZ" sz="2600" dirty="0" smtClean="0">
                <a:solidFill>
                  <a:schemeClr val="bg1"/>
                </a:solidFill>
              </a:rPr>
              <a:t>.</a:t>
            </a:r>
            <a:endParaRPr lang="cs-CZ" sz="2600" dirty="0">
              <a:solidFill>
                <a:schemeClr val="bg1"/>
              </a:solidFill>
            </a:endParaRPr>
          </a:p>
          <a:p>
            <a:pPr>
              <a:lnSpc>
                <a:spcPct val="150000"/>
              </a:lnSpc>
              <a:buClr>
                <a:schemeClr val="bg1"/>
              </a:buClr>
              <a:buFont typeface="Wingdings" panose="05000000000000000000" pitchFamily="2" charset="2"/>
              <a:buChar char="ü"/>
            </a:pPr>
            <a:r>
              <a:rPr lang="cs-CZ" sz="2600" dirty="0">
                <a:solidFill>
                  <a:schemeClr val="bg1"/>
                </a:solidFill>
              </a:rPr>
              <a:t>ELMAN, J. a </a:t>
            </a:r>
            <a:r>
              <a:rPr lang="cs-CZ" sz="2600" dirty="0" err="1">
                <a:solidFill>
                  <a:schemeClr val="bg1"/>
                </a:solidFill>
              </a:rPr>
              <a:t>Michalíček</a:t>
            </a:r>
            <a:r>
              <a:rPr lang="cs-CZ" sz="2600" dirty="0">
                <a:solidFill>
                  <a:schemeClr val="bg1"/>
                </a:solidFill>
              </a:rPr>
              <a:t>, V. Česko-Anglický technický slovník, 1. vyd. Praha: Sobotáles, 2002</a:t>
            </a:r>
            <a:r>
              <a:rPr lang="cs-CZ" sz="2600" dirty="0" smtClean="0">
                <a:solidFill>
                  <a:schemeClr val="bg1"/>
                </a:solidFill>
              </a:rPr>
              <a:t>.</a:t>
            </a:r>
            <a:endParaRPr lang="cs-CZ" sz="2600" dirty="0">
              <a:solidFill>
                <a:schemeClr val="bg1"/>
              </a:solidFill>
            </a:endParaRPr>
          </a:p>
          <a:p>
            <a:pPr>
              <a:lnSpc>
                <a:spcPct val="150000"/>
              </a:lnSpc>
              <a:buClr>
                <a:schemeClr val="bg1"/>
              </a:buClr>
              <a:buFont typeface="Wingdings" panose="05000000000000000000" pitchFamily="2" charset="2"/>
              <a:buChar char="ü"/>
            </a:pPr>
            <a:endParaRPr lang="en-GB" sz="2600" dirty="0">
              <a:solidFill>
                <a:schemeClr val="bg1"/>
              </a:solidFill>
              <a:latin typeface="+mj-lt"/>
            </a:endParaRPr>
          </a:p>
        </p:txBody>
      </p:sp>
    </p:spTree>
    <p:extLst>
      <p:ext uri="{BB962C8B-B14F-4D97-AF65-F5344CB8AC3E}">
        <p14:creationId xmlns:p14="http://schemas.microsoft.com/office/powerpoint/2010/main" val="835239970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755576" y="1196752"/>
            <a:ext cx="7416824" cy="4752528"/>
          </a:xfrm>
        </p:spPr>
        <p:txBody>
          <a:bodyPr>
            <a:noAutofit/>
          </a:bodyPr>
          <a:lstStyle/>
          <a:p>
            <a:pPr marL="584200" lvl="2" indent="-457200">
              <a:buClr>
                <a:schemeClr val="bg1"/>
              </a:buClr>
              <a:buFont typeface="Wingdings" panose="05000000000000000000" pitchFamily="2" charset="2"/>
              <a:buChar char="ü"/>
            </a:pPr>
            <a:r>
              <a:rPr lang="cs-CZ" sz="2200" dirty="0" smtClean="0">
                <a:solidFill>
                  <a:schemeClr val="bg1"/>
                </a:solidFill>
              </a:rPr>
              <a:t>Snímek č. 7 [cit. 2013-22-08] Dostupný pod licencí Public </a:t>
            </a:r>
            <a:r>
              <a:rPr lang="cs-CZ" sz="2200" dirty="0" err="1" smtClean="0">
                <a:solidFill>
                  <a:schemeClr val="bg1"/>
                </a:solidFill>
              </a:rPr>
              <a:t>Domain</a:t>
            </a:r>
            <a:r>
              <a:rPr lang="cs-CZ" sz="2200" dirty="0" smtClean="0">
                <a:solidFill>
                  <a:schemeClr val="bg1"/>
                </a:solidFill>
              </a:rPr>
              <a:t> na WWW </a:t>
            </a:r>
            <a:r>
              <a:rPr lang="en-GB" sz="2200" dirty="0" smtClean="0">
                <a:solidFill>
                  <a:schemeClr val="bg1"/>
                </a:solidFill>
                <a:hlinkClick r:id="rId3"/>
              </a:rPr>
              <a:t>http://commons.wikimedia.org/wiki/File:Yugo_M75.JPG</a:t>
            </a:r>
            <a:endParaRPr lang="cs-CZ" sz="2200" dirty="0" smtClean="0">
              <a:solidFill>
                <a:schemeClr val="bg1"/>
              </a:solidFill>
            </a:endParaRPr>
          </a:p>
          <a:p>
            <a:pPr marL="584200" lvl="2" indent="-457200">
              <a:buClr>
                <a:schemeClr val="bg1"/>
              </a:buClr>
              <a:buFont typeface="Wingdings" panose="05000000000000000000" pitchFamily="2" charset="2"/>
              <a:buChar char="ü"/>
            </a:pPr>
            <a:r>
              <a:rPr lang="cs-CZ" sz="2200" dirty="0" smtClean="0">
                <a:solidFill>
                  <a:schemeClr val="bg1"/>
                </a:solidFill>
              </a:rPr>
              <a:t>Snímek č. 11 [cit. 2013-22-08] Dostupný pod licencí Public </a:t>
            </a:r>
            <a:r>
              <a:rPr lang="cs-CZ" sz="2200" dirty="0" err="1" smtClean="0">
                <a:solidFill>
                  <a:schemeClr val="bg1"/>
                </a:solidFill>
              </a:rPr>
              <a:t>Domain</a:t>
            </a:r>
            <a:r>
              <a:rPr lang="cs-CZ" sz="2200" dirty="0" smtClean="0">
                <a:solidFill>
                  <a:schemeClr val="bg1"/>
                </a:solidFill>
              </a:rPr>
              <a:t> na WWW </a:t>
            </a:r>
            <a:r>
              <a:rPr lang="cs-CZ" sz="2200" dirty="0" smtClean="0">
                <a:solidFill>
                  <a:schemeClr val="bg1"/>
                </a:solidFill>
                <a:hlinkClick r:id="rId4"/>
              </a:rPr>
              <a:t>http</a:t>
            </a:r>
            <a:r>
              <a:rPr lang="cs-CZ" sz="2200" dirty="0">
                <a:solidFill>
                  <a:schemeClr val="bg1"/>
                </a:solidFill>
                <a:hlinkClick r:id="rId4"/>
              </a:rPr>
              <a:t>://</a:t>
            </a:r>
            <a:r>
              <a:rPr lang="cs-CZ" sz="2200" dirty="0" smtClean="0">
                <a:solidFill>
                  <a:schemeClr val="bg1"/>
                </a:solidFill>
                <a:hlinkClick r:id="rId4"/>
              </a:rPr>
              <a:t>commons.wikimedia.org/wiki/File:Ecovata.jpg</a:t>
            </a:r>
            <a:r>
              <a:rPr lang="cs-CZ" sz="2200" dirty="0">
                <a:solidFill>
                  <a:schemeClr val="bg1"/>
                </a:solidFill>
              </a:rPr>
              <a:t> </a:t>
            </a:r>
            <a:r>
              <a:rPr lang="cs-CZ" sz="2200" dirty="0">
                <a:solidFill>
                  <a:schemeClr val="bg1"/>
                </a:solidFill>
                <a:hlinkClick r:id="rId5"/>
              </a:rPr>
              <a:t>http://</a:t>
            </a:r>
            <a:r>
              <a:rPr lang="cs-CZ" sz="2200" dirty="0" smtClean="0">
                <a:solidFill>
                  <a:schemeClr val="bg1"/>
                </a:solidFill>
                <a:hlinkClick r:id="rId5"/>
              </a:rPr>
              <a:t>en.wikipedia.org/wiki/File:Black_Powder_Close_Up.jpg</a:t>
            </a:r>
            <a:endParaRPr lang="cs-CZ" sz="2200" dirty="0" smtClean="0">
              <a:solidFill>
                <a:schemeClr val="bg1"/>
              </a:solidFill>
            </a:endParaRPr>
          </a:p>
          <a:p>
            <a:pPr marL="584200" lvl="2" indent="-457200">
              <a:buClr>
                <a:schemeClr val="bg1"/>
              </a:buClr>
              <a:buFont typeface="Wingdings" panose="05000000000000000000" pitchFamily="2" charset="2"/>
              <a:buChar char="ü"/>
            </a:pPr>
            <a:r>
              <a:rPr lang="cs-CZ" sz="2200" dirty="0" smtClean="0">
                <a:solidFill>
                  <a:schemeClr val="bg1"/>
                </a:solidFill>
              </a:rPr>
              <a:t>Snímek č. 12 [cit. 2013-22-08] Dostupný pod licencí Public </a:t>
            </a:r>
            <a:r>
              <a:rPr lang="cs-CZ" sz="2200" dirty="0" err="1" smtClean="0">
                <a:solidFill>
                  <a:schemeClr val="bg1"/>
                </a:solidFill>
              </a:rPr>
              <a:t>Domain</a:t>
            </a:r>
            <a:r>
              <a:rPr lang="cs-CZ" sz="2200" dirty="0" smtClean="0">
                <a:solidFill>
                  <a:schemeClr val="bg1"/>
                </a:solidFill>
              </a:rPr>
              <a:t> na WWW </a:t>
            </a:r>
            <a:r>
              <a:rPr lang="cs-CZ" sz="2200" dirty="0" smtClean="0">
                <a:solidFill>
                  <a:schemeClr val="bg1"/>
                </a:solidFill>
                <a:hlinkClick r:id="rId6"/>
              </a:rPr>
              <a:t>http</a:t>
            </a:r>
            <a:r>
              <a:rPr lang="cs-CZ" sz="2200" dirty="0">
                <a:solidFill>
                  <a:schemeClr val="bg1"/>
                </a:solidFill>
                <a:hlinkClick r:id="rId6"/>
              </a:rPr>
              <a:t>://commons.wikimedia.org/wiki/File:Turkish_-_Rifle_-_Walters_5184_-_Detail_A_(2).</a:t>
            </a:r>
            <a:r>
              <a:rPr lang="cs-CZ" sz="2200" dirty="0" smtClean="0">
                <a:solidFill>
                  <a:schemeClr val="bg1"/>
                </a:solidFill>
                <a:hlinkClick r:id="rId6"/>
              </a:rPr>
              <a:t>jpg</a:t>
            </a:r>
            <a:endParaRPr lang="cs-CZ" sz="2200" dirty="0" smtClean="0">
              <a:solidFill>
                <a:schemeClr val="bg1"/>
              </a:solidFill>
            </a:endParaRPr>
          </a:p>
          <a:p>
            <a:pPr marL="584200" lvl="2" indent="-457200">
              <a:buClr>
                <a:schemeClr val="bg1"/>
              </a:buClr>
              <a:buFont typeface="Wingdings" panose="05000000000000000000" pitchFamily="2" charset="2"/>
              <a:buChar char="ü"/>
            </a:pPr>
            <a:endParaRPr lang="cs-CZ" sz="2200" dirty="0" smtClean="0">
              <a:solidFill>
                <a:schemeClr val="bg1"/>
              </a:solidFill>
            </a:endParaRPr>
          </a:p>
          <a:p>
            <a:pPr marL="584200" lvl="2" indent="-457200">
              <a:buClr>
                <a:schemeClr val="bg1"/>
              </a:buClr>
              <a:buFont typeface="Wingdings" panose="05000000000000000000" pitchFamily="2" charset="2"/>
              <a:buChar char="ü"/>
            </a:pPr>
            <a:endParaRPr lang="cs-CZ" sz="2200" dirty="0" smtClean="0">
              <a:solidFill>
                <a:schemeClr val="bg1"/>
              </a:solidFill>
            </a:endParaRPr>
          </a:p>
          <a:p>
            <a:pPr marL="584200" lvl="2" indent="-457200">
              <a:buClr>
                <a:schemeClr val="bg1"/>
              </a:buClr>
              <a:buFont typeface="Wingdings" panose="05000000000000000000" pitchFamily="2" charset="2"/>
              <a:buChar char="ü"/>
            </a:pPr>
            <a:endParaRPr lang="cs-CZ" sz="2200" dirty="0" smtClean="0">
              <a:solidFill>
                <a:schemeClr val="bg1"/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22D306C-8A99-4977-9152-8721D4F00AC4}" type="slidenum">
              <a:rPr lang="en-GB" smtClean="0"/>
              <a:pPr/>
              <a:t>25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44121144"/>
      </p:ext>
    </p:extLst>
  </p:cSld>
  <p:clrMapOvr>
    <a:masterClrMapping/>
  </p:clrMapOvr>
</p:sld>
</file>

<file path=ppt/theme/theme1.xml><?xml version="1.0" encoding="utf-8"?>
<a:theme xmlns:a="http://schemas.openxmlformats.org/drawingml/2006/main" name="Frax7">
  <a:themeElements>
    <a:clrScheme name="Motiv systému Office 3">
      <a:dk1>
        <a:srgbClr val="000000"/>
      </a:dk1>
      <a:lt1>
        <a:srgbClr val="FFFFFF"/>
      </a:lt1>
      <a:dk2>
        <a:srgbClr val="000000"/>
      </a:dk2>
      <a:lt2>
        <a:srgbClr val="B2B2B2"/>
      </a:lt2>
      <a:accent1>
        <a:srgbClr val="B2B2B2"/>
      </a:accent1>
      <a:accent2>
        <a:srgbClr val="808080"/>
      </a:accent2>
      <a:accent3>
        <a:srgbClr val="FFFFFF"/>
      </a:accent3>
      <a:accent4>
        <a:srgbClr val="000000"/>
      </a:accent4>
      <a:accent5>
        <a:srgbClr val="D5D5D5"/>
      </a:accent5>
      <a:accent6>
        <a:srgbClr val="737373"/>
      </a:accent6>
      <a:hlink>
        <a:srgbClr val="969696"/>
      </a:hlink>
      <a:folHlink>
        <a:srgbClr val="4D4D4D"/>
      </a:folHlink>
    </a:clrScheme>
    <a:fontScheme name="Hanka">
      <a:majorFont>
        <a:latin typeface="Times New Roman"/>
        <a:ea typeface=""/>
        <a:cs typeface=""/>
      </a:majorFont>
      <a:minorFont>
        <a:latin typeface="Times New Roman"/>
        <a:ea typeface=""/>
        <a:cs typeface="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Motiv systému Office 1">
        <a:dk1>
          <a:srgbClr val="00458A"/>
        </a:dk1>
        <a:lt1>
          <a:srgbClr val="D7D6AE"/>
        </a:lt1>
        <a:dk2>
          <a:srgbClr val="000066"/>
        </a:dk2>
        <a:lt2>
          <a:srgbClr val="006666"/>
        </a:lt2>
        <a:accent1>
          <a:srgbClr val="007A77"/>
        </a:accent1>
        <a:accent2>
          <a:srgbClr val="005856"/>
        </a:accent2>
        <a:accent3>
          <a:srgbClr val="AAAAB8"/>
        </a:accent3>
        <a:accent4>
          <a:srgbClr val="B7B794"/>
        </a:accent4>
        <a:accent5>
          <a:srgbClr val="AABEBD"/>
        </a:accent5>
        <a:accent6>
          <a:srgbClr val="004F4D"/>
        </a:accent6>
        <a:hlink>
          <a:srgbClr val="A8A884"/>
        </a:hlink>
        <a:folHlink>
          <a:srgbClr val="867E5E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Motiv systému Office 2">
        <a:dk1>
          <a:srgbClr val="000066"/>
        </a:dk1>
        <a:lt1>
          <a:srgbClr val="FFFFFF"/>
        </a:lt1>
        <a:dk2>
          <a:srgbClr val="660066"/>
        </a:dk2>
        <a:lt2>
          <a:srgbClr val="FFFFCC"/>
        </a:lt2>
        <a:accent1>
          <a:srgbClr val="666699"/>
        </a:accent1>
        <a:accent2>
          <a:srgbClr val="000099"/>
        </a:accent2>
        <a:accent3>
          <a:srgbClr val="FFFFFF"/>
        </a:accent3>
        <a:accent4>
          <a:srgbClr val="000056"/>
        </a:accent4>
        <a:accent5>
          <a:srgbClr val="B8B8CA"/>
        </a:accent5>
        <a:accent6>
          <a:srgbClr val="00008A"/>
        </a:accent6>
        <a:hlink>
          <a:srgbClr val="006666"/>
        </a:hlink>
        <a:folHlink>
          <a:srgbClr val="80008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otiv systému Office 3">
        <a:dk1>
          <a:srgbClr val="000000"/>
        </a:dk1>
        <a:lt1>
          <a:srgbClr val="FFFFFF"/>
        </a:lt1>
        <a:dk2>
          <a:srgbClr val="000000"/>
        </a:dk2>
        <a:lt2>
          <a:srgbClr val="B2B2B2"/>
        </a:lt2>
        <a:accent1>
          <a:srgbClr val="B2B2B2"/>
        </a:accent1>
        <a:accent2>
          <a:srgbClr val="808080"/>
        </a:accent2>
        <a:accent3>
          <a:srgbClr val="FFFFFF"/>
        </a:accent3>
        <a:accent4>
          <a:srgbClr val="000000"/>
        </a:accent4>
        <a:accent5>
          <a:srgbClr val="D5D5D5"/>
        </a:accent5>
        <a:accent6>
          <a:srgbClr val="737373"/>
        </a:accent6>
        <a:hlink>
          <a:srgbClr val="969696"/>
        </a:hlink>
        <a:folHlink>
          <a:srgbClr val="4D4D4D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otiv systému Office 4">
        <a:dk1>
          <a:srgbClr val="003300"/>
        </a:dk1>
        <a:lt1>
          <a:srgbClr val="DBD0B9"/>
        </a:lt1>
        <a:dk2>
          <a:srgbClr val="09472B"/>
        </a:dk2>
        <a:lt2>
          <a:srgbClr val="A38955"/>
        </a:lt2>
        <a:accent1>
          <a:srgbClr val="B8A378"/>
        </a:accent1>
        <a:accent2>
          <a:srgbClr val="8E774A"/>
        </a:accent2>
        <a:accent3>
          <a:srgbClr val="AAB1AC"/>
        </a:accent3>
        <a:accent4>
          <a:srgbClr val="BBB19E"/>
        </a:accent4>
        <a:accent5>
          <a:srgbClr val="D8CEBE"/>
        </a:accent5>
        <a:accent6>
          <a:srgbClr val="806B42"/>
        </a:accent6>
        <a:hlink>
          <a:srgbClr val="A7A743"/>
        </a:hlink>
        <a:folHlink>
          <a:srgbClr val="919777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Motiv systému Office 5">
        <a:dk1>
          <a:srgbClr val="5F5F5F"/>
        </a:dk1>
        <a:lt1>
          <a:srgbClr val="DDDDDD"/>
        </a:lt1>
        <a:dk2>
          <a:srgbClr val="000000"/>
        </a:dk2>
        <a:lt2>
          <a:srgbClr val="5F5F5F"/>
        </a:lt2>
        <a:accent1>
          <a:srgbClr val="B2B2B2"/>
        </a:accent1>
        <a:accent2>
          <a:srgbClr val="808080"/>
        </a:accent2>
        <a:accent3>
          <a:srgbClr val="AAAAAA"/>
        </a:accent3>
        <a:accent4>
          <a:srgbClr val="BDBDBD"/>
        </a:accent4>
        <a:accent5>
          <a:srgbClr val="D5D5D5"/>
        </a:accent5>
        <a:accent6>
          <a:srgbClr val="737373"/>
        </a:accent6>
        <a:hlink>
          <a:srgbClr val="B2B2B2"/>
        </a:hlink>
        <a:folHlink>
          <a:srgbClr val="777777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Frax7</Template>
  <TotalTime>1443</TotalTime>
  <Words>800</Words>
  <Application>Microsoft Office PowerPoint</Application>
  <PresentationFormat>Předvádění na obrazovce (4:3)</PresentationFormat>
  <Paragraphs>146</Paragraphs>
  <Slides>25</Slides>
  <Notes>8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25</vt:i4>
      </vt:variant>
    </vt:vector>
  </HeadingPairs>
  <TitlesOfParts>
    <vt:vector size="26" baseType="lpstr">
      <vt:lpstr>Frax7</vt:lpstr>
      <vt:lpstr>Prezentace aplikace PowerPoint</vt:lpstr>
      <vt:lpstr>Prezentace aplikace PowerPoint</vt:lpstr>
      <vt:lpstr>REVISION</vt:lpstr>
      <vt:lpstr>Prezentace aplikace PowerPoint</vt:lpstr>
      <vt:lpstr>munition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QUIZ</vt:lpstr>
      <vt:lpstr>Prezentace aplikace PowerPoint</vt:lpstr>
      <vt:lpstr>SUMMARY</vt:lpstr>
      <vt:lpstr>Prezentace aplikace PowerPoint</vt:lpstr>
      <vt:lpstr>REFERENCE-TEXT</vt:lpstr>
      <vt:lpstr>Prezentace aplikace PowerPoint</vt:lpstr>
      <vt:lpstr>Prezentace aplikace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a</dc:creator>
  <cp:lastModifiedBy>Pavel</cp:lastModifiedBy>
  <cp:revision>126</cp:revision>
  <dcterms:created xsi:type="dcterms:W3CDTF">2012-08-29T17:12:43Z</dcterms:created>
  <dcterms:modified xsi:type="dcterms:W3CDTF">2013-11-06T14:32:39Z</dcterms:modified>
</cp:coreProperties>
</file>