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8"/>
  </p:notesMasterIdLst>
  <p:sldIdLst>
    <p:sldId id="256" r:id="rId2"/>
    <p:sldId id="257" r:id="rId3"/>
    <p:sldId id="258" r:id="rId4"/>
    <p:sldId id="291" r:id="rId5"/>
    <p:sldId id="292" r:id="rId6"/>
    <p:sldId id="260" r:id="rId7"/>
    <p:sldId id="273" r:id="rId8"/>
    <p:sldId id="288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7" r:id="rId20"/>
    <p:sldId id="293" r:id="rId21"/>
    <p:sldId id="289" r:id="rId22"/>
    <p:sldId id="294" r:id="rId23"/>
    <p:sldId id="285" r:id="rId24"/>
    <p:sldId id="286" r:id="rId25"/>
    <p:sldId id="295" r:id="rId26"/>
    <p:sldId id="290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B3BDD29E-8A57-4A35-BB9F-BD3D77E1372C}">
          <p14:sldIdLst>
            <p14:sldId id="256"/>
            <p14:sldId id="257"/>
            <p14:sldId id="258"/>
            <p14:sldId id="291"/>
            <p14:sldId id="292"/>
            <p14:sldId id="260"/>
            <p14:sldId id="273"/>
            <p14:sldId id="288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287"/>
          </p14:sldIdLst>
        </p14:section>
        <p14:section name="Oddíl bez názvu" id="{F4932B1D-7D4B-4650-A3E3-443B21BD6EA2}">
          <p14:sldIdLst>
            <p14:sldId id="293"/>
            <p14:sldId id="289"/>
            <p14:sldId id="294"/>
            <p14:sldId id="285"/>
            <p14:sldId id="286"/>
            <p14:sldId id="295"/>
            <p14:sldId id="29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1140" y="-7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470465-6BD5-4B78-99E5-054F92F0FA16}" type="datetimeFigureOut">
              <a:rPr lang="en-GB" smtClean="0"/>
              <a:t>06/11/2013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A22D7C-7D67-4127-B5B7-5F054E1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198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57400" y="1524000"/>
            <a:ext cx="6096000" cy="18796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lnSpc>
                <a:spcPct val="95000"/>
              </a:lnSpc>
              <a:defRPr sz="5400"/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GB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9950" y="4076700"/>
            <a:ext cx="5861050" cy="12573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GB" noProof="0" smtClean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35EB7280-A810-4E4B-AFED-6CCE6D9B62F3}" type="datetime1">
              <a:rPr lang="en-GB" smtClean="0"/>
              <a:t>06/11/2013</a:t>
            </a:fld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299570F-1C0B-48E8-BFA0-8CA8DD9655D4}" type="datetime1">
              <a:rPr lang="en-GB"/>
              <a:pPr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A16642-57F5-4B2E-9DC0-FA29C6EFD0E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264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195E2E9-F6C9-42AC-AA33-9EABE3E4EE03}" type="datetime1">
              <a:rPr lang="en-GB"/>
              <a:pPr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622841-7F02-4E55-A7A5-B2383828CC2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689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2514600"/>
            <a:ext cx="38100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2514600"/>
            <a:ext cx="38100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30E813D-FA4A-4241-8BD5-3915B2A35D0C}" type="datetime1">
              <a:rPr lang="en-GB"/>
              <a:pPr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1B308F-9EF3-4662-866F-6EB2482CEFC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884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42A44FF-1780-452E-8AE7-2138B5F025A4}" type="datetime1">
              <a:rPr lang="en-GB"/>
              <a:pPr/>
              <a:t>06/11/2013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4EC2D7-D4C5-41EC-AE59-91625B27715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294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AB7429B-855B-48B0-91AC-FA532A8B90BC}" type="datetime1">
              <a:rPr lang="en-GB"/>
              <a:pPr/>
              <a:t>06/11/2013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96A882-A56D-40F3-B4AE-1697131DA4E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063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3BFC951-8742-466E-8779-5A736CAEA016}" type="datetime1">
              <a:rPr lang="en-GB"/>
              <a:pPr/>
              <a:t>06/11/2013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84A23F-B071-4139-ADC8-D6B3C6EA074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269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54B4ABB-B912-4E7F-8B73-6055F94960B2}" type="datetime1">
              <a:rPr lang="en-GB"/>
              <a:pPr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657D72-6927-4BD8-9279-D2B505335694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619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E345D6-8794-4368-8DAD-B730E247EDF0}" type="datetime1">
              <a:rPr lang="en-GB"/>
              <a:pPr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AC2E77-481B-4970-AAE9-4FCD5603B18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690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544881-9103-4419-8DC1-FFE3A7120B84}" type="datetime1">
              <a:rPr lang="en-GB"/>
              <a:pPr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FCB228-01E5-4A1A-A76B-CBBADB376ED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407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972300" y="533400"/>
            <a:ext cx="19431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533400"/>
            <a:ext cx="5676900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A6F4F4-1C65-4E39-80D0-0818CF07EA7B}" type="datetime1">
              <a:rPr lang="en-GB"/>
              <a:pPr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DDB923-7ADD-438D-97B3-E6ED4949D8E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363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533400"/>
            <a:ext cx="77724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2514600"/>
            <a:ext cx="777240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430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F3ECBE"/>
                </a:solidFill>
              </a:defRPr>
            </a:lvl1pPr>
          </a:lstStyle>
          <a:p>
            <a:fld id="{7293B3B6-8FC0-45C6-8218-3DBDE1AB7D13}" type="datetime1">
              <a:rPr lang="en-GB"/>
              <a:pPr/>
              <a:t>06/11/2013</a:t>
            </a:fld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814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F3ECBE"/>
                </a:solidFill>
              </a:defRPr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F3ECBE"/>
                </a:solidFill>
              </a:defRPr>
            </a:lvl1pPr>
          </a:lstStyle>
          <a:p>
            <a:fld id="{2B8E512F-C7EE-4030-9752-B4BF192BA3B7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1044" name="FormatShape" descr="\\Catalpa\standdsk\Mirrors\Ofc97Adm\Clipart\Photos\SPORTS\SKIING.JPG" hidden="1"/>
          <p:cNvSpPr>
            <a:spLocks noChangeArrowheads="1"/>
          </p:cNvSpPr>
          <p:nvPr/>
        </p:nvSpPr>
        <p:spPr bwMode="auto">
          <a:xfrm>
            <a:off x="-876300" y="1701800"/>
            <a:ext cx="1181100" cy="825500"/>
          </a:xfrm>
          <a:prstGeom prst="rect">
            <a:avLst/>
          </a:prstGeom>
          <a:noFill/>
          <a:ln w="101600" cmpd="thinThick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14"/>
                  <a:srcRect/>
                  <a:stretch>
                    <a:fillRect/>
                  </a:stretch>
                </a:blip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>
              <a:solidFill>
                <a:srgbClr val="F3ECBE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3ECBE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3ECBE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3ECBE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3ECBE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3ECBE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3ECBE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3ECBE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3ECBE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3ECBE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rgbClr val="F3ECBE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rgbClr val="F3ECBE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rgbClr val="F3ECBE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rgbClr val="F3ECBE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F3ECBE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F3ECBE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F3ECBE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F3ECBE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F3ECBE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56684262"/>
              </p:ext>
            </p:extLst>
          </p:nvPr>
        </p:nvGraphicFramePr>
        <p:xfrm>
          <a:off x="970979" y="1116930"/>
          <a:ext cx="8137525" cy="4832350"/>
        </p:xfrm>
        <a:graphic>
          <a:graphicData uri="http://schemas.openxmlformats.org/drawingml/2006/table">
            <a:tbl>
              <a:tblPr>
                <a:tableStyleId>{E8B1032C-EA38-4F05-BA0D-38AFFFC7BED3}</a:tableStyleId>
              </a:tblPr>
              <a:tblGrid>
                <a:gridCol w="2621638"/>
                <a:gridCol w="5515887"/>
              </a:tblGrid>
              <a:tr h="5181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SŠ: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SŠ-COP</a:t>
                      </a: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t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Uherský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Brod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</a:tr>
              <a:tr h="5181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Ing. Hana Kubišová, Ph.D.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</a:tr>
              <a:tr h="9448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Název prezentace (DUMu):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Metallic</a:t>
                      </a:r>
                      <a:r>
                        <a:rPr kumimoji="0" lang="cs-CZ" sz="2800" b="0" i="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 </a:t>
                      </a:r>
                      <a:r>
                        <a:rPr kumimoji="0" lang="cs-CZ" sz="2800" b="0" i="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Materials</a:t>
                      </a:r>
                      <a:endParaRPr kumimoji="0" lang="en-GB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17983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sady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Technical English for students of study branch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Technician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Gunsmith</a:t>
                      </a:r>
                      <a:endParaRPr kumimoji="0" lang="cs-CZ" sz="2800" u="none" strike="noStrike" kern="1200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lang="cs-CZ" sz="2800" kern="1200" baseline="300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nd</a:t>
                      </a:r>
                      <a:r>
                        <a:rPr lang="cs-CZ" sz="2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3</a:t>
                      </a:r>
                      <a:r>
                        <a:rPr lang="cs-CZ" sz="2800" kern="1200" baseline="300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rd </a:t>
                      </a:r>
                      <a:r>
                        <a:rPr lang="cs-CZ" sz="2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and 4</a:t>
                      </a:r>
                      <a:r>
                        <a:rPr lang="cs-CZ" sz="2800" kern="1200" baseline="300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 </a:t>
                      </a:r>
                      <a:r>
                        <a:rPr lang="cs-CZ" sz="2800" kern="1200" dirty="0" err="1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class</a:t>
                      </a:r>
                      <a:endParaRPr lang="en-GB" sz="2800" kern="1200" dirty="0" smtClean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5264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Číslo projektu: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CZ.1.07./1.5.00/34.0727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</a:tr>
              <a:tr h="5264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Datum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vzniku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1</a:t>
                      </a:r>
                      <a:r>
                        <a:rPr kumimoji="0" lang="cs-CZ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7.1.2013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horzOverflow="overflow"/>
                </a:tc>
              </a:tr>
            </a:tbl>
          </a:graphicData>
        </a:graphic>
      </p:graphicFrame>
      <p:sp>
        <p:nvSpPr>
          <p:cNvPr id="6" name="Text Box 43"/>
          <p:cNvSpPr txBox="1">
            <a:spLocks noChangeArrowheads="1"/>
          </p:cNvSpPr>
          <p:nvPr/>
        </p:nvSpPr>
        <p:spPr bwMode="auto">
          <a:xfrm>
            <a:off x="903858" y="6021288"/>
            <a:ext cx="83486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dirty="0" smtClean="0">
                <a:solidFill>
                  <a:schemeClr val="bg1"/>
                </a:solidFill>
                <a:latin typeface="+mj-lt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7969" y="116632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964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4"/>
          <p:cNvSpPr txBox="1">
            <a:spLocks/>
          </p:cNvSpPr>
          <p:nvPr/>
        </p:nvSpPr>
        <p:spPr>
          <a:xfrm>
            <a:off x="1095023" y="961598"/>
            <a:ext cx="6965245" cy="73921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ANOTACE</a:t>
            </a:r>
            <a:endParaRPr lang="en-GB" sz="3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1187624" y="1916832"/>
            <a:ext cx="6687845" cy="432048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800" dirty="0" smtClean="0">
                <a:solidFill>
                  <a:schemeClr val="bg1"/>
                </a:solidFill>
                <a:cs typeface="Arial" charset="0"/>
              </a:rPr>
              <a:t>Záměrem této sady výukových materiálů s názvem </a:t>
            </a:r>
            <a:r>
              <a:rPr lang="cs-CZ" sz="2800" b="1" u="sng" dirty="0" err="1" smtClean="0">
                <a:solidFill>
                  <a:schemeClr val="bg1"/>
                </a:solidFill>
                <a:cs typeface="Arial" charset="0"/>
              </a:rPr>
              <a:t>Technical</a:t>
            </a:r>
            <a:r>
              <a:rPr lang="cs-CZ" sz="2800" b="1" u="sng" dirty="0" smtClean="0">
                <a:solidFill>
                  <a:schemeClr val="bg1"/>
                </a:solidFill>
                <a:cs typeface="Arial" charset="0"/>
              </a:rPr>
              <a:t> </a:t>
            </a:r>
            <a:r>
              <a:rPr lang="cs-CZ" sz="2800" b="1" u="sng" dirty="0" err="1" smtClean="0">
                <a:solidFill>
                  <a:schemeClr val="bg1"/>
                </a:solidFill>
                <a:cs typeface="Arial" charset="0"/>
              </a:rPr>
              <a:t>English</a:t>
            </a:r>
            <a:r>
              <a:rPr lang="cs-CZ" sz="2800" b="1" dirty="0" smtClean="0">
                <a:solidFill>
                  <a:schemeClr val="bg1"/>
                </a:solidFill>
                <a:cs typeface="Arial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cs typeface="Arial" charset="0"/>
              </a:rPr>
              <a:t>je ukázat žákům, kteří se v této oblasti vzdělávají, jaký byl vývoj zbraní. </a:t>
            </a:r>
          </a:p>
          <a:p>
            <a:pPr algn="just"/>
            <a:endParaRPr lang="cs-CZ" sz="2800" dirty="0" smtClean="0">
              <a:solidFill>
                <a:schemeClr val="bg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bg1"/>
                </a:solidFill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bg1"/>
                </a:solidFill>
                <a:cs typeface="Arial" charset="0"/>
              </a:rPr>
              <a:t>DUMy</a:t>
            </a:r>
            <a:r>
              <a:rPr lang="cs-CZ" sz="2800" dirty="0" smtClean="0">
                <a:solidFill>
                  <a:schemeClr val="bg1"/>
                </a:solidFill>
                <a:cs typeface="Arial" charset="0"/>
              </a:rPr>
              <a:t> (prezentace) v této sadě popíší postupně tematické oblasti, které jsou probírány v předmětu Anglický jazyk na naší SŠ. </a:t>
            </a:r>
          </a:p>
          <a:p>
            <a:pPr algn="just"/>
            <a:endParaRPr lang="cs-CZ" sz="2800" dirty="0" smtClean="0">
              <a:solidFill>
                <a:schemeClr val="bg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bg1"/>
                </a:solidFill>
                <a:cs typeface="Arial" charset="0"/>
              </a:rPr>
              <a:t>Konkrétně tato prezentace je zaměřena na kovové materiály. </a:t>
            </a:r>
          </a:p>
          <a:p>
            <a:pPr algn="just"/>
            <a:endParaRPr lang="cs-CZ" sz="2800" dirty="0" smtClean="0">
              <a:solidFill>
                <a:schemeClr val="bg1"/>
              </a:solidFill>
            </a:endParaRPr>
          </a:p>
          <a:p>
            <a:pPr algn="just"/>
            <a:endParaRPr lang="en-GB" sz="2800" dirty="0" smtClean="0">
              <a:solidFill>
                <a:schemeClr val="bg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2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02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7400" y="2734320"/>
            <a:ext cx="6096000" cy="105472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REVISION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3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141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404664"/>
            <a:ext cx="6984776" cy="5256584"/>
          </a:xfrm>
        </p:spPr>
        <p:txBody>
          <a:bodyPr>
            <a:noAutofit/>
          </a:bodyPr>
          <a:lstStyle/>
          <a:p>
            <a:pPr marL="584200" lvl="2" indent="-4572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Do </a:t>
            </a:r>
            <a:r>
              <a:rPr lang="cs-CZ" sz="2600" dirty="0" err="1">
                <a:solidFill>
                  <a:schemeClr val="bg1"/>
                </a:solidFill>
              </a:rPr>
              <a:t>you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know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a </a:t>
            </a:r>
            <a:r>
              <a:rPr lang="cs-CZ" sz="2600" dirty="0" err="1" smtClean="0">
                <a:solidFill>
                  <a:schemeClr val="bg1"/>
                </a:solidFill>
              </a:rPr>
              <a:t>geometrical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characteristic</a:t>
            </a:r>
            <a:r>
              <a:rPr lang="cs-CZ" sz="2600" dirty="0">
                <a:solidFill>
                  <a:schemeClr val="bg1"/>
                </a:solidFill>
              </a:rPr>
              <a:t> of </a:t>
            </a:r>
            <a:r>
              <a:rPr lang="cs-CZ" sz="2600" dirty="0" err="1">
                <a:solidFill>
                  <a:schemeClr val="bg1"/>
                </a:solidFill>
              </a:rPr>
              <a:t>powder</a:t>
            </a:r>
            <a:r>
              <a:rPr lang="cs-CZ" sz="2600" dirty="0">
                <a:solidFill>
                  <a:schemeClr val="bg1"/>
                </a:solidFill>
              </a:rPr>
              <a:t>?</a:t>
            </a:r>
          </a:p>
          <a:p>
            <a:pPr marL="584200" lvl="2" indent="-4572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Could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you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tell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me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the</a:t>
            </a:r>
            <a:r>
              <a:rPr lang="cs-CZ" sz="2600" dirty="0">
                <a:solidFill>
                  <a:schemeClr val="bg1"/>
                </a:solidFill>
              </a:rPr>
              <a:t> basic </a:t>
            </a:r>
            <a:r>
              <a:rPr lang="cs-CZ" sz="2600" dirty="0" err="1">
                <a:solidFill>
                  <a:schemeClr val="bg1"/>
                </a:solidFill>
              </a:rPr>
              <a:t>parts</a:t>
            </a:r>
            <a:r>
              <a:rPr lang="cs-CZ" sz="2600" dirty="0">
                <a:solidFill>
                  <a:schemeClr val="bg1"/>
                </a:solidFill>
              </a:rPr>
              <a:t> of</a:t>
            </a:r>
            <a:r>
              <a:rPr lang="en-US" sz="2600" dirty="0">
                <a:solidFill>
                  <a:schemeClr val="bg1"/>
                </a:solidFill>
              </a:rPr>
              <a:t> the ball bullets</a:t>
            </a:r>
            <a:r>
              <a:rPr lang="cs-CZ" sz="2600" dirty="0">
                <a:solidFill>
                  <a:schemeClr val="bg1"/>
                </a:solidFill>
              </a:rPr>
              <a:t>?</a:t>
            </a:r>
          </a:p>
          <a:p>
            <a:pPr marL="584200" lvl="2" indent="-4572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err="1" smtClean="0">
                <a:solidFill>
                  <a:schemeClr val="bg1"/>
                </a:solidFill>
              </a:rPr>
              <a:t>What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is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explosive</a:t>
            </a:r>
            <a:r>
              <a:rPr lang="cs-CZ" sz="2600" dirty="0">
                <a:solidFill>
                  <a:schemeClr val="bg1"/>
                </a:solidFill>
              </a:rPr>
              <a:t>?</a:t>
            </a:r>
          </a:p>
          <a:p>
            <a:pPr marL="584200" lvl="2" indent="-4572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err="1" smtClean="0">
                <a:solidFill>
                  <a:schemeClr val="bg1"/>
                </a:solidFill>
              </a:rPr>
              <a:t>Which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materials</a:t>
            </a:r>
            <a:r>
              <a:rPr lang="cs-CZ" sz="2600" dirty="0" smtClean="0">
                <a:solidFill>
                  <a:schemeClr val="bg1"/>
                </a:solidFill>
              </a:rPr>
              <a:t> are </a:t>
            </a:r>
            <a:r>
              <a:rPr lang="cs-CZ" sz="2600" dirty="0" err="1" smtClean="0">
                <a:solidFill>
                  <a:schemeClr val="bg1"/>
                </a:solidFill>
              </a:rPr>
              <a:t>used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for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production</a:t>
            </a:r>
            <a:r>
              <a:rPr lang="cs-CZ" sz="2600" dirty="0">
                <a:solidFill>
                  <a:schemeClr val="bg1"/>
                </a:solidFill>
              </a:rPr>
              <a:t> of </a:t>
            </a:r>
            <a:r>
              <a:rPr lang="cs-CZ" sz="2600" dirty="0" err="1">
                <a:solidFill>
                  <a:schemeClr val="bg1"/>
                </a:solidFill>
              </a:rPr>
              <a:t>explosives</a:t>
            </a:r>
            <a:r>
              <a:rPr lang="cs-CZ" sz="2600" dirty="0">
                <a:solidFill>
                  <a:schemeClr val="bg1"/>
                </a:solidFill>
              </a:rPr>
              <a:t>?</a:t>
            </a:r>
          </a:p>
          <a:p>
            <a:pPr marL="584200" lvl="2" indent="-4572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err="1" smtClean="0">
                <a:solidFill>
                  <a:schemeClr val="bg1"/>
                </a:solidFill>
              </a:rPr>
              <a:t>What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materials</a:t>
            </a:r>
            <a:r>
              <a:rPr lang="cs-CZ" sz="2600" dirty="0">
                <a:solidFill>
                  <a:schemeClr val="bg1"/>
                </a:solidFill>
              </a:rPr>
              <a:t> are not </a:t>
            </a:r>
            <a:r>
              <a:rPr lang="cs-CZ" sz="2600" dirty="0" err="1">
                <a:solidFill>
                  <a:schemeClr val="bg1"/>
                </a:solidFill>
              </a:rPr>
              <a:t>used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for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productin</a:t>
            </a:r>
            <a:r>
              <a:rPr lang="cs-CZ" sz="2600" dirty="0">
                <a:solidFill>
                  <a:schemeClr val="bg1"/>
                </a:solidFill>
              </a:rPr>
              <a:t> of </a:t>
            </a:r>
            <a:r>
              <a:rPr lang="cs-CZ" sz="2600" dirty="0" err="1">
                <a:solidFill>
                  <a:schemeClr val="bg1"/>
                </a:solidFill>
              </a:rPr>
              <a:t>explosives</a:t>
            </a:r>
            <a:r>
              <a:rPr lang="cs-CZ" sz="2600" dirty="0" smtClean="0">
                <a:solidFill>
                  <a:schemeClr val="bg1"/>
                </a:solidFill>
              </a:rPr>
              <a:t>?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4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468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2708920"/>
            <a:ext cx="6475040" cy="105472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METTALIC MATERIALS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5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9904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548680"/>
            <a:ext cx="7632848" cy="576064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en-US" sz="2600" dirty="0">
                <a:solidFill>
                  <a:schemeClr val="bg1"/>
                </a:solidFill>
              </a:rPr>
              <a:t>Highlights from the most </a:t>
            </a:r>
            <a:r>
              <a:rPr lang="en-US" sz="2600" dirty="0" smtClean="0">
                <a:solidFill>
                  <a:schemeClr val="bg1"/>
                </a:solidFill>
              </a:rPr>
              <a:t>widely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are </a:t>
            </a:r>
            <a:r>
              <a:rPr lang="en-US" sz="2600" dirty="0">
                <a:solidFill>
                  <a:schemeClr val="bg1"/>
                </a:solidFill>
              </a:rPr>
              <a:t>technical alloys in which iron predominates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en-US" sz="2600" dirty="0">
                <a:solidFill>
                  <a:schemeClr val="bg1"/>
                </a:solidFill>
              </a:rPr>
              <a:t>It is an alloy of iron with carbon and other elements.</a:t>
            </a: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err="1" smtClean="0">
                <a:solidFill>
                  <a:schemeClr val="bg1"/>
                </a:solidFill>
              </a:rPr>
              <a:t>Divided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into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two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groups</a:t>
            </a:r>
            <a:r>
              <a:rPr lang="cs-CZ" sz="2600" dirty="0" smtClean="0">
                <a:solidFill>
                  <a:schemeClr val="bg1"/>
                </a:solidFill>
              </a:rPr>
              <a:t> : </a:t>
            </a:r>
          </a:p>
          <a:p>
            <a:pPr lvl="1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a </a:t>
            </a:r>
            <a:r>
              <a:rPr lang="cs-CZ" sz="2600" dirty="0" err="1" smtClean="0">
                <a:solidFill>
                  <a:schemeClr val="bg1"/>
                </a:solidFill>
              </a:rPr>
              <a:t>wrought</a:t>
            </a:r>
            <a:r>
              <a:rPr lang="cs-CZ" sz="2600" dirty="0" smtClean="0">
                <a:solidFill>
                  <a:schemeClr val="bg1"/>
                </a:solidFill>
              </a:rPr>
              <a:t> iron-</a:t>
            </a:r>
            <a:r>
              <a:rPr lang="en-US" sz="2600" dirty="0">
                <a:solidFill>
                  <a:schemeClr val="bg1"/>
                </a:solidFill>
              </a:rPr>
              <a:t>iron with a carbon content </a:t>
            </a:r>
            <a:r>
              <a:rPr lang="en-US" sz="2600" dirty="0" smtClean="0">
                <a:solidFill>
                  <a:schemeClr val="bg1"/>
                </a:solidFill>
              </a:rPr>
              <a:t>of</a:t>
            </a:r>
            <a:r>
              <a:rPr lang="cs-CZ" sz="2600" dirty="0" smtClean="0">
                <a:solidFill>
                  <a:schemeClr val="bg1"/>
                </a:solidFill>
              </a:rPr>
              <a:t> 2,14%</a:t>
            </a:r>
          </a:p>
          <a:p>
            <a:pPr lvl="1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a </a:t>
            </a:r>
            <a:r>
              <a:rPr lang="cs-CZ" sz="2600" dirty="0" err="1" smtClean="0">
                <a:solidFill>
                  <a:schemeClr val="bg1"/>
                </a:solidFill>
              </a:rPr>
              <a:t>malleable</a:t>
            </a:r>
            <a:r>
              <a:rPr lang="cs-CZ" sz="2600" dirty="0" smtClean="0">
                <a:solidFill>
                  <a:schemeClr val="bg1"/>
                </a:solidFill>
              </a:rPr>
              <a:t> iron-</a:t>
            </a:r>
            <a:r>
              <a:rPr lang="en-US" sz="2600" dirty="0">
                <a:solidFill>
                  <a:schemeClr val="bg1"/>
                </a:solidFill>
              </a:rPr>
              <a:t>steel with a carbon </a:t>
            </a:r>
            <a:r>
              <a:rPr lang="en-US" sz="2600" dirty="0" smtClean="0">
                <a:solidFill>
                  <a:schemeClr val="bg1"/>
                </a:solidFill>
              </a:rPr>
              <a:t>content</a:t>
            </a:r>
            <a:r>
              <a:rPr lang="cs-CZ" sz="2600" dirty="0" smtClean="0">
                <a:solidFill>
                  <a:schemeClr val="bg1"/>
                </a:solidFill>
              </a:rPr>
              <a:t> up to 2,14%</a:t>
            </a:r>
          </a:p>
          <a:p>
            <a:pPr marL="365760" lvl="1" indent="0">
              <a:lnSpc>
                <a:spcPct val="150000"/>
              </a:lnSpc>
              <a:buClr>
                <a:srgbClr val="C84622"/>
              </a:buClr>
              <a:buNone/>
            </a:pPr>
            <a:endParaRPr lang="cs-CZ" sz="2600" dirty="0" smtClean="0">
              <a:solidFill>
                <a:schemeClr val="bg1"/>
              </a:solidFill>
            </a:endParaRPr>
          </a:p>
          <a:p>
            <a:pPr lvl="1">
              <a:lnSpc>
                <a:spcPct val="150000"/>
              </a:lnSpc>
              <a:buClr>
                <a:srgbClr val="C84622"/>
              </a:buClr>
            </a:pPr>
            <a:endParaRPr lang="cs-CZ" sz="2600" dirty="0" smtClean="0">
              <a:solidFill>
                <a:schemeClr val="bg1"/>
              </a:solidFill>
            </a:endParaRPr>
          </a:p>
          <a:p>
            <a:pPr lvl="1">
              <a:lnSpc>
                <a:spcPct val="150000"/>
              </a:lnSpc>
              <a:buClr>
                <a:srgbClr val="C84622"/>
              </a:buClr>
            </a:pPr>
            <a:endParaRPr lang="cs-CZ" sz="2600" dirty="0">
              <a:solidFill>
                <a:schemeClr val="bg1"/>
              </a:solidFill>
            </a:endParaRPr>
          </a:p>
          <a:p>
            <a:pPr marL="365760" lvl="1" indent="0">
              <a:lnSpc>
                <a:spcPct val="150000"/>
              </a:lnSpc>
              <a:buClr>
                <a:srgbClr val="C84622"/>
              </a:buClr>
              <a:buNone/>
            </a:pP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6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836712"/>
            <a:ext cx="7128792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Steels </a:t>
            </a:r>
            <a:r>
              <a:rPr lang="en-US" sz="2600" dirty="0">
                <a:solidFill>
                  <a:schemeClr val="bg1"/>
                </a:solidFill>
              </a:rPr>
              <a:t>are divided into nine classes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Basic </a:t>
            </a:r>
            <a:r>
              <a:rPr lang="en-US" sz="2600" dirty="0">
                <a:solidFill>
                  <a:schemeClr val="bg1"/>
                </a:solidFill>
              </a:rPr>
              <a:t>numeric steel grade is a five-digit number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Additional </a:t>
            </a:r>
            <a:r>
              <a:rPr lang="en-US" sz="2600" dirty="0">
                <a:solidFill>
                  <a:schemeClr val="bg1"/>
                </a:solidFill>
              </a:rPr>
              <a:t>digits are separated from the basic numeric </a:t>
            </a:r>
            <a:r>
              <a:rPr lang="cs-CZ" sz="2600" dirty="0" smtClean="0">
                <a:solidFill>
                  <a:schemeClr val="bg1"/>
                </a:solidFill>
              </a:rPr>
              <a:t>         </a:t>
            </a:r>
          </a:p>
          <a:p>
            <a:pPr marL="0" indent="0">
              <a:lnSpc>
                <a:spcPct val="150000"/>
              </a:lnSpc>
              <a:buClr>
                <a:srgbClr val="7030A0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</a:t>
            </a:r>
            <a:r>
              <a:rPr lang="en-US" sz="2600" dirty="0" smtClean="0">
                <a:solidFill>
                  <a:schemeClr val="bg1"/>
                </a:solidFill>
              </a:rPr>
              <a:t>signs </a:t>
            </a:r>
            <a:r>
              <a:rPr lang="en-US" sz="2600" dirty="0">
                <a:solidFill>
                  <a:schemeClr val="bg1"/>
                </a:solidFill>
              </a:rPr>
              <a:t>dot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010400" y="6376988"/>
            <a:ext cx="2133600" cy="365125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620688"/>
            <a:ext cx="7632848" cy="532859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Steel </a:t>
            </a:r>
            <a:r>
              <a:rPr lang="en-US" sz="2600" dirty="0">
                <a:solidFill>
                  <a:schemeClr val="bg1"/>
                </a:solidFill>
              </a:rPr>
              <a:t>is an alloy of iron and carbon with </a:t>
            </a:r>
            <a:r>
              <a:rPr lang="en-US" sz="2600" dirty="0" smtClean="0">
                <a:solidFill>
                  <a:schemeClr val="bg1"/>
                </a:solidFill>
              </a:rPr>
              <a:t>max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  <a:r>
              <a:rPr lang="en-US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>
                <a:solidFill>
                  <a:schemeClr val="bg1"/>
                </a:solidFill>
              </a:rPr>
              <a:t>2.14</a:t>
            </a:r>
            <a:r>
              <a:rPr lang="en-US" sz="2600" dirty="0" smtClean="0">
                <a:solidFill>
                  <a:schemeClr val="bg1"/>
                </a:solidFill>
              </a:rPr>
              <a:t>%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>
                <a:solidFill>
                  <a:schemeClr val="bg1"/>
                </a:solidFill>
              </a:rPr>
              <a:t>C </a:t>
            </a:r>
            <a:r>
              <a:rPr lang="cs-CZ" sz="2600" dirty="0" smtClean="0">
                <a:solidFill>
                  <a:schemeClr val="bg1"/>
                </a:solidFill>
              </a:rPr>
              <a:t>  </a:t>
            </a:r>
          </a:p>
          <a:p>
            <a:pPr marL="0" indent="0">
              <a:lnSpc>
                <a:spcPct val="150000"/>
              </a:lnSpc>
              <a:buClr>
                <a:srgbClr val="7030A0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</a:t>
            </a:r>
            <a:r>
              <a:rPr lang="en-US" sz="2600" dirty="0" smtClean="0">
                <a:solidFill>
                  <a:schemeClr val="bg1"/>
                </a:solidFill>
              </a:rPr>
              <a:t>and </a:t>
            </a:r>
            <a:r>
              <a:rPr lang="en-US" sz="2600" dirty="0">
                <a:solidFill>
                  <a:schemeClr val="bg1"/>
                </a:solidFill>
              </a:rPr>
              <a:t>flanking </a:t>
            </a:r>
            <a:r>
              <a:rPr lang="en-US" sz="2600" dirty="0" smtClean="0">
                <a:solidFill>
                  <a:schemeClr val="bg1"/>
                </a:solidFill>
              </a:rPr>
              <a:t>elements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like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err="1" smtClean="0">
                <a:solidFill>
                  <a:schemeClr val="bg1"/>
                </a:solidFill>
              </a:rPr>
              <a:t>Mn</a:t>
            </a:r>
            <a:r>
              <a:rPr lang="en-US" sz="2600" dirty="0">
                <a:solidFill>
                  <a:schemeClr val="bg1"/>
                </a:solidFill>
              </a:rPr>
              <a:t>, Si, P, S, Cu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Steels also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contain </a:t>
            </a:r>
            <a:r>
              <a:rPr lang="en-US" sz="2600" dirty="0">
                <a:solidFill>
                  <a:schemeClr val="bg1"/>
                </a:solidFill>
              </a:rPr>
              <a:t>alloying elements </a:t>
            </a:r>
            <a:r>
              <a:rPr lang="en-US" sz="2600" dirty="0" smtClean="0">
                <a:solidFill>
                  <a:schemeClr val="bg1"/>
                </a:solidFill>
              </a:rPr>
              <a:t>-</a:t>
            </a:r>
            <a:r>
              <a:rPr lang="en-US" sz="2600" dirty="0">
                <a:solidFill>
                  <a:schemeClr val="bg1"/>
                </a:solidFill>
              </a:rPr>
              <a:t>Cr, W, Mo, V, Ni, etc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0" indent="0">
              <a:lnSpc>
                <a:spcPct val="150000"/>
              </a:lnSpc>
              <a:buClr>
                <a:srgbClr val="7030A0"/>
              </a:buClr>
              <a:buNone/>
            </a:pP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classified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steels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according</a:t>
            </a:r>
            <a:r>
              <a:rPr lang="cs-CZ" sz="2600" dirty="0" smtClean="0">
                <a:solidFill>
                  <a:schemeClr val="bg1"/>
                </a:solidFill>
              </a:rPr>
              <a:t> to:</a:t>
            </a:r>
          </a:p>
          <a:p>
            <a:pPr lvl="1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 design and </a:t>
            </a:r>
            <a:r>
              <a:rPr lang="cs-CZ" sz="2600" dirty="0" err="1" smtClean="0">
                <a:solidFill>
                  <a:schemeClr val="bg1"/>
                </a:solidFill>
              </a:rPr>
              <a:t>tooling</a:t>
            </a:r>
            <a:r>
              <a:rPr lang="cs-CZ" sz="2600" dirty="0">
                <a:solidFill>
                  <a:schemeClr val="bg1"/>
                </a:solidFill>
              </a:rPr>
              <a:t>,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endParaRPr lang="cs-CZ" sz="2600" dirty="0">
              <a:solidFill>
                <a:schemeClr val="bg1"/>
              </a:solidFill>
            </a:endParaRPr>
          </a:p>
          <a:p>
            <a:pPr lvl="1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 a </a:t>
            </a:r>
            <a:r>
              <a:rPr lang="cs-CZ" sz="2600" dirty="0" err="1" smtClean="0">
                <a:solidFill>
                  <a:schemeClr val="bg1"/>
                </a:solidFill>
              </a:rPr>
              <a:t>chemical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composition</a:t>
            </a:r>
            <a:r>
              <a:rPr lang="cs-CZ" sz="2600" dirty="0" smtClean="0">
                <a:solidFill>
                  <a:schemeClr val="bg1"/>
                </a:solidFill>
              </a:rPr>
              <a:t>. 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8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295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332656"/>
            <a:ext cx="6984776" cy="5760640"/>
          </a:xfrm>
        </p:spPr>
        <p:txBody>
          <a:bodyPr>
            <a:noAutofit/>
          </a:bodyPr>
          <a:lstStyle/>
          <a:p>
            <a:pPr marL="0" indent="0" algn="ctr">
              <a:lnSpc>
                <a:spcPct val="150000"/>
              </a:lnSpc>
              <a:buClr>
                <a:srgbClr val="C84622"/>
              </a:buClr>
              <a:buNone/>
            </a:pPr>
            <a:r>
              <a:rPr lang="cs-CZ" sz="3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STEEL GRADE 10 XXX</a:t>
            </a:r>
            <a:endParaRPr lang="cs-CZ" sz="34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  <a:p>
            <a:pPr marL="0" indent="0" algn="ctr">
              <a:lnSpc>
                <a:spcPct val="150000"/>
              </a:lnSpc>
              <a:buClr>
                <a:srgbClr val="C84622"/>
              </a:buClr>
              <a:buNone/>
            </a:pPr>
            <a:endParaRPr lang="cs-CZ" sz="1200" dirty="0" smtClean="0">
              <a:solidFill>
                <a:schemeClr val="bg1"/>
              </a:solidFill>
            </a:endParaRPr>
          </a:p>
          <a:p>
            <a:pPr marL="0" indent="0">
              <a:lnSpc>
                <a:spcPct val="150000"/>
              </a:lnSpc>
              <a:buClr>
                <a:srgbClr val="C84622"/>
              </a:buClr>
              <a:buNone/>
            </a:pPr>
            <a:r>
              <a:rPr lang="cs-CZ" sz="2600" dirty="0" smtClean="0">
                <a:solidFill>
                  <a:schemeClr val="bg1"/>
                </a:solidFill>
              </a:rPr>
              <a:t>Steel of </a:t>
            </a:r>
            <a:r>
              <a:rPr lang="cs-CZ" sz="2600" dirty="0" err="1" smtClean="0">
                <a:solidFill>
                  <a:schemeClr val="bg1"/>
                </a:solidFill>
              </a:rPr>
              <a:t>this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class</a:t>
            </a:r>
            <a:r>
              <a:rPr lang="cs-CZ" sz="2600" dirty="0" smtClean="0">
                <a:solidFill>
                  <a:schemeClr val="bg1"/>
                </a:solidFill>
              </a:rPr>
              <a:t> has </a:t>
            </a:r>
            <a:r>
              <a:rPr lang="cs-CZ" sz="2600" dirty="0" err="1" smtClean="0">
                <a:solidFill>
                  <a:schemeClr val="bg1"/>
                </a:solidFill>
              </a:rPr>
              <a:t>got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following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properties</a:t>
            </a:r>
            <a:r>
              <a:rPr lang="cs-CZ" sz="2600" dirty="0" smtClean="0">
                <a:solidFill>
                  <a:schemeClr val="bg1"/>
                </a:solidFill>
              </a:rPr>
              <a:t>:</a:t>
            </a:r>
          </a:p>
          <a:p>
            <a:pPr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is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>
                <a:solidFill>
                  <a:schemeClr val="bg1"/>
                </a:solidFill>
              </a:rPr>
              <a:t>the </a:t>
            </a:r>
            <a:r>
              <a:rPr lang="en-US" sz="2600" dirty="0" smtClean="0">
                <a:solidFill>
                  <a:schemeClr val="bg1"/>
                </a:solidFill>
              </a:rPr>
              <a:t>cheapest</a:t>
            </a:r>
            <a:r>
              <a:rPr lang="cs-CZ" sz="2600" dirty="0" smtClean="0">
                <a:solidFill>
                  <a:schemeClr val="bg1"/>
                </a:solidFill>
              </a:rPr>
              <a:t>,</a:t>
            </a:r>
          </a:p>
          <a:p>
            <a:pPr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has </a:t>
            </a:r>
            <a:r>
              <a:rPr lang="cs-CZ" sz="2600" dirty="0" err="1" smtClean="0">
                <a:solidFill>
                  <a:schemeClr val="bg1"/>
                </a:solidFill>
              </a:rPr>
              <a:t>got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a </a:t>
            </a:r>
            <a:r>
              <a:rPr lang="en-US" sz="2600" dirty="0">
                <a:solidFill>
                  <a:schemeClr val="bg1"/>
                </a:solidFill>
              </a:rPr>
              <a:t>low content of </a:t>
            </a:r>
            <a:r>
              <a:rPr lang="en-US" sz="2600" dirty="0" smtClean="0">
                <a:solidFill>
                  <a:schemeClr val="bg1"/>
                </a:solidFill>
              </a:rPr>
              <a:t>C</a:t>
            </a:r>
            <a:r>
              <a:rPr lang="cs-CZ" sz="2600" dirty="0">
                <a:solidFill>
                  <a:schemeClr val="bg1"/>
                </a:solidFill>
              </a:rPr>
              <a:t>,</a:t>
            </a:r>
            <a:endParaRPr lang="cs-CZ" sz="2600" dirty="0" smtClean="0">
              <a:solidFill>
                <a:schemeClr val="bg1"/>
              </a:solidFill>
            </a:endParaRPr>
          </a:p>
          <a:p>
            <a:pPr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is </a:t>
            </a:r>
            <a:r>
              <a:rPr lang="en-US" sz="2600" dirty="0" err="1">
                <a:solidFill>
                  <a:schemeClr val="bg1"/>
                </a:solidFill>
              </a:rPr>
              <a:t>weldable</a:t>
            </a:r>
            <a:r>
              <a:rPr lang="en-US" sz="2600" dirty="0">
                <a:solidFill>
                  <a:schemeClr val="bg1"/>
                </a:solidFill>
              </a:rPr>
              <a:t> and </a:t>
            </a:r>
            <a:r>
              <a:rPr lang="en-US" sz="2600" dirty="0" err="1" smtClean="0">
                <a:solidFill>
                  <a:schemeClr val="bg1"/>
                </a:solidFill>
              </a:rPr>
              <a:t>machinable</a:t>
            </a:r>
            <a:r>
              <a:rPr lang="cs-CZ" sz="2600" dirty="0">
                <a:solidFill>
                  <a:schemeClr val="bg1"/>
                </a:solidFill>
              </a:rPr>
              <a:t>,</a:t>
            </a:r>
            <a:endParaRPr lang="cs-CZ" sz="2600" dirty="0" smtClean="0">
              <a:solidFill>
                <a:schemeClr val="bg1"/>
              </a:solidFill>
            </a:endParaRPr>
          </a:p>
          <a:p>
            <a:pPr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is </a:t>
            </a:r>
            <a:r>
              <a:rPr lang="en-US" sz="2600" dirty="0">
                <a:solidFill>
                  <a:schemeClr val="bg1"/>
                </a:solidFill>
              </a:rPr>
              <a:t>used for construction and metalwork, bridge 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0" indent="0" algn="just">
              <a:lnSpc>
                <a:spcPct val="150000"/>
              </a:lnSpc>
              <a:buClr>
                <a:srgbClr val="7030A0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 </a:t>
            </a:r>
            <a:r>
              <a:rPr lang="en-US" sz="2600" dirty="0" smtClean="0">
                <a:solidFill>
                  <a:schemeClr val="bg1"/>
                </a:solidFill>
              </a:rPr>
              <a:t>building</a:t>
            </a:r>
            <a:r>
              <a:rPr lang="en-US" sz="2600" dirty="0">
                <a:solidFill>
                  <a:schemeClr val="bg1"/>
                </a:solidFill>
              </a:rPr>
              <a:t>, crane and marine structures</a:t>
            </a:r>
            <a:r>
              <a:rPr lang="en-US" sz="2600" dirty="0" smtClean="0">
                <a:solidFill>
                  <a:schemeClr val="bg1"/>
                </a:solidFill>
              </a:rPr>
              <a:t>,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bolts</a:t>
            </a:r>
            <a:r>
              <a:rPr lang="cs-CZ" sz="2600" dirty="0">
                <a:solidFill>
                  <a:schemeClr val="bg1"/>
                </a:solidFill>
              </a:rPr>
              <a:t>, </a:t>
            </a:r>
            <a:r>
              <a:rPr lang="cs-CZ" sz="2600" dirty="0" err="1" smtClean="0">
                <a:solidFill>
                  <a:schemeClr val="bg1"/>
                </a:solidFill>
              </a:rPr>
              <a:t>rivets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</a:p>
          <a:p>
            <a:pPr marL="0" indent="0" algn="just">
              <a:lnSpc>
                <a:spcPct val="150000"/>
              </a:lnSpc>
              <a:buClr>
                <a:srgbClr val="7030A0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 and </a:t>
            </a:r>
            <a:r>
              <a:rPr lang="cs-CZ" sz="2600" dirty="0" err="1" smtClean="0">
                <a:solidFill>
                  <a:schemeClr val="bg1"/>
                </a:solidFill>
              </a:rPr>
              <a:t>rails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9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5790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404664"/>
            <a:ext cx="6984776" cy="5832648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7030A0"/>
              </a:buClr>
              <a:buNone/>
            </a:pPr>
            <a:r>
              <a:rPr lang="cs-CZ" sz="3400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STEEL GRADE </a:t>
            </a:r>
            <a:r>
              <a:rPr lang="cs-CZ" sz="3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11 </a:t>
            </a:r>
            <a:r>
              <a:rPr lang="cs-CZ" sz="3400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XXX</a:t>
            </a:r>
          </a:p>
          <a:p>
            <a:pPr marL="0" indent="0" algn="ctr">
              <a:buClr>
                <a:srgbClr val="7030A0"/>
              </a:buClr>
              <a:buNone/>
            </a:pPr>
            <a:endParaRPr lang="cs-CZ" sz="2400" dirty="0" smtClean="0"/>
          </a:p>
          <a:p>
            <a:pPr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This </a:t>
            </a:r>
            <a:r>
              <a:rPr lang="en-US" sz="2600" dirty="0">
                <a:solidFill>
                  <a:schemeClr val="bg1"/>
                </a:solidFill>
              </a:rPr>
              <a:t>steel has </a:t>
            </a:r>
            <a:r>
              <a:rPr lang="cs-CZ" sz="2600" dirty="0" err="1" smtClean="0">
                <a:solidFill>
                  <a:schemeClr val="bg1"/>
                </a:solidFill>
              </a:rPr>
              <a:t>got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a </a:t>
            </a:r>
            <a:r>
              <a:rPr lang="en-US" sz="2600" dirty="0">
                <a:solidFill>
                  <a:schemeClr val="bg1"/>
                </a:solidFill>
              </a:rPr>
              <a:t>prescribed purity guaranteed tensile </a:t>
            </a:r>
            <a:r>
              <a:rPr lang="en-US" sz="2600" dirty="0" smtClean="0">
                <a:solidFill>
                  <a:schemeClr val="bg1"/>
                </a:solidFill>
              </a:rPr>
              <a:t>strength </a:t>
            </a:r>
            <a:r>
              <a:rPr lang="en-US" sz="2600" dirty="0">
                <a:solidFill>
                  <a:schemeClr val="bg1"/>
                </a:solidFill>
              </a:rPr>
              <a:t>and </a:t>
            </a:r>
            <a:r>
              <a:rPr lang="cs-CZ" sz="2600" dirty="0" smtClean="0">
                <a:solidFill>
                  <a:schemeClr val="bg1"/>
                </a:solidFill>
              </a:rPr>
              <a:t>a </a:t>
            </a:r>
            <a:r>
              <a:rPr lang="en-US" sz="2600" dirty="0" smtClean="0">
                <a:solidFill>
                  <a:schemeClr val="bg1"/>
                </a:solidFill>
              </a:rPr>
              <a:t>chemical </a:t>
            </a:r>
            <a:r>
              <a:rPr lang="en-US" sz="2600" dirty="0">
                <a:solidFill>
                  <a:schemeClr val="bg1"/>
                </a:solidFill>
              </a:rPr>
              <a:t>composition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Steel </a:t>
            </a:r>
            <a:r>
              <a:rPr lang="cs-CZ" sz="2600" dirty="0" err="1" smtClean="0">
                <a:solidFill>
                  <a:schemeClr val="bg1"/>
                </a:solidFill>
              </a:rPr>
              <a:t>is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stepped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according</a:t>
            </a:r>
            <a:r>
              <a:rPr lang="cs-CZ" sz="2600" dirty="0" smtClean="0">
                <a:solidFill>
                  <a:schemeClr val="bg1"/>
                </a:solidFill>
              </a:rPr>
              <a:t> to C. </a:t>
            </a:r>
          </a:p>
          <a:p>
            <a:pPr marL="0" indent="0">
              <a:buClr>
                <a:srgbClr val="7030A0"/>
              </a:buClr>
              <a:buNone/>
            </a:pPr>
            <a:endParaRPr lang="cs-CZ" sz="2600" dirty="0" smtClean="0">
              <a:solidFill>
                <a:schemeClr val="bg1"/>
              </a:solidFill>
            </a:endParaRPr>
          </a:p>
          <a:p>
            <a:pPr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S</a:t>
            </a:r>
            <a:r>
              <a:rPr lang="en-US" sz="2600" dirty="0" err="1" smtClean="0">
                <a:solidFill>
                  <a:schemeClr val="bg1"/>
                </a:solidFill>
              </a:rPr>
              <a:t>teel</a:t>
            </a:r>
            <a:r>
              <a:rPr lang="en-US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>
                <a:solidFill>
                  <a:schemeClr val="bg1"/>
                </a:solidFill>
              </a:rPr>
              <a:t>is used </a:t>
            </a:r>
            <a:r>
              <a:rPr lang="en-US" sz="2600" dirty="0" smtClean="0">
                <a:solidFill>
                  <a:schemeClr val="bg1"/>
                </a:solidFill>
              </a:rPr>
              <a:t>to</a:t>
            </a:r>
            <a:r>
              <a:rPr lang="cs-CZ" sz="2600" dirty="0" smtClean="0">
                <a:solidFill>
                  <a:schemeClr val="bg1"/>
                </a:solidFill>
              </a:rPr>
              <a:t>:</a:t>
            </a:r>
          </a:p>
          <a:p>
            <a:pPr marL="801688" lvl="1" indent="-344488"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car </a:t>
            </a:r>
            <a:r>
              <a:rPr lang="en-US" sz="2600" dirty="0">
                <a:solidFill>
                  <a:schemeClr val="bg1"/>
                </a:solidFill>
              </a:rPr>
              <a:t>bodies, screws, stampings, forgings, pins, 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457200" lvl="1" indent="0">
              <a:buClr>
                <a:srgbClr val="7030A0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 </a:t>
            </a:r>
            <a:r>
              <a:rPr lang="en-US" sz="2600" dirty="0" smtClean="0">
                <a:solidFill>
                  <a:schemeClr val="bg1"/>
                </a:solidFill>
              </a:rPr>
              <a:t>shafts</a:t>
            </a:r>
            <a:r>
              <a:rPr lang="en-US" sz="2600" dirty="0">
                <a:solidFill>
                  <a:schemeClr val="bg1"/>
                </a:solidFill>
              </a:rPr>
              <a:t>, small gears, piston rods, etc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457200" lvl="1" indent="0">
              <a:buClr>
                <a:srgbClr val="7030A0"/>
              </a:buClr>
              <a:buNone/>
            </a:pPr>
            <a:endParaRPr lang="cs-CZ" sz="2600" dirty="0" smtClean="0">
              <a:solidFill>
                <a:schemeClr val="bg1"/>
              </a:solidFill>
            </a:endParaRPr>
          </a:p>
          <a:p>
            <a:pPr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S</a:t>
            </a:r>
            <a:r>
              <a:rPr lang="en-US" sz="2600" dirty="0" err="1" smtClean="0">
                <a:solidFill>
                  <a:schemeClr val="bg1"/>
                </a:solidFill>
              </a:rPr>
              <a:t>teel</a:t>
            </a:r>
            <a:r>
              <a:rPr lang="en-US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can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be</a:t>
            </a:r>
            <a:r>
              <a:rPr lang="en-US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>
                <a:solidFill>
                  <a:schemeClr val="bg1"/>
                </a:solidFill>
              </a:rPr>
              <a:t>cement </a:t>
            </a:r>
            <a:r>
              <a:rPr lang="cs-CZ" sz="2600" dirty="0" smtClean="0">
                <a:solidFill>
                  <a:schemeClr val="bg1"/>
                </a:solidFill>
              </a:rPr>
              <a:t>and</a:t>
            </a:r>
            <a:r>
              <a:rPr lang="en-US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>
                <a:solidFill>
                  <a:schemeClr val="bg1"/>
                </a:solidFill>
              </a:rPr>
              <a:t>cultivate.</a:t>
            </a:r>
            <a:endParaRPr lang="cs-CZ" sz="2600" dirty="0" smtClean="0">
              <a:solidFill>
                <a:schemeClr val="bg1"/>
              </a:solidFill>
            </a:endParaRPr>
          </a:p>
          <a:p>
            <a:pPr>
              <a:buClr>
                <a:srgbClr val="7030A0"/>
              </a:buClr>
              <a:buFont typeface="Wingdings" pitchFamily="2" charset="2"/>
              <a:buChar char="v"/>
            </a:pPr>
            <a:endParaRPr lang="cs-CZ" sz="24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783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332656"/>
            <a:ext cx="7488832" cy="4536504"/>
          </a:xfrm>
        </p:spPr>
        <p:txBody>
          <a:bodyPr>
            <a:noAutofit/>
          </a:bodyPr>
          <a:lstStyle/>
          <a:p>
            <a:pPr marL="0" indent="0" algn="ctr">
              <a:buClr>
                <a:srgbClr val="7030A0"/>
              </a:buClr>
              <a:buNone/>
            </a:pPr>
            <a:r>
              <a:rPr lang="cs-CZ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STEEL GRADE </a:t>
            </a:r>
            <a:r>
              <a:rPr lang="cs-CZ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12 </a:t>
            </a:r>
            <a:r>
              <a:rPr lang="cs-CZ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XXX</a:t>
            </a:r>
          </a:p>
          <a:p>
            <a:pPr marL="0" indent="0" algn="ctr">
              <a:buClr>
                <a:srgbClr val="7030A0"/>
              </a:buClr>
              <a:buNone/>
            </a:pPr>
            <a:endParaRPr lang="cs-CZ" sz="2400" b="1" dirty="0" smtClean="0">
              <a:solidFill>
                <a:schemeClr val="bg1"/>
              </a:solidFill>
            </a:endParaRPr>
          </a:p>
          <a:p>
            <a:pPr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This steel is</a:t>
            </a:r>
            <a:r>
              <a:rPr lang="cs-CZ" sz="2600" dirty="0" smtClean="0">
                <a:solidFill>
                  <a:schemeClr val="bg1"/>
                </a:solidFill>
              </a:rPr>
              <a:t> a </a:t>
            </a:r>
            <a:r>
              <a:rPr lang="cs-CZ" sz="2600" dirty="0" err="1" smtClean="0">
                <a:solidFill>
                  <a:schemeClr val="bg1"/>
                </a:solidFill>
              </a:rPr>
              <a:t>stainless</a:t>
            </a:r>
            <a:r>
              <a:rPr lang="en-US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>
                <a:solidFill>
                  <a:schemeClr val="bg1"/>
                </a:solidFill>
              </a:rPr>
              <a:t>carbon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These </a:t>
            </a:r>
            <a:r>
              <a:rPr lang="en-US" sz="2600" dirty="0">
                <a:solidFill>
                  <a:schemeClr val="bg1"/>
                </a:solidFill>
              </a:rPr>
              <a:t>steels are divided into three </a:t>
            </a:r>
            <a:r>
              <a:rPr lang="en-US" sz="2600" dirty="0" smtClean="0">
                <a:solidFill>
                  <a:schemeClr val="bg1"/>
                </a:solidFill>
              </a:rPr>
              <a:t>groups</a:t>
            </a:r>
            <a:r>
              <a:rPr lang="cs-CZ" sz="2600" dirty="0" smtClean="0">
                <a:solidFill>
                  <a:schemeClr val="bg1"/>
                </a:solidFill>
              </a:rPr>
              <a:t>: </a:t>
            </a:r>
          </a:p>
          <a:p>
            <a:pPr lvl="1"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 </a:t>
            </a:r>
            <a:r>
              <a:rPr lang="en-US" sz="2600" dirty="0" smtClean="0">
                <a:solidFill>
                  <a:schemeClr val="bg1"/>
                </a:solidFill>
              </a:rPr>
              <a:t>steels </a:t>
            </a:r>
            <a:r>
              <a:rPr lang="en-US" sz="2600" dirty="0">
                <a:solidFill>
                  <a:schemeClr val="bg1"/>
                </a:solidFill>
              </a:rPr>
              <a:t>for case hardening-carbon content from 0.06% 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457200" lvl="1" indent="0">
              <a:buClr>
                <a:srgbClr val="7030A0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 </a:t>
            </a:r>
            <a:r>
              <a:rPr lang="en-US" sz="2600" dirty="0" smtClean="0">
                <a:solidFill>
                  <a:schemeClr val="bg1"/>
                </a:solidFill>
              </a:rPr>
              <a:t>up </a:t>
            </a:r>
            <a:r>
              <a:rPr lang="en-US" sz="2600" dirty="0">
                <a:solidFill>
                  <a:schemeClr val="bg1"/>
                </a:solidFill>
              </a:rPr>
              <a:t>to 0.2% </a:t>
            </a:r>
            <a:r>
              <a:rPr lang="en-US" sz="2600" dirty="0" smtClean="0">
                <a:solidFill>
                  <a:schemeClr val="bg1"/>
                </a:solidFill>
              </a:rPr>
              <a:t>C</a:t>
            </a:r>
            <a:r>
              <a:rPr lang="cs-CZ" sz="2600" dirty="0" smtClean="0">
                <a:solidFill>
                  <a:schemeClr val="bg1"/>
                </a:solidFill>
              </a:rPr>
              <a:t>,</a:t>
            </a:r>
          </a:p>
          <a:p>
            <a:pPr lvl="1"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 </a:t>
            </a:r>
            <a:r>
              <a:rPr lang="en-US" sz="2600" dirty="0" smtClean="0">
                <a:solidFill>
                  <a:schemeClr val="bg1"/>
                </a:solidFill>
              </a:rPr>
              <a:t>stainless </a:t>
            </a:r>
            <a:r>
              <a:rPr lang="en-US" sz="2600" dirty="0">
                <a:solidFill>
                  <a:schemeClr val="bg1"/>
                </a:solidFill>
              </a:rPr>
              <a:t>steel </a:t>
            </a:r>
            <a:r>
              <a:rPr lang="cs-CZ" sz="2600" dirty="0" err="1" smtClean="0">
                <a:solidFill>
                  <a:schemeClr val="bg1"/>
                </a:solidFill>
              </a:rPr>
              <a:t>for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coating-carbon </a:t>
            </a:r>
            <a:r>
              <a:rPr lang="en-US" sz="2600" dirty="0">
                <a:solidFill>
                  <a:schemeClr val="bg1"/>
                </a:solidFill>
              </a:rPr>
              <a:t>content from </a:t>
            </a:r>
            <a:r>
              <a:rPr lang="en-US" sz="2600" dirty="0" smtClean="0">
                <a:solidFill>
                  <a:schemeClr val="bg1"/>
                </a:solidFill>
              </a:rPr>
              <a:t>0.</a:t>
            </a:r>
            <a:r>
              <a:rPr lang="cs-CZ" sz="2600" dirty="0" smtClean="0">
                <a:solidFill>
                  <a:schemeClr val="bg1"/>
                </a:solidFill>
              </a:rPr>
              <a:t>25</a:t>
            </a:r>
            <a:r>
              <a:rPr lang="en-US" sz="2600" dirty="0" smtClean="0">
                <a:solidFill>
                  <a:schemeClr val="bg1"/>
                </a:solidFill>
              </a:rPr>
              <a:t>% 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457200" lvl="1" indent="0">
              <a:buClr>
                <a:srgbClr val="7030A0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 </a:t>
            </a:r>
            <a:r>
              <a:rPr lang="en-US" sz="2600" dirty="0" smtClean="0">
                <a:solidFill>
                  <a:schemeClr val="bg1"/>
                </a:solidFill>
              </a:rPr>
              <a:t>up </a:t>
            </a:r>
            <a:r>
              <a:rPr lang="en-US" sz="2600" dirty="0">
                <a:solidFill>
                  <a:schemeClr val="bg1"/>
                </a:solidFill>
              </a:rPr>
              <a:t>to </a:t>
            </a:r>
            <a:r>
              <a:rPr lang="en-US" sz="2600" dirty="0" smtClean="0">
                <a:solidFill>
                  <a:schemeClr val="bg1"/>
                </a:solidFill>
              </a:rPr>
              <a:t>0.</a:t>
            </a:r>
            <a:r>
              <a:rPr lang="cs-CZ" sz="2600" dirty="0" smtClean="0">
                <a:solidFill>
                  <a:schemeClr val="bg1"/>
                </a:solidFill>
              </a:rPr>
              <a:t>7</a:t>
            </a:r>
            <a:r>
              <a:rPr lang="en-US" sz="2600" dirty="0" smtClean="0">
                <a:solidFill>
                  <a:schemeClr val="bg1"/>
                </a:solidFill>
              </a:rPr>
              <a:t>% C</a:t>
            </a:r>
            <a:r>
              <a:rPr lang="cs-CZ" sz="2600" dirty="0" smtClean="0">
                <a:solidFill>
                  <a:schemeClr val="bg1"/>
                </a:solidFill>
              </a:rPr>
              <a:t>,</a:t>
            </a:r>
          </a:p>
          <a:p>
            <a:pPr lvl="1"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 </a:t>
            </a:r>
            <a:r>
              <a:rPr lang="en-US" sz="2600" dirty="0" smtClean="0">
                <a:solidFill>
                  <a:schemeClr val="bg1"/>
                </a:solidFill>
              </a:rPr>
              <a:t>steels </a:t>
            </a:r>
            <a:r>
              <a:rPr lang="en-US" sz="2600" dirty="0">
                <a:solidFill>
                  <a:schemeClr val="bg1"/>
                </a:solidFill>
              </a:rPr>
              <a:t>for surface hardening-carbon content from 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457200" lvl="1" indent="0">
              <a:buClr>
                <a:srgbClr val="7030A0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</a:t>
            </a:r>
            <a:r>
              <a:rPr lang="en-US" sz="2600" dirty="0" smtClean="0">
                <a:solidFill>
                  <a:schemeClr val="bg1"/>
                </a:solidFill>
              </a:rPr>
              <a:t>0.</a:t>
            </a:r>
            <a:r>
              <a:rPr lang="cs-CZ" sz="2600" dirty="0" smtClean="0">
                <a:solidFill>
                  <a:schemeClr val="bg1"/>
                </a:solidFill>
              </a:rPr>
              <a:t>4</a:t>
            </a:r>
            <a:r>
              <a:rPr lang="en-US" sz="2600" dirty="0" smtClean="0">
                <a:solidFill>
                  <a:schemeClr val="bg1"/>
                </a:solidFill>
              </a:rPr>
              <a:t>% </a:t>
            </a:r>
            <a:r>
              <a:rPr lang="en-US" sz="2600" dirty="0">
                <a:solidFill>
                  <a:schemeClr val="bg1"/>
                </a:solidFill>
              </a:rPr>
              <a:t>up to </a:t>
            </a:r>
            <a:r>
              <a:rPr lang="en-US" sz="2600" dirty="0" smtClean="0">
                <a:solidFill>
                  <a:schemeClr val="bg1"/>
                </a:solidFill>
              </a:rPr>
              <a:t>0.</a:t>
            </a:r>
            <a:r>
              <a:rPr lang="cs-CZ" sz="2600" dirty="0" smtClean="0">
                <a:solidFill>
                  <a:schemeClr val="bg1"/>
                </a:solidFill>
              </a:rPr>
              <a:t>6</a:t>
            </a:r>
            <a:r>
              <a:rPr lang="en-US" sz="2600" dirty="0" smtClean="0">
                <a:solidFill>
                  <a:schemeClr val="bg1"/>
                </a:solidFill>
              </a:rPr>
              <a:t>% C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</a:p>
          <a:p>
            <a:pPr lvl="1"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 </a:t>
            </a:r>
            <a:r>
              <a:rPr lang="en-US" sz="2600" dirty="0" smtClean="0">
                <a:solidFill>
                  <a:schemeClr val="bg1"/>
                </a:solidFill>
              </a:rPr>
              <a:t>This </a:t>
            </a:r>
            <a:r>
              <a:rPr lang="en-US" sz="2600" dirty="0">
                <a:solidFill>
                  <a:schemeClr val="bg1"/>
                </a:solidFill>
              </a:rPr>
              <a:t>steel is used for the production of machines, 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</a:p>
          <a:p>
            <a:pPr marL="457200" lvl="1" indent="0">
              <a:buClr>
                <a:srgbClr val="7030A0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 </a:t>
            </a:r>
            <a:r>
              <a:rPr lang="en-US" sz="2600" dirty="0" smtClean="0">
                <a:solidFill>
                  <a:schemeClr val="bg1"/>
                </a:solidFill>
              </a:rPr>
              <a:t>road </a:t>
            </a:r>
            <a:r>
              <a:rPr lang="en-US" sz="2600" dirty="0">
                <a:solidFill>
                  <a:schemeClr val="bg1"/>
                </a:solidFill>
              </a:rPr>
              <a:t>vehicles, bolts, sliding forks, sprockets, crank 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</a:t>
            </a:r>
          </a:p>
          <a:p>
            <a:pPr marL="457200" lvl="1" indent="0">
              <a:buClr>
                <a:srgbClr val="7030A0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 </a:t>
            </a:r>
            <a:r>
              <a:rPr lang="en-US" sz="2600" dirty="0" smtClean="0">
                <a:solidFill>
                  <a:schemeClr val="bg1"/>
                </a:solidFill>
              </a:rPr>
              <a:t>shafts </a:t>
            </a:r>
            <a:r>
              <a:rPr lang="cs-CZ" sz="2600" dirty="0" err="1" smtClean="0">
                <a:solidFill>
                  <a:schemeClr val="bg1"/>
                </a:solidFill>
              </a:rPr>
              <a:t>etc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131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60648"/>
            <a:ext cx="6984776" cy="4464496"/>
          </a:xfrm>
        </p:spPr>
        <p:txBody>
          <a:bodyPr>
            <a:noAutofit/>
          </a:bodyPr>
          <a:lstStyle/>
          <a:p>
            <a:pPr marL="0" indent="0" algn="ctr">
              <a:lnSpc>
                <a:spcPct val="150000"/>
              </a:lnSpc>
              <a:buClr>
                <a:srgbClr val="7030A0"/>
              </a:buClr>
              <a:buNone/>
            </a:pPr>
            <a:r>
              <a:rPr lang="cs-CZ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STEEL GRADE </a:t>
            </a:r>
            <a:r>
              <a:rPr lang="cs-CZ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13 XXX</a:t>
            </a:r>
          </a:p>
          <a:p>
            <a:pPr marL="0" indent="0" algn="ctr">
              <a:lnSpc>
                <a:spcPct val="150000"/>
              </a:lnSpc>
              <a:buClr>
                <a:srgbClr val="7030A0"/>
              </a:buClr>
              <a:buNone/>
            </a:pPr>
            <a:endParaRPr lang="cs-CZ" sz="12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It </a:t>
            </a:r>
            <a:r>
              <a:rPr lang="en-US" sz="2600" dirty="0">
                <a:solidFill>
                  <a:schemeClr val="bg1"/>
                </a:solidFill>
              </a:rPr>
              <a:t>is a steel alloy in which the predominant element 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</a:p>
          <a:p>
            <a:pPr marL="0" indent="0">
              <a:lnSpc>
                <a:spcPct val="150000"/>
              </a:lnSpc>
              <a:buClr>
                <a:srgbClr val="7030A0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</a:t>
            </a:r>
            <a:r>
              <a:rPr lang="en-US" sz="2600" dirty="0" smtClean="0">
                <a:solidFill>
                  <a:schemeClr val="bg1"/>
                </a:solidFill>
              </a:rPr>
              <a:t>manganese.</a:t>
            </a: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This </a:t>
            </a:r>
            <a:r>
              <a:rPr lang="en-US" sz="2600" dirty="0">
                <a:solidFill>
                  <a:schemeClr val="bg1"/>
                </a:solidFill>
              </a:rPr>
              <a:t>steel is suitable as a </a:t>
            </a:r>
            <a:r>
              <a:rPr lang="en-US" sz="2600" dirty="0" smtClean="0">
                <a:solidFill>
                  <a:schemeClr val="bg1"/>
                </a:solidFill>
              </a:rPr>
              <a:t>spring.</a:t>
            </a: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1200" dirty="0" smtClean="0">
              <a:solidFill>
                <a:schemeClr val="bg1"/>
              </a:solidFill>
            </a:endParaRPr>
          </a:p>
          <a:p>
            <a:pPr marL="0" indent="0" algn="ctr">
              <a:lnSpc>
                <a:spcPct val="150000"/>
              </a:lnSpc>
              <a:buClr>
                <a:srgbClr val="C84622"/>
              </a:buClr>
              <a:buNone/>
            </a:pPr>
            <a:r>
              <a:rPr lang="cs-CZ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STEEL GRADE </a:t>
            </a:r>
            <a:r>
              <a:rPr lang="cs-CZ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14 XXX</a:t>
            </a:r>
          </a:p>
          <a:p>
            <a:pPr marL="0" indent="0" algn="ctr">
              <a:lnSpc>
                <a:spcPct val="150000"/>
              </a:lnSpc>
              <a:buClr>
                <a:srgbClr val="C84622"/>
              </a:buClr>
              <a:buNone/>
            </a:pPr>
            <a:endParaRPr lang="cs-CZ" sz="12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It </a:t>
            </a:r>
            <a:r>
              <a:rPr lang="en-US" sz="2600" dirty="0">
                <a:solidFill>
                  <a:schemeClr val="bg1"/>
                </a:solidFill>
              </a:rPr>
              <a:t>is a steel alloy chromium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This</a:t>
            </a:r>
            <a:r>
              <a:rPr lang="cs-CZ" sz="2600" dirty="0" smtClean="0">
                <a:solidFill>
                  <a:schemeClr val="bg1"/>
                </a:solidFill>
              </a:rPr>
              <a:t> type of </a:t>
            </a:r>
            <a:r>
              <a:rPr lang="cs-CZ" sz="2600" dirty="0" err="1" smtClean="0">
                <a:solidFill>
                  <a:schemeClr val="bg1"/>
                </a:solidFill>
              </a:rPr>
              <a:t>steel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is </a:t>
            </a:r>
            <a:r>
              <a:rPr lang="en-US" sz="2600" dirty="0">
                <a:solidFill>
                  <a:schemeClr val="bg1"/>
                </a:solidFill>
              </a:rPr>
              <a:t>the most important alloy steel.</a:t>
            </a:r>
            <a:endParaRPr lang="cs-CZ" sz="2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235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60648"/>
            <a:ext cx="6984776" cy="4464496"/>
          </a:xfrm>
        </p:spPr>
        <p:txBody>
          <a:bodyPr>
            <a:noAutofit/>
          </a:bodyPr>
          <a:lstStyle/>
          <a:p>
            <a:pPr marL="0" indent="0" algn="ctr">
              <a:buClr>
                <a:srgbClr val="7030A0"/>
              </a:buClr>
              <a:buNone/>
            </a:pPr>
            <a:r>
              <a:rPr lang="cs-CZ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STEEL GRADE </a:t>
            </a:r>
            <a:r>
              <a:rPr lang="cs-CZ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15 XXX</a:t>
            </a:r>
            <a:endParaRPr lang="cs-CZ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  <a:p>
            <a:pPr marL="0" indent="0" algn="ctr">
              <a:buClr>
                <a:srgbClr val="7030A0"/>
              </a:buClr>
              <a:buNone/>
            </a:pPr>
            <a:endParaRPr lang="cs-CZ" sz="1200" b="1" dirty="0" smtClean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This </a:t>
            </a:r>
            <a:r>
              <a:rPr lang="en-US" sz="2600" dirty="0">
                <a:solidFill>
                  <a:schemeClr val="bg1"/>
                </a:solidFill>
              </a:rPr>
              <a:t>steel </a:t>
            </a:r>
            <a:r>
              <a:rPr lang="en-US" sz="2600" dirty="0" smtClean="0">
                <a:solidFill>
                  <a:schemeClr val="bg1"/>
                </a:solidFill>
              </a:rPr>
              <a:t>has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got</a:t>
            </a:r>
            <a:r>
              <a:rPr lang="en-US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>
                <a:solidFill>
                  <a:schemeClr val="bg1"/>
                </a:solidFill>
              </a:rPr>
              <a:t>a large number of ingredients 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</a:p>
          <a:p>
            <a:pPr marL="0" indent="0">
              <a:lnSpc>
                <a:spcPct val="150000"/>
              </a:lnSpc>
              <a:buClr>
                <a:srgbClr val="7030A0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 </a:t>
            </a:r>
            <a:r>
              <a:rPr lang="en-US" sz="2600" dirty="0" smtClean="0">
                <a:solidFill>
                  <a:schemeClr val="bg1"/>
                </a:solidFill>
              </a:rPr>
              <a:t>predominates </a:t>
            </a:r>
            <a:r>
              <a:rPr lang="en-US" sz="2600" dirty="0" err="1">
                <a:solidFill>
                  <a:schemeClr val="bg1"/>
                </a:solidFill>
              </a:rPr>
              <a:t>chroma</a:t>
            </a:r>
            <a:r>
              <a:rPr lang="en-US" sz="2600" dirty="0">
                <a:solidFill>
                  <a:schemeClr val="bg1"/>
                </a:solidFill>
              </a:rPr>
              <a:t> molybdenum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This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steel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 is </a:t>
            </a:r>
            <a:r>
              <a:rPr lang="en-US" sz="2600" dirty="0">
                <a:solidFill>
                  <a:schemeClr val="bg1"/>
                </a:solidFill>
              </a:rPr>
              <a:t>good </a:t>
            </a:r>
            <a:r>
              <a:rPr lang="en-US" sz="2600" dirty="0" smtClean="0">
                <a:solidFill>
                  <a:schemeClr val="bg1"/>
                </a:solidFill>
              </a:rPr>
              <a:t>through-hardened</a:t>
            </a:r>
            <a:r>
              <a:rPr lang="cs-CZ" sz="2600" dirty="0" smtClean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This </a:t>
            </a:r>
            <a:r>
              <a:rPr lang="en-US" sz="2600" dirty="0">
                <a:solidFill>
                  <a:schemeClr val="bg1"/>
                </a:solidFill>
              </a:rPr>
              <a:t>steel has </a:t>
            </a:r>
            <a:r>
              <a:rPr lang="cs-CZ" sz="2600" dirty="0" err="1" smtClean="0">
                <a:solidFill>
                  <a:schemeClr val="bg1"/>
                </a:solidFill>
              </a:rPr>
              <a:t>got</a:t>
            </a:r>
            <a:r>
              <a:rPr lang="cs-CZ" sz="2600" dirty="0" smtClean="0">
                <a:solidFill>
                  <a:schemeClr val="bg1"/>
                </a:solidFill>
              </a:rPr>
              <a:t> a </a:t>
            </a:r>
            <a:r>
              <a:rPr lang="en-US" sz="2600" dirty="0" smtClean="0">
                <a:solidFill>
                  <a:schemeClr val="bg1"/>
                </a:solidFill>
              </a:rPr>
              <a:t>good </a:t>
            </a:r>
            <a:r>
              <a:rPr lang="en-US" sz="2600" dirty="0">
                <a:solidFill>
                  <a:schemeClr val="bg1"/>
                </a:solidFill>
              </a:rPr>
              <a:t>corrosion </a:t>
            </a:r>
            <a:r>
              <a:rPr lang="en-US" sz="2600" dirty="0" smtClean="0">
                <a:solidFill>
                  <a:schemeClr val="bg1"/>
                </a:solidFill>
              </a:rPr>
              <a:t>resistance</a:t>
            </a:r>
            <a:r>
              <a:rPr lang="en-US" sz="2400" dirty="0" smtClean="0">
                <a:solidFill>
                  <a:schemeClr val="bg1"/>
                </a:solidFill>
              </a:rPr>
              <a:t>.</a:t>
            </a:r>
            <a:endParaRPr lang="cs-CZ" sz="2400" dirty="0" smtClean="0">
              <a:solidFill>
                <a:schemeClr val="bg1"/>
              </a:solidFill>
            </a:endParaRPr>
          </a:p>
          <a:p>
            <a:pPr>
              <a:buClr>
                <a:srgbClr val="7030A0"/>
              </a:buClr>
              <a:buFont typeface="Wingdings" pitchFamily="2" charset="2"/>
              <a:buChar char="v"/>
            </a:pPr>
            <a:endParaRPr lang="cs-CZ" sz="800" dirty="0" smtClean="0">
              <a:solidFill>
                <a:schemeClr val="bg1"/>
              </a:solidFill>
            </a:endParaRPr>
          </a:p>
          <a:p>
            <a:pPr marL="0" indent="0" algn="ctr">
              <a:buClr>
                <a:srgbClr val="7030A0"/>
              </a:buClr>
              <a:buNone/>
            </a:pPr>
            <a:r>
              <a:rPr lang="cs-CZ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STEEL GRADE </a:t>
            </a:r>
            <a:r>
              <a:rPr lang="cs-CZ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16 </a:t>
            </a:r>
            <a:r>
              <a:rPr lang="cs-CZ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XXX</a:t>
            </a:r>
          </a:p>
          <a:p>
            <a:pPr marL="0" indent="0">
              <a:buClr>
                <a:srgbClr val="7030A0"/>
              </a:buClr>
              <a:buNone/>
            </a:pPr>
            <a:endParaRPr lang="cs-CZ" sz="8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S</a:t>
            </a:r>
            <a:r>
              <a:rPr lang="en-US" sz="2600" dirty="0" err="1" smtClean="0">
                <a:solidFill>
                  <a:schemeClr val="bg1"/>
                </a:solidFill>
              </a:rPr>
              <a:t>teel</a:t>
            </a:r>
            <a:r>
              <a:rPr lang="en-US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>
                <a:solidFill>
                  <a:schemeClr val="bg1"/>
                </a:solidFill>
              </a:rPr>
              <a:t>is alloyed with nickel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Steel has </a:t>
            </a:r>
            <a:r>
              <a:rPr lang="cs-CZ" sz="2600" dirty="0" err="1" smtClean="0">
                <a:solidFill>
                  <a:schemeClr val="bg1"/>
                </a:solidFill>
              </a:rPr>
              <a:t>got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best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quality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Application</a:t>
            </a:r>
            <a:r>
              <a:rPr lang="cs-CZ" sz="2600" dirty="0" smtClean="0">
                <a:solidFill>
                  <a:schemeClr val="bg1"/>
                </a:solidFill>
              </a:rPr>
              <a:t> of</a:t>
            </a:r>
            <a:r>
              <a:rPr lang="en-US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>
                <a:solidFill>
                  <a:schemeClr val="bg1"/>
                </a:solidFill>
              </a:rPr>
              <a:t>steel is </a:t>
            </a:r>
            <a:r>
              <a:rPr lang="en-US" sz="2600" dirty="0" smtClean="0">
                <a:solidFill>
                  <a:schemeClr val="bg1"/>
                </a:solidFill>
              </a:rPr>
              <a:t>for </a:t>
            </a:r>
            <a:r>
              <a:rPr lang="en-US" sz="2600" dirty="0">
                <a:solidFill>
                  <a:schemeClr val="bg1"/>
                </a:solidFill>
              </a:rPr>
              <a:t>highly stressed parts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123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44624"/>
            <a:ext cx="7416824" cy="4680520"/>
          </a:xfrm>
        </p:spPr>
        <p:txBody>
          <a:bodyPr>
            <a:noAutofit/>
          </a:bodyPr>
          <a:lstStyle/>
          <a:p>
            <a:pPr marL="0" indent="0" algn="ctr">
              <a:lnSpc>
                <a:spcPct val="150000"/>
              </a:lnSpc>
              <a:buClr>
                <a:srgbClr val="C84622"/>
              </a:buClr>
              <a:buNone/>
            </a:pPr>
            <a:r>
              <a:rPr lang="cs-CZ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STEEL GRADE </a:t>
            </a:r>
            <a:r>
              <a:rPr lang="cs-CZ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17 </a:t>
            </a:r>
            <a:r>
              <a:rPr lang="cs-CZ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XXX</a:t>
            </a: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00" dirty="0" smtClean="0">
              <a:solidFill>
                <a:schemeClr val="bg1"/>
              </a:solidFill>
            </a:endParaRPr>
          </a:p>
          <a:p>
            <a:pPr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en-US" sz="2600" dirty="0">
                <a:solidFill>
                  <a:schemeClr val="bg1"/>
                </a:solidFill>
              </a:rPr>
              <a:t>This is </a:t>
            </a:r>
            <a:r>
              <a:rPr lang="cs-CZ" sz="2600" dirty="0" smtClean="0">
                <a:solidFill>
                  <a:schemeClr val="bg1"/>
                </a:solidFill>
              </a:rPr>
              <a:t> a </a:t>
            </a:r>
            <a:r>
              <a:rPr lang="en-US" sz="2600" dirty="0" smtClean="0">
                <a:solidFill>
                  <a:schemeClr val="bg1"/>
                </a:solidFill>
              </a:rPr>
              <a:t>structural </a:t>
            </a:r>
            <a:r>
              <a:rPr lang="en-US" sz="2600" dirty="0">
                <a:solidFill>
                  <a:schemeClr val="bg1"/>
                </a:solidFill>
              </a:rPr>
              <a:t>steel with special properties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en-US" sz="2600" dirty="0">
                <a:solidFill>
                  <a:schemeClr val="bg1"/>
                </a:solidFill>
              </a:rPr>
              <a:t>This </a:t>
            </a:r>
            <a:r>
              <a:rPr lang="cs-CZ" sz="2600" dirty="0" err="1" smtClean="0">
                <a:solidFill>
                  <a:schemeClr val="bg1"/>
                </a:solidFill>
              </a:rPr>
              <a:t>steel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is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a </a:t>
            </a:r>
            <a:r>
              <a:rPr lang="cs-CZ" sz="2600" dirty="0" err="1" smtClean="0">
                <a:solidFill>
                  <a:schemeClr val="bg1"/>
                </a:solidFill>
              </a:rPr>
              <a:t>stainless</a:t>
            </a:r>
            <a:r>
              <a:rPr lang="cs-CZ" sz="2600" dirty="0" smtClean="0">
                <a:solidFill>
                  <a:schemeClr val="bg1"/>
                </a:solidFill>
              </a:rPr>
              <a:t>,</a:t>
            </a:r>
            <a:r>
              <a:rPr lang="en-US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>
                <a:solidFill>
                  <a:schemeClr val="bg1"/>
                </a:solidFill>
              </a:rPr>
              <a:t>heat-resistant, creep and special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en-US" sz="2600" dirty="0">
                <a:solidFill>
                  <a:schemeClr val="bg1"/>
                </a:solidFill>
              </a:rPr>
              <a:t>This steel is used in food </a:t>
            </a:r>
            <a:r>
              <a:rPr lang="cs-CZ" sz="2600" dirty="0" smtClean="0">
                <a:solidFill>
                  <a:schemeClr val="bg1"/>
                </a:solidFill>
              </a:rPr>
              <a:t>and </a:t>
            </a:r>
            <a:r>
              <a:rPr lang="en-US" sz="2600" dirty="0" smtClean="0">
                <a:solidFill>
                  <a:schemeClr val="bg1"/>
                </a:solidFill>
              </a:rPr>
              <a:t>chemical </a:t>
            </a:r>
            <a:r>
              <a:rPr lang="en-US" sz="2600" dirty="0">
                <a:solidFill>
                  <a:schemeClr val="bg1"/>
                </a:solidFill>
              </a:rPr>
              <a:t>industry, as well as for the production of washing machines, centrifuges, cutlery etc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1200" dirty="0" smtClean="0">
              <a:solidFill>
                <a:schemeClr val="bg1"/>
              </a:solidFill>
            </a:endParaRPr>
          </a:p>
          <a:p>
            <a:pPr marL="0" indent="0" algn="ctr">
              <a:lnSpc>
                <a:spcPct val="150000"/>
              </a:lnSpc>
              <a:buClr>
                <a:srgbClr val="C84622"/>
              </a:buClr>
              <a:buNone/>
            </a:pPr>
            <a:r>
              <a:rPr lang="cs-CZ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STEEL GRADE </a:t>
            </a:r>
            <a:r>
              <a:rPr lang="cs-CZ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18 XXX</a:t>
            </a:r>
          </a:p>
          <a:p>
            <a:pPr marL="0" indent="0" algn="ctr">
              <a:lnSpc>
                <a:spcPct val="150000"/>
              </a:lnSpc>
              <a:buClr>
                <a:srgbClr val="C84622"/>
              </a:buClr>
              <a:buNone/>
            </a:pPr>
            <a:endParaRPr lang="cs-CZ" sz="200" dirty="0">
              <a:solidFill>
                <a:schemeClr val="bg1"/>
              </a:solidFill>
            </a:endParaRPr>
          </a:p>
          <a:p>
            <a:pPr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en-US" sz="2600" dirty="0">
                <a:solidFill>
                  <a:schemeClr val="bg1"/>
                </a:solidFill>
              </a:rPr>
              <a:t>This steel is used for welding wires, electrodes and sintered materials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984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332656"/>
            <a:ext cx="6984776" cy="5904656"/>
          </a:xfrm>
        </p:spPr>
        <p:txBody>
          <a:bodyPr>
            <a:noAutofit/>
          </a:bodyPr>
          <a:lstStyle/>
          <a:p>
            <a:pPr marL="0" indent="0" algn="ctr">
              <a:lnSpc>
                <a:spcPct val="150000"/>
              </a:lnSpc>
              <a:buClr>
                <a:srgbClr val="C84622"/>
              </a:buClr>
              <a:buNone/>
            </a:pPr>
            <a:r>
              <a:rPr lang="cs-CZ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STEEL GRADE </a:t>
            </a:r>
            <a:r>
              <a:rPr lang="cs-CZ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19 </a:t>
            </a:r>
            <a:r>
              <a:rPr lang="cs-CZ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XXX</a:t>
            </a:r>
          </a:p>
          <a:p>
            <a:pPr marL="0" indent="0">
              <a:lnSpc>
                <a:spcPct val="150000"/>
              </a:lnSpc>
              <a:buClr>
                <a:srgbClr val="C84622"/>
              </a:buClr>
              <a:buNone/>
            </a:pP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This </a:t>
            </a:r>
            <a:r>
              <a:rPr lang="en-US" sz="2600" dirty="0">
                <a:solidFill>
                  <a:schemeClr val="bg1"/>
                </a:solidFill>
              </a:rPr>
              <a:t>steel is a tool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Tool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steel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is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a </a:t>
            </a:r>
            <a:r>
              <a:rPr lang="cs-CZ" sz="2600" dirty="0" err="1" smtClean="0">
                <a:solidFill>
                  <a:schemeClr val="bg1"/>
                </a:solidFill>
              </a:rPr>
              <a:t>stainless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steel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Tool </a:t>
            </a:r>
            <a:r>
              <a:rPr lang="en-US" sz="2600" dirty="0">
                <a:solidFill>
                  <a:schemeClr val="bg1"/>
                </a:solidFill>
              </a:rPr>
              <a:t>steel is divided into</a:t>
            </a:r>
            <a:r>
              <a:rPr lang="en-US" sz="2600" dirty="0" smtClean="0">
                <a:solidFill>
                  <a:schemeClr val="bg1"/>
                </a:solidFill>
              </a:rPr>
              <a:t>:</a:t>
            </a:r>
            <a:endParaRPr lang="cs-CZ" sz="2600" dirty="0" smtClean="0">
              <a:solidFill>
                <a:schemeClr val="bg1"/>
              </a:solidFill>
            </a:endParaRPr>
          </a:p>
          <a:p>
            <a:pPr lvl="1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 </a:t>
            </a:r>
            <a:r>
              <a:rPr lang="cs-CZ" sz="2600" dirty="0" err="1" smtClean="0">
                <a:solidFill>
                  <a:schemeClr val="bg1"/>
                </a:solidFill>
              </a:rPr>
              <a:t>carbon</a:t>
            </a:r>
            <a:r>
              <a:rPr lang="cs-CZ" sz="2600" dirty="0" smtClean="0">
                <a:solidFill>
                  <a:schemeClr val="bg1"/>
                </a:solidFill>
              </a:rPr>
              <a:t>,</a:t>
            </a:r>
          </a:p>
          <a:p>
            <a:pPr lvl="1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 </a:t>
            </a:r>
            <a:r>
              <a:rPr lang="cs-CZ" sz="2600" dirty="0" err="1" smtClean="0">
                <a:solidFill>
                  <a:schemeClr val="bg1"/>
                </a:solidFill>
              </a:rPr>
              <a:t>alloy</a:t>
            </a:r>
            <a:r>
              <a:rPr lang="cs-CZ" sz="2600" dirty="0" smtClean="0">
                <a:solidFill>
                  <a:schemeClr val="bg1"/>
                </a:solidFill>
              </a:rPr>
              <a:t>, </a:t>
            </a:r>
          </a:p>
          <a:p>
            <a:pPr lvl="1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 speed.</a:t>
            </a:r>
            <a:endParaRPr lang="cs-CZ" sz="2600" dirty="0">
              <a:solidFill>
                <a:schemeClr val="bg1"/>
              </a:solidFill>
            </a:endParaRPr>
          </a:p>
          <a:p>
            <a:pPr marL="2148840" lvl="6" indent="0">
              <a:lnSpc>
                <a:spcPct val="150000"/>
              </a:lnSpc>
              <a:buClr>
                <a:srgbClr val="C84622"/>
              </a:buClr>
              <a:buNone/>
            </a:pPr>
            <a:r>
              <a:rPr lang="cs-CZ" sz="2600" dirty="0" smtClean="0">
                <a:solidFill>
                  <a:schemeClr val="bg1"/>
                </a:solidFill>
              </a:rPr>
              <a:t>					</a:t>
            </a:r>
          </a:p>
          <a:p>
            <a:pPr marL="2148840" lvl="6" indent="0">
              <a:lnSpc>
                <a:spcPct val="150000"/>
              </a:lnSpc>
              <a:buClr>
                <a:srgbClr val="C84622"/>
              </a:buClr>
              <a:buNone/>
            </a:pPr>
            <a:endParaRPr lang="cs-CZ" sz="260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470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404664"/>
            <a:ext cx="7560840" cy="3888432"/>
          </a:xfrm>
        </p:spPr>
        <p:txBody>
          <a:bodyPr>
            <a:noAutofit/>
          </a:bodyPr>
          <a:lstStyle/>
          <a:p>
            <a:pPr marL="69850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Cast </a:t>
            </a:r>
            <a:r>
              <a:rPr lang="en-US" sz="2600" dirty="0">
                <a:solidFill>
                  <a:schemeClr val="bg1"/>
                </a:solidFill>
              </a:rPr>
              <a:t>irons are alloys of iron and carbon, </a:t>
            </a:r>
            <a:r>
              <a:rPr lang="cs-CZ" sz="2600" dirty="0" err="1" smtClean="0">
                <a:solidFill>
                  <a:schemeClr val="bg1"/>
                </a:solidFill>
              </a:rPr>
              <a:t>silicon</a:t>
            </a:r>
            <a:r>
              <a:rPr lang="en-US" sz="2600" dirty="0" smtClean="0">
                <a:solidFill>
                  <a:schemeClr val="bg1"/>
                </a:solidFill>
              </a:rPr>
              <a:t>, 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355600" lvl="6" indent="0">
              <a:lnSpc>
                <a:spcPct val="150000"/>
              </a:lnSpc>
              <a:buClr>
                <a:srgbClr val="7030A0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 </a:t>
            </a:r>
            <a:r>
              <a:rPr lang="en-US" sz="2600" dirty="0" smtClean="0">
                <a:solidFill>
                  <a:schemeClr val="bg1"/>
                </a:solidFill>
              </a:rPr>
              <a:t>manganese </a:t>
            </a:r>
            <a:r>
              <a:rPr lang="en-US" sz="2600" dirty="0">
                <a:solidFill>
                  <a:schemeClr val="bg1"/>
                </a:solidFill>
              </a:rPr>
              <a:t>and other elements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69850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The </a:t>
            </a:r>
            <a:r>
              <a:rPr lang="en-US" sz="2600" dirty="0">
                <a:solidFill>
                  <a:schemeClr val="bg1"/>
                </a:solidFill>
              </a:rPr>
              <a:t>amount of carbon in the alloy is greater than 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355600" lvl="6" indent="0">
              <a:lnSpc>
                <a:spcPct val="150000"/>
              </a:lnSpc>
              <a:buClr>
                <a:srgbClr val="7030A0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 </a:t>
            </a:r>
            <a:r>
              <a:rPr lang="en-US" sz="2600" dirty="0" smtClean="0">
                <a:solidFill>
                  <a:schemeClr val="bg1"/>
                </a:solidFill>
              </a:rPr>
              <a:t>2.14%.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69850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Cast </a:t>
            </a:r>
            <a:r>
              <a:rPr lang="en-US" sz="2600" dirty="0">
                <a:solidFill>
                  <a:schemeClr val="bg1"/>
                </a:solidFill>
              </a:rPr>
              <a:t>iron also </a:t>
            </a:r>
            <a:r>
              <a:rPr lang="en-US" sz="2600" dirty="0" smtClean="0">
                <a:solidFill>
                  <a:schemeClr val="bg1"/>
                </a:solidFill>
              </a:rPr>
              <a:t>contain</a:t>
            </a:r>
            <a:r>
              <a:rPr lang="cs-CZ" sz="2600" dirty="0" smtClean="0">
                <a:solidFill>
                  <a:schemeClr val="bg1"/>
                </a:solidFill>
              </a:rPr>
              <a:t>s</a:t>
            </a:r>
            <a:r>
              <a:rPr lang="en-US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>
                <a:solidFill>
                  <a:schemeClr val="bg1"/>
                </a:solidFill>
              </a:rPr>
              <a:t>alloying elements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r>
              <a:rPr lang="cs-CZ" sz="2600" dirty="0" smtClean="0">
                <a:solidFill>
                  <a:schemeClr val="bg1"/>
                </a:solidFill>
              </a:rPr>
              <a:t>	</a:t>
            </a:r>
          </a:p>
          <a:p>
            <a:pPr marL="69850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Grey </a:t>
            </a:r>
            <a:r>
              <a:rPr lang="en-US" sz="2600" dirty="0">
                <a:solidFill>
                  <a:schemeClr val="bg1"/>
                </a:solidFill>
              </a:rPr>
              <a:t>cast iron is divided into alloyed and unalloyed.</a:t>
            </a:r>
          </a:p>
          <a:p>
            <a:pPr marL="69850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The </a:t>
            </a:r>
            <a:r>
              <a:rPr lang="en-US" sz="2600" dirty="0">
                <a:solidFill>
                  <a:schemeClr val="bg1"/>
                </a:solidFill>
              </a:rPr>
              <a:t>numbers in the gray cast iron is composed of a 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355600" lvl="6" indent="0">
              <a:lnSpc>
                <a:spcPct val="150000"/>
              </a:lnSpc>
              <a:buClr>
                <a:srgbClr val="7030A0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 </a:t>
            </a:r>
            <a:r>
              <a:rPr lang="en-US" sz="2600" dirty="0" smtClean="0">
                <a:solidFill>
                  <a:schemeClr val="bg1"/>
                </a:solidFill>
              </a:rPr>
              <a:t>six-digit </a:t>
            </a:r>
            <a:r>
              <a:rPr lang="en-US" sz="2600" dirty="0">
                <a:solidFill>
                  <a:schemeClr val="bg1"/>
                </a:solidFill>
              </a:rPr>
              <a:t>number.</a:t>
            </a:r>
          </a:p>
          <a:p>
            <a:pPr marL="69850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The </a:t>
            </a:r>
            <a:r>
              <a:rPr lang="en-US" sz="2600" dirty="0">
                <a:solidFill>
                  <a:schemeClr val="bg1"/>
                </a:solidFill>
              </a:rPr>
              <a:t>first two digits are 42, the second two digits is </a:t>
            </a:r>
            <a:r>
              <a:rPr lang="en-US" sz="2600" dirty="0" smtClean="0">
                <a:solidFill>
                  <a:schemeClr val="bg1"/>
                </a:solidFill>
              </a:rPr>
              <a:t>24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</a:p>
          <a:p>
            <a:pPr marL="2148840" lvl="6" indent="0">
              <a:lnSpc>
                <a:spcPct val="150000"/>
              </a:lnSpc>
              <a:buClr>
                <a:srgbClr val="7030A0"/>
              </a:buClr>
              <a:buNone/>
            </a:pPr>
            <a:endParaRPr lang="cs-CZ" sz="260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015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476672"/>
            <a:ext cx="7632848" cy="4680520"/>
          </a:xfrm>
        </p:spPr>
        <p:txBody>
          <a:bodyPr>
            <a:noAutofit/>
          </a:bodyPr>
          <a:lstStyle/>
          <a:p>
            <a:pPr marL="723900" lvl="6" indent="-3683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723900" algn="l"/>
              </a:tabLst>
            </a:pPr>
            <a:r>
              <a:rPr lang="cs-CZ" sz="2600" dirty="0" smtClean="0">
                <a:solidFill>
                  <a:schemeClr val="bg1"/>
                </a:solidFill>
              </a:rPr>
              <a:t> A </a:t>
            </a:r>
            <a:r>
              <a:rPr lang="cs-CZ" sz="2600" dirty="0" err="1" smtClean="0">
                <a:solidFill>
                  <a:schemeClr val="bg1"/>
                </a:solidFill>
              </a:rPr>
              <a:t>ductile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>
                <a:solidFill>
                  <a:schemeClr val="bg1"/>
                </a:solidFill>
              </a:rPr>
              <a:t>iron </a:t>
            </a:r>
            <a:r>
              <a:rPr lang="cs-CZ" sz="2600" dirty="0" err="1">
                <a:solidFill>
                  <a:schemeClr val="bg1"/>
                </a:solidFill>
              </a:rPr>
              <a:t>is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an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important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construction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material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</a:p>
          <a:p>
            <a:pPr marL="723900" lvl="6" indent="-3683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723900" algn="l"/>
              </a:tabLst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It </a:t>
            </a:r>
            <a:r>
              <a:rPr lang="en-US" sz="2600" dirty="0">
                <a:solidFill>
                  <a:schemeClr val="bg1"/>
                </a:solidFill>
              </a:rPr>
              <a:t>is produced by adding magnesium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723900" lvl="6" indent="-3683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723900" algn="l"/>
              </a:tabLst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After </a:t>
            </a:r>
            <a:r>
              <a:rPr lang="en-US" sz="2600" dirty="0">
                <a:solidFill>
                  <a:schemeClr val="bg1"/>
                </a:solidFill>
              </a:rPr>
              <a:t>casting graphite is eliminated in the form of 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355600" lvl="6" indent="0" algn="just">
              <a:lnSpc>
                <a:spcPct val="150000"/>
              </a:lnSpc>
              <a:buClr>
                <a:srgbClr val="7030A0"/>
              </a:buClr>
              <a:buNone/>
              <a:tabLst>
                <a:tab pos="723900" algn="l"/>
              </a:tabLst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 </a:t>
            </a:r>
            <a:r>
              <a:rPr lang="en-US" sz="2600" dirty="0" smtClean="0">
                <a:solidFill>
                  <a:schemeClr val="bg1"/>
                </a:solidFill>
              </a:rPr>
              <a:t>pellets</a:t>
            </a:r>
            <a:r>
              <a:rPr lang="en-US" sz="2600" dirty="0">
                <a:solidFill>
                  <a:schemeClr val="bg1"/>
                </a:solidFill>
              </a:rPr>
              <a:t>.</a:t>
            </a:r>
          </a:p>
          <a:p>
            <a:pPr marL="723900" lvl="6" indent="-3683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723900" algn="l"/>
              </a:tabLst>
            </a:pPr>
            <a:r>
              <a:rPr lang="en-US" sz="2600" dirty="0" smtClean="0">
                <a:solidFill>
                  <a:schemeClr val="bg1"/>
                </a:solidFill>
              </a:rPr>
              <a:t>The </a:t>
            </a:r>
            <a:r>
              <a:rPr lang="en-US" sz="2600" dirty="0">
                <a:solidFill>
                  <a:schemeClr val="bg1"/>
                </a:solidFill>
              </a:rPr>
              <a:t>first two digits are 42, the second two digits is </a:t>
            </a:r>
            <a:r>
              <a:rPr lang="en-US" sz="2600" dirty="0" smtClean="0">
                <a:solidFill>
                  <a:schemeClr val="bg1"/>
                </a:solidFill>
              </a:rPr>
              <a:t>2</a:t>
            </a:r>
            <a:r>
              <a:rPr lang="cs-CZ" sz="2600" dirty="0" smtClean="0">
                <a:solidFill>
                  <a:schemeClr val="bg1"/>
                </a:solidFill>
              </a:rPr>
              <a:t>3, </a:t>
            </a:r>
          </a:p>
          <a:p>
            <a:pPr marL="723900" lvl="6" indent="0" algn="just">
              <a:lnSpc>
                <a:spcPct val="150000"/>
              </a:lnSpc>
              <a:buClr>
                <a:srgbClr val="7030A0"/>
              </a:buClr>
              <a:buNone/>
              <a:tabLst>
                <a:tab pos="812800" algn="l"/>
              </a:tabLst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third </a:t>
            </a:r>
            <a:r>
              <a:rPr lang="en-US" sz="2600" dirty="0">
                <a:solidFill>
                  <a:schemeClr val="bg1"/>
                </a:solidFill>
              </a:rPr>
              <a:t>two digits indicates the value of the ultimate </a:t>
            </a:r>
            <a:r>
              <a:rPr lang="cs-CZ" sz="2600" dirty="0" smtClean="0">
                <a:solidFill>
                  <a:schemeClr val="bg1"/>
                </a:solidFill>
              </a:rPr>
              <a:t>  </a:t>
            </a:r>
          </a:p>
          <a:p>
            <a:pPr marL="723900" lvl="6" indent="0" algn="just">
              <a:lnSpc>
                <a:spcPct val="150000"/>
              </a:lnSpc>
              <a:buClr>
                <a:srgbClr val="7030A0"/>
              </a:buClr>
              <a:buNone/>
              <a:tabLst>
                <a:tab pos="812800" algn="l"/>
              </a:tabLst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material.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723900" lvl="6" indent="-3683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812800" algn="l"/>
              </a:tabLst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ductile</a:t>
            </a:r>
            <a:r>
              <a:rPr lang="en-US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>
                <a:solidFill>
                  <a:schemeClr val="bg1"/>
                </a:solidFill>
              </a:rPr>
              <a:t>cast iron is used for casting the wall thickness </a:t>
            </a:r>
            <a:r>
              <a:rPr lang="en-US" sz="2600" dirty="0" smtClean="0">
                <a:solidFill>
                  <a:schemeClr val="bg1"/>
                </a:solidFill>
              </a:rPr>
              <a:t>from </a:t>
            </a:r>
            <a:r>
              <a:rPr lang="en-US" sz="2600" dirty="0">
                <a:solidFill>
                  <a:schemeClr val="bg1"/>
                </a:solidFill>
              </a:rPr>
              <a:t>5 to 100 mm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411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88640"/>
            <a:ext cx="7920880" cy="4680520"/>
          </a:xfrm>
        </p:spPr>
        <p:txBody>
          <a:bodyPr>
            <a:noAutofit/>
          </a:bodyPr>
          <a:lstStyle/>
          <a:p>
            <a:pPr marL="69850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355600" algn="l"/>
              </a:tabLst>
            </a:pPr>
            <a:r>
              <a:rPr lang="en-US" sz="2600" dirty="0">
                <a:solidFill>
                  <a:schemeClr val="bg1"/>
                </a:solidFill>
              </a:rPr>
              <a:t>Malleable cast iron is tough and easily workable material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69850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355600" algn="l"/>
              </a:tabLst>
            </a:pPr>
            <a:r>
              <a:rPr lang="en-US" sz="2600" dirty="0">
                <a:solidFill>
                  <a:schemeClr val="bg1"/>
                </a:solidFill>
              </a:rPr>
              <a:t>Malleable cast iron forms a transition between steel and gray cast iron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69850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355600" algn="l"/>
              </a:tabLst>
            </a:pPr>
            <a:r>
              <a:rPr lang="en-US" sz="2600" dirty="0">
                <a:solidFill>
                  <a:schemeClr val="bg1"/>
                </a:solidFill>
              </a:rPr>
              <a:t>Malleable cast iron is produced by heat treatment of white cast iron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723900" lvl="6" indent="-3683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723900" algn="l"/>
              </a:tabLst>
            </a:pPr>
            <a:r>
              <a:rPr lang="en-US" sz="2600" dirty="0">
                <a:solidFill>
                  <a:schemeClr val="bg1"/>
                </a:solidFill>
              </a:rPr>
              <a:t>The first two digits are 42, the second two digits is </a:t>
            </a:r>
            <a:r>
              <a:rPr lang="en-US" sz="2600" dirty="0" smtClean="0">
                <a:solidFill>
                  <a:schemeClr val="bg1"/>
                </a:solidFill>
              </a:rPr>
              <a:t>2</a:t>
            </a:r>
            <a:r>
              <a:rPr lang="cs-CZ" sz="2600" dirty="0" smtClean="0">
                <a:solidFill>
                  <a:schemeClr val="bg1"/>
                </a:solidFill>
              </a:rPr>
              <a:t>5, </a:t>
            </a:r>
            <a:endParaRPr lang="cs-CZ" sz="2600" dirty="0">
              <a:solidFill>
                <a:schemeClr val="bg1"/>
              </a:solidFill>
            </a:endParaRPr>
          </a:p>
          <a:p>
            <a:pPr marL="723900" lvl="6" indent="0" algn="just">
              <a:lnSpc>
                <a:spcPct val="150000"/>
              </a:lnSpc>
              <a:buClr>
                <a:srgbClr val="7030A0"/>
              </a:buClr>
              <a:buNone/>
              <a:tabLst>
                <a:tab pos="812800" algn="l"/>
              </a:tabLst>
            </a:pPr>
            <a:r>
              <a:rPr lang="cs-CZ" sz="2600" dirty="0">
                <a:solidFill>
                  <a:schemeClr val="bg1"/>
                </a:solidFill>
              </a:rPr>
              <a:t>t</a:t>
            </a:r>
            <a:r>
              <a:rPr lang="en-US" sz="2600" dirty="0" err="1" smtClean="0">
                <a:solidFill>
                  <a:schemeClr val="bg1"/>
                </a:solidFill>
              </a:rPr>
              <a:t>hird</a:t>
            </a:r>
            <a:r>
              <a:rPr lang="en-US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>
                <a:solidFill>
                  <a:schemeClr val="bg1"/>
                </a:solidFill>
              </a:rPr>
              <a:t>two digits indicates the value of the ultimate </a:t>
            </a:r>
            <a:r>
              <a:rPr lang="cs-CZ" sz="2600" dirty="0">
                <a:solidFill>
                  <a:schemeClr val="bg1"/>
                </a:solidFill>
              </a:rPr>
              <a:t>  </a:t>
            </a:r>
            <a:r>
              <a:rPr lang="en-US" sz="2600" dirty="0">
                <a:solidFill>
                  <a:schemeClr val="bg1"/>
                </a:solidFill>
              </a:rPr>
              <a:t>material.</a:t>
            </a:r>
            <a:endParaRPr lang="cs-CZ" sz="2600" dirty="0">
              <a:solidFill>
                <a:schemeClr val="bg1"/>
              </a:solidFill>
            </a:endParaRPr>
          </a:p>
          <a:p>
            <a:pPr marL="69850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355600" algn="l"/>
              </a:tabLst>
            </a:pPr>
            <a:r>
              <a:rPr lang="en-US" sz="2600" dirty="0">
                <a:solidFill>
                  <a:schemeClr val="bg1"/>
                </a:solidFill>
              </a:rPr>
              <a:t>Malleable cast iron is used for castings with wall thickness </a:t>
            </a:r>
            <a:r>
              <a:rPr lang="cs-CZ" sz="2600" dirty="0" err="1" smtClean="0">
                <a:solidFill>
                  <a:schemeClr val="bg1"/>
                </a:solidFill>
              </a:rPr>
              <a:t>from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3 </a:t>
            </a:r>
            <a:r>
              <a:rPr lang="en-US" sz="2600" dirty="0">
                <a:solidFill>
                  <a:schemeClr val="bg1"/>
                </a:solidFill>
              </a:rPr>
              <a:t>to 30 mm.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69850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355600" algn="l"/>
              </a:tabLst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249174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>
              <a:solidFill>
                <a:schemeClr val="bg1"/>
              </a:solidFill>
            </a:endParaRPr>
          </a:p>
          <a:p>
            <a:pPr marL="249174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249174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>
              <a:solidFill>
                <a:schemeClr val="bg1"/>
              </a:solidFill>
            </a:endParaRPr>
          </a:p>
          <a:p>
            <a:pPr marL="249174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249174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>
              <a:solidFill>
                <a:schemeClr val="bg1"/>
              </a:solidFill>
            </a:endParaRPr>
          </a:p>
          <a:p>
            <a:pPr marL="249174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249174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>
              <a:solidFill>
                <a:schemeClr val="bg1"/>
              </a:solidFill>
            </a:endParaRPr>
          </a:p>
          <a:p>
            <a:pPr marL="249174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249174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>
              <a:solidFill>
                <a:schemeClr val="bg1"/>
              </a:solidFill>
            </a:endParaRPr>
          </a:p>
          <a:p>
            <a:pPr marL="249174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249174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					</a:t>
            </a:r>
          </a:p>
          <a:p>
            <a:pPr marL="249174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000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332656"/>
            <a:ext cx="6984776" cy="4680520"/>
          </a:xfrm>
        </p:spPr>
        <p:txBody>
          <a:bodyPr>
            <a:noAutofit/>
          </a:bodyPr>
          <a:lstStyle/>
          <a:p>
            <a:pPr marL="723900" lvl="6" indent="-3683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355600" algn="l"/>
              </a:tabLst>
            </a:pPr>
            <a:r>
              <a:rPr lang="en-US" sz="2600" dirty="0" smtClean="0">
                <a:solidFill>
                  <a:schemeClr val="bg1"/>
                </a:solidFill>
              </a:rPr>
              <a:t>Furthermore </a:t>
            </a:r>
            <a:r>
              <a:rPr lang="en-US" sz="2600" dirty="0">
                <a:solidFill>
                  <a:schemeClr val="bg1"/>
                </a:solidFill>
              </a:rPr>
              <a:t>use the </a:t>
            </a:r>
            <a:r>
              <a:rPr lang="en-US" sz="2600" dirty="0" smtClean="0">
                <a:solidFill>
                  <a:schemeClr val="bg1"/>
                </a:solidFill>
              </a:rPr>
              <a:t>production</a:t>
            </a:r>
            <a:r>
              <a:rPr lang="cs-CZ" sz="2600" dirty="0" smtClean="0">
                <a:solidFill>
                  <a:schemeClr val="bg1"/>
                </a:solidFill>
              </a:rPr>
              <a:t>: </a:t>
            </a:r>
          </a:p>
          <a:p>
            <a:pPr marL="69850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355600" algn="l"/>
              </a:tabLst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1089660" lvl="7" indent="-3683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355600" algn="l"/>
              </a:tabLst>
            </a:pPr>
            <a:r>
              <a:rPr lang="en-US" sz="2600" dirty="0">
                <a:solidFill>
                  <a:schemeClr val="bg1"/>
                </a:solidFill>
              </a:rPr>
              <a:t>non-ferrous metals and their </a:t>
            </a:r>
            <a:r>
              <a:rPr lang="en-US" sz="2600" dirty="0" smtClean="0">
                <a:solidFill>
                  <a:schemeClr val="bg1"/>
                </a:solidFill>
              </a:rPr>
              <a:t>alloys</a:t>
            </a:r>
            <a:r>
              <a:rPr lang="cs-CZ" sz="2600" dirty="0" smtClean="0">
                <a:solidFill>
                  <a:schemeClr val="bg1"/>
                </a:solidFill>
              </a:rPr>
              <a:t>,</a:t>
            </a:r>
          </a:p>
          <a:p>
            <a:pPr marL="1089660" lvl="7" indent="-3683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355600" algn="l"/>
              </a:tabLst>
            </a:pPr>
            <a:r>
              <a:rPr lang="en-US" sz="2600" dirty="0">
                <a:solidFill>
                  <a:schemeClr val="bg1"/>
                </a:solidFill>
              </a:rPr>
              <a:t>heavy non-ferrous metals and their </a:t>
            </a:r>
            <a:r>
              <a:rPr lang="en-US" sz="2600" dirty="0" smtClean="0">
                <a:solidFill>
                  <a:schemeClr val="bg1"/>
                </a:solidFill>
              </a:rPr>
              <a:t>alloys</a:t>
            </a:r>
            <a:r>
              <a:rPr lang="cs-CZ" sz="2600" dirty="0" smtClean="0">
                <a:solidFill>
                  <a:schemeClr val="bg1"/>
                </a:solidFill>
              </a:rPr>
              <a:t>,</a:t>
            </a:r>
          </a:p>
          <a:p>
            <a:pPr marL="1089660" lvl="7" indent="-3683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355600" algn="l"/>
              </a:tabLst>
            </a:pPr>
            <a:r>
              <a:rPr lang="en-US" sz="2600" dirty="0">
                <a:solidFill>
                  <a:schemeClr val="bg1"/>
                </a:solidFill>
              </a:rPr>
              <a:t>light non-ferrous metals and their </a:t>
            </a:r>
            <a:r>
              <a:rPr lang="en-US" sz="2600" dirty="0" smtClean="0">
                <a:solidFill>
                  <a:schemeClr val="bg1"/>
                </a:solidFill>
              </a:rPr>
              <a:t>alloys</a:t>
            </a:r>
            <a:r>
              <a:rPr lang="cs-CZ" sz="2600" dirty="0" smtClean="0">
                <a:solidFill>
                  <a:schemeClr val="bg1"/>
                </a:solidFill>
              </a:rPr>
              <a:t>,</a:t>
            </a:r>
          </a:p>
          <a:p>
            <a:pPr marL="1089660" lvl="7" indent="-3683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355600" algn="l"/>
              </a:tabLst>
            </a:pPr>
            <a:r>
              <a:rPr lang="en-US" sz="2600" dirty="0">
                <a:solidFill>
                  <a:schemeClr val="bg1"/>
                </a:solidFill>
              </a:rPr>
              <a:t>special alloys of non-ferrous </a:t>
            </a:r>
            <a:r>
              <a:rPr lang="en-US" sz="2600" dirty="0" smtClean="0">
                <a:solidFill>
                  <a:schemeClr val="bg1"/>
                </a:solidFill>
              </a:rPr>
              <a:t>metals</a:t>
            </a:r>
            <a:r>
              <a:rPr lang="cs-CZ" sz="2600" dirty="0" smtClean="0">
                <a:solidFill>
                  <a:schemeClr val="bg1"/>
                </a:solidFill>
              </a:rPr>
              <a:t>,</a:t>
            </a:r>
          </a:p>
          <a:p>
            <a:pPr marL="1089660" lvl="7" indent="-3683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355600" algn="l"/>
              </a:tabLst>
            </a:pPr>
            <a:r>
              <a:rPr lang="cs-CZ" sz="2600" dirty="0">
                <a:solidFill>
                  <a:schemeClr val="bg1"/>
                </a:solidFill>
              </a:rPr>
              <a:t>metal </a:t>
            </a:r>
            <a:r>
              <a:rPr lang="cs-CZ" sz="2600" dirty="0" err="1" smtClean="0">
                <a:solidFill>
                  <a:schemeClr val="bg1"/>
                </a:solidFill>
              </a:rPr>
              <a:t>powders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  <a:endParaRPr lang="cs-CZ" sz="2600" dirty="0">
              <a:solidFill>
                <a:schemeClr val="bg1"/>
              </a:solidFill>
            </a:endParaRPr>
          </a:p>
          <a:p>
            <a:pPr marL="249174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249174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>
              <a:solidFill>
                <a:schemeClr val="bg1"/>
              </a:solidFill>
            </a:endParaRPr>
          </a:p>
          <a:p>
            <a:pPr marL="249174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249174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>
              <a:solidFill>
                <a:schemeClr val="bg1"/>
              </a:solidFill>
            </a:endParaRPr>
          </a:p>
          <a:p>
            <a:pPr marL="249174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249174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>
              <a:solidFill>
                <a:schemeClr val="bg1"/>
              </a:solidFill>
            </a:endParaRPr>
          </a:p>
          <a:p>
            <a:pPr marL="249174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249174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>
              <a:solidFill>
                <a:schemeClr val="bg1"/>
              </a:solidFill>
            </a:endParaRPr>
          </a:p>
          <a:p>
            <a:pPr marL="249174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2491740" lvl="6" indent="-342900" algn="r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					</a:t>
            </a:r>
          </a:p>
          <a:p>
            <a:pPr marL="249174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82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7400" y="2734320"/>
            <a:ext cx="6096000" cy="105472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QUIZ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20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054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980728"/>
            <a:ext cx="6984776" cy="4680520"/>
          </a:xfrm>
        </p:spPr>
        <p:txBody>
          <a:bodyPr>
            <a:noAutofit/>
          </a:bodyPr>
          <a:lstStyle/>
          <a:p>
            <a:pPr marL="34290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What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is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steel</a:t>
            </a:r>
            <a:r>
              <a:rPr lang="cs-CZ" sz="2600" dirty="0" smtClean="0">
                <a:solidFill>
                  <a:schemeClr val="bg1"/>
                </a:solidFill>
              </a:rPr>
              <a:t>?</a:t>
            </a:r>
          </a:p>
          <a:p>
            <a:pPr marL="34290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Do </a:t>
            </a:r>
            <a:r>
              <a:rPr lang="cs-CZ" sz="2600" dirty="0" err="1" smtClean="0">
                <a:solidFill>
                  <a:schemeClr val="bg1"/>
                </a:solidFill>
              </a:rPr>
              <a:t>you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know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classification</a:t>
            </a:r>
            <a:r>
              <a:rPr lang="cs-CZ" sz="2600" dirty="0" smtClean="0">
                <a:solidFill>
                  <a:schemeClr val="bg1"/>
                </a:solidFill>
              </a:rPr>
              <a:t> of </a:t>
            </a:r>
            <a:r>
              <a:rPr lang="cs-CZ" sz="2600" dirty="0" err="1" smtClean="0">
                <a:solidFill>
                  <a:schemeClr val="bg1"/>
                </a:solidFill>
              </a:rPr>
              <a:t>steel</a:t>
            </a:r>
            <a:r>
              <a:rPr lang="cs-CZ" sz="2600" dirty="0" smtClean="0">
                <a:solidFill>
                  <a:schemeClr val="bg1"/>
                </a:solidFill>
              </a:rPr>
              <a:t>?</a:t>
            </a:r>
          </a:p>
          <a:p>
            <a:pPr marL="34290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What</a:t>
            </a:r>
            <a:r>
              <a:rPr lang="cs-CZ" sz="2600" dirty="0" smtClean="0">
                <a:solidFill>
                  <a:schemeClr val="bg1"/>
                </a:solidFill>
              </a:rPr>
              <a:t> do </a:t>
            </a:r>
            <a:r>
              <a:rPr lang="cs-CZ" sz="2600" dirty="0" err="1" smtClean="0">
                <a:solidFill>
                  <a:schemeClr val="bg1"/>
                </a:solidFill>
              </a:rPr>
              <a:t>you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know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about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steel</a:t>
            </a:r>
            <a:r>
              <a:rPr lang="cs-CZ" sz="2600" dirty="0" smtClean="0">
                <a:solidFill>
                  <a:schemeClr val="bg1"/>
                </a:solidFill>
              </a:rPr>
              <a:t> grade 10?</a:t>
            </a:r>
          </a:p>
          <a:p>
            <a:pPr marL="34290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What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>
                <a:solidFill>
                  <a:schemeClr val="bg1"/>
                </a:solidFill>
              </a:rPr>
              <a:t>do </a:t>
            </a:r>
            <a:r>
              <a:rPr lang="cs-CZ" sz="2600" dirty="0" err="1">
                <a:solidFill>
                  <a:schemeClr val="bg1"/>
                </a:solidFill>
              </a:rPr>
              <a:t>you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know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about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steel</a:t>
            </a:r>
            <a:r>
              <a:rPr lang="cs-CZ" sz="2600" dirty="0">
                <a:solidFill>
                  <a:schemeClr val="bg1"/>
                </a:solidFill>
              </a:rPr>
              <a:t> grade </a:t>
            </a:r>
            <a:r>
              <a:rPr lang="cs-CZ" sz="2600" dirty="0" smtClean="0">
                <a:solidFill>
                  <a:schemeClr val="bg1"/>
                </a:solidFill>
              </a:rPr>
              <a:t>11?</a:t>
            </a:r>
          </a:p>
          <a:p>
            <a:pPr marL="34290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What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>
                <a:solidFill>
                  <a:schemeClr val="bg1"/>
                </a:solidFill>
              </a:rPr>
              <a:t>do </a:t>
            </a:r>
            <a:r>
              <a:rPr lang="cs-CZ" sz="2600" dirty="0" err="1">
                <a:solidFill>
                  <a:schemeClr val="bg1"/>
                </a:solidFill>
              </a:rPr>
              <a:t>you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know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about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steel</a:t>
            </a:r>
            <a:r>
              <a:rPr lang="cs-CZ" sz="2600" dirty="0">
                <a:solidFill>
                  <a:schemeClr val="bg1"/>
                </a:solidFill>
              </a:rPr>
              <a:t> grade </a:t>
            </a:r>
            <a:r>
              <a:rPr lang="cs-CZ" sz="2600" dirty="0" smtClean="0">
                <a:solidFill>
                  <a:schemeClr val="bg1"/>
                </a:solidFill>
              </a:rPr>
              <a:t>12?</a:t>
            </a:r>
          </a:p>
          <a:p>
            <a:pPr marL="34290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What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>
                <a:solidFill>
                  <a:schemeClr val="bg1"/>
                </a:solidFill>
              </a:rPr>
              <a:t>do </a:t>
            </a:r>
            <a:r>
              <a:rPr lang="cs-CZ" sz="2600" dirty="0" err="1">
                <a:solidFill>
                  <a:schemeClr val="bg1"/>
                </a:solidFill>
              </a:rPr>
              <a:t>you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know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about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>
                <a:solidFill>
                  <a:schemeClr val="bg1"/>
                </a:solidFill>
              </a:rPr>
              <a:t>steel</a:t>
            </a:r>
            <a:r>
              <a:rPr lang="cs-CZ" sz="2600" dirty="0">
                <a:solidFill>
                  <a:schemeClr val="bg1"/>
                </a:solidFill>
              </a:rPr>
              <a:t> grade </a:t>
            </a:r>
            <a:r>
              <a:rPr lang="cs-CZ" sz="2600" dirty="0" smtClean="0">
                <a:solidFill>
                  <a:schemeClr val="bg1"/>
                </a:solidFill>
              </a:rPr>
              <a:t>13?</a:t>
            </a:r>
          </a:p>
          <a:p>
            <a:pPr marL="34290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Do </a:t>
            </a:r>
            <a:r>
              <a:rPr lang="cs-CZ" sz="2600" dirty="0" err="1" smtClean="0">
                <a:solidFill>
                  <a:schemeClr val="bg1"/>
                </a:solidFill>
              </a:rPr>
              <a:t>you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know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difference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between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steel</a:t>
            </a:r>
            <a:r>
              <a:rPr lang="cs-CZ" sz="2600" dirty="0" smtClean="0">
                <a:solidFill>
                  <a:schemeClr val="bg1"/>
                </a:solidFill>
              </a:rPr>
              <a:t> grade 14 </a:t>
            </a:r>
          </a:p>
          <a:p>
            <a:pPr marL="0" lvl="6" indent="0" algn="just">
              <a:lnSpc>
                <a:spcPct val="150000"/>
              </a:lnSpc>
              <a:buClr>
                <a:srgbClr val="7030A0"/>
              </a:buClr>
              <a:buNone/>
            </a:pP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   and </a:t>
            </a:r>
            <a:r>
              <a:rPr lang="cs-CZ" sz="2600" dirty="0" err="1" smtClean="0">
                <a:solidFill>
                  <a:schemeClr val="bg1"/>
                </a:solidFill>
              </a:rPr>
              <a:t>steel</a:t>
            </a:r>
            <a:r>
              <a:rPr lang="cs-CZ" sz="2600" dirty="0" smtClean="0">
                <a:solidFill>
                  <a:schemeClr val="bg1"/>
                </a:solidFill>
              </a:rPr>
              <a:t> grade 15?					</a:t>
            </a:r>
          </a:p>
          <a:p>
            <a:pPr marL="2491740" lvl="6" indent="-342900">
              <a:buClr>
                <a:srgbClr val="7030A0"/>
              </a:buClr>
              <a:buFont typeface="Wingdings" pitchFamily="2" charset="2"/>
              <a:buChar char="v"/>
            </a:pPr>
            <a:endParaRPr lang="cs-CZ" sz="260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680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7400" y="2734320"/>
            <a:ext cx="6096000" cy="105472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SUMMARY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22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054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692696"/>
            <a:ext cx="7560840" cy="5256584"/>
          </a:xfrm>
        </p:spPr>
        <p:txBody>
          <a:bodyPr>
            <a:noAutofit/>
          </a:bodyPr>
          <a:lstStyle/>
          <a:p>
            <a:pPr marL="6985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622300" algn="l"/>
              </a:tabLst>
            </a:pPr>
            <a:r>
              <a:rPr lang="cs-CZ" sz="2600" dirty="0" smtClean="0">
                <a:solidFill>
                  <a:schemeClr val="bg1"/>
                </a:solidFill>
              </a:rPr>
              <a:t>Steel </a:t>
            </a:r>
            <a:r>
              <a:rPr lang="cs-CZ" sz="2600" dirty="0" err="1" smtClean="0">
                <a:solidFill>
                  <a:schemeClr val="bg1"/>
                </a:solidFill>
              </a:rPr>
              <a:t>is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classified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according</a:t>
            </a:r>
            <a:r>
              <a:rPr lang="cs-CZ" sz="2600" dirty="0" smtClean="0">
                <a:solidFill>
                  <a:schemeClr val="bg1"/>
                </a:solidFill>
              </a:rPr>
              <a:t> to design and </a:t>
            </a:r>
            <a:r>
              <a:rPr lang="cs-CZ" sz="2600" dirty="0" err="1" smtClean="0">
                <a:solidFill>
                  <a:schemeClr val="bg1"/>
                </a:solidFill>
              </a:rPr>
              <a:t>tooling</a:t>
            </a:r>
            <a:r>
              <a:rPr lang="cs-CZ" sz="2600" dirty="0" smtClean="0">
                <a:solidFill>
                  <a:schemeClr val="bg1"/>
                </a:solidFill>
              </a:rPr>
              <a:t>, a </a:t>
            </a:r>
            <a:r>
              <a:rPr lang="cs-CZ" sz="2600" dirty="0" err="1" smtClean="0">
                <a:solidFill>
                  <a:schemeClr val="bg1"/>
                </a:solidFill>
              </a:rPr>
              <a:t>chemical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composition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</a:p>
          <a:p>
            <a:pPr marL="6985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622300" algn="l"/>
              </a:tabLst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6985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622300" algn="l"/>
              </a:tabLst>
            </a:pPr>
            <a:r>
              <a:rPr lang="en-US" sz="2600" dirty="0" smtClean="0">
                <a:solidFill>
                  <a:schemeClr val="bg1"/>
                </a:solidFill>
              </a:rPr>
              <a:t>Basic </a:t>
            </a:r>
            <a:r>
              <a:rPr lang="en-US" sz="2600" dirty="0">
                <a:solidFill>
                  <a:schemeClr val="bg1"/>
                </a:solidFill>
              </a:rPr>
              <a:t>numeric steel grade is </a:t>
            </a:r>
            <a:r>
              <a:rPr lang="en-US" sz="2600" dirty="0" smtClean="0">
                <a:solidFill>
                  <a:schemeClr val="bg1"/>
                </a:solidFill>
              </a:rPr>
              <a:t>five-digit number.</a:t>
            </a:r>
            <a:endParaRPr lang="cs-CZ" sz="2600" dirty="0">
              <a:solidFill>
                <a:schemeClr val="bg1"/>
              </a:solidFill>
            </a:endParaRPr>
          </a:p>
          <a:p>
            <a:pPr marL="6985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622300" algn="l"/>
              </a:tabLst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6985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622300" algn="l"/>
              </a:tabLst>
            </a:pPr>
            <a:r>
              <a:rPr lang="en-US" sz="2600" dirty="0" smtClean="0">
                <a:solidFill>
                  <a:schemeClr val="bg1"/>
                </a:solidFill>
              </a:rPr>
              <a:t>Additional </a:t>
            </a:r>
            <a:r>
              <a:rPr lang="en-US" sz="2600" dirty="0">
                <a:solidFill>
                  <a:schemeClr val="bg1"/>
                </a:solidFill>
              </a:rPr>
              <a:t>digits are separated from the basic </a:t>
            </a:r>
            <a:r>
              <a:rPr lang="en-US" sz="2600" dirty="0" smtClean="0">
                <a:solidFill>
                  <a:schemeClr val="bg1"/>
                </a:solidFill>
              </a:rPr>
              <a:t>numeric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signs </a:t>
            </a:r>
            <a:r>
              <a:rPr lang="cs-CZ" sz="2600" dirty="0">
                <a:solidFill>
                  <a:schemeClr val="bg1"/>
                </a:solidFill>
              </a:rPr>
              <a:t>d</a:t>
            </a:r>
            <a:r>
              <a:rPr lang="en-US" sz="2600" dirty="0" err="1" smtClean="0">
                <a:solidFill>
                  <a:schemeClr val="bg1"/>
                </a:solidFill>
              </a:rPr>
              <a:t>ot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6985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622300" algn="l"/>
              </a:tabLst>
            </a:pPr>
            <a:endParaRPr lang="cs-CZ" sz="2600" dirty="0">
              <a:solidFill>
                <a:schemeClr val="bg1"/>
              </a:solidFill>
            </a:endParaRPr>
          </a:p>
          <a:p>
            <a:pPr marL="698500" lvl="6" indent="-3429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622300" algn="l"/>
              </a:tabLst>
            </a:pPr>
            <a:r>
              <a:rPr lang="cs-CZ" sz="2600" dirty="0" err="1">
                <a:solidFill>
                  <a:schemeClr val="bg1"/>
                </a:solidFill>
              </a:rPr>
              <a:t>The</a:t>
            </a:r>
            <a:r>
              <a:rPr lang="cs-CZ" sz="2600" dirty="0">
                <a:solidFill>
                  <a:schemeClr val="bg1"/>
                </a:solidFill>
              </a:rPr>
              <a:t> </a:t>
            </a:r>
            <a:r>
              <a:rPr lang="cs-CZ" sz="2600" dirty="0" err="1" smtClean="0">
                <a:solidFill>
                  <a:schemeClr val="bg1"/>
                </a:solidFill>
              </a:rPr>
              <a:t>highest</a:t>
            </a:r>
            <a:r>
              <a:rPr lang="en-US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>
                <a:solidFill>
                  <a:schemeClr val="bg1"/>
                </a:solidFill>
              </a:rPr>
              <a:t>quality </a:t>
            </a:r>
            <a:r>
              <a:rPr lang="cs-CZ" sz="2600" dirty="0" smtClean="0">
                <a:solidFill>
                  <a:schemeClr val="bg1"/>
                </a:solidFill>
              </a:rPr>
              <a:t>of </a:t>
            </a:r>
            <a:r>
              <a:rPr lang="en-US" sz="2600" dirty="0" smtClean="0">
                <a:solidFill>
                  <a:schemeClr val="bg1"/>
                </a:solidFill>
              </a:rPr>
              <a:t>steel </a:t>
            </a:r>
            <a:r>
              <a:rPr lang="en-US" sz="2600" dirty="0">
                <a:solidFill>
                  <a:schemeClr val="bg1"/>
                </a:solidFill>
              </a:rPr>
              <a:t>grades are 17,18,19</a:t>
            </a:r>
            <a:r>
              <a:rPr lang="cs-CZ" sz="2600" dirty="0">
                <a:solidFill>
                  <a:schemeClr val="bg1"/>
                </a:solidFill>
              </a:rPr>
              <a:t>.</a:t>
            </a:r>
            <a:r>
              <a:rPr lang="en-US" sz="2600" dirty="0">
                <a:solidFill>
                  <a:schemeClr val="bg1"/>
                </a:solidFill>
              </a:rPr>
              <a:t> </a:t>
            </a:r>
            <a:endParaRPr lang="cs-CZ" sz="2600" dirty="0">
              <a:solidFill>
                <a:schemeClr val="bg1"/>
              </a:solidFill>
            </a:endParaRPr>
          </a:p>
          <a:p>
            <a:pPr marL="698500" algn="just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622300" algn="l"/>
              </a:tabLst>
            </a:pPr>
            <a:endParaRPr lang="cs-CZ" sz="260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881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548680"/>
            <a:ext cx="7488832" cy="4680520"/>
          </a:xfrm>
        </p:spPr>
        <p:txBody>
          <a:bodyPr>
            <a:noAutofit/>
          </a:bodyPr>
          <a:lstStyle/>
          <a:p>
            <a:pPr marL="69850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355600" algn="l"/>
              </a:tabLst>
            </a:pPr>
            <a:r>
              <a:rPr lang="en-US" sz="2600" dirty="0" smtClean="0">
                <a:solidFill>
                  <a:schemeClr val="bg1"/>
                </a:solidFill>
              </a:rPr>
              <a:t>Class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10 </a:t>
            </a:r>
            <a:r>
              <a:rPr lang="cs-CZ" sz="2600" dirty="0" smtClean="0">
                <a:solidFill>
                  <a:schemeClr val="bg1"/>
                </a:solidFill>
              </a:rPr>
              <a:t> has </a:t>
            </a:r>
            <a:r>
              <a:rPr lang="cs-CZ" sz="2600" dirty="0" err="1" smtClean="0">
                <a:solidFill>
                  <a:schemeClr val="bg1"/>
                </a:solidFill>
              </a:rPr>
              <a:t>got</a:t>
            </a:r>
            <a:r>
              <a:rPr lang="cs-CZ" sz="2600" dirty="0" smtClean="0">
                <a:solidFill>
                  <a:schemeClr val="bg1"/>
                </a:solidFill>
              </a:rPr>
              <a:t> t</a:t>
            </a:r>
            <a:r>
              <a:rPr lang="en-US" sz="2600" dirty="0" smtClean="0">
                <a:solidFill>
                  <a:schemeClr val="bg1"/>
                </a:solidFill>
              </a:rPr>
              <a:t>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lowest quality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</a:p>
          <a:p>
            <a:pPr marL="355600" lvl="6" indent="0">
              <a:lnSpc>
                <a:spcPct val="150000"/>
              </a:lnSpc>
              <a:buClr>
                <a:srgbClr val="7030A0"/>
              </a:buClr>
              <a:buNone/>
              <a:tabLst>
                <a:tab pos="355600" algn="l"/>
              </a:tabLst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365125" lvl="1" indent="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The </a:t>
            </a:r>
            <a:r>
              <a:rPr lang="en-US" sz="2600" dirty="0">
                <a:solidFill>
                  <a:schemeClr val="bg1"/>
                </a:solidFill>
              </a:rPr>
              <a:t>production also </a:t>
            </a:r>
            <a:r>
              <a:rPr lang="en-US" sz="2600" dirty="0" smtClean="0">
                <a:solidFill>
                  <a:schemeClr val="bg1"/>
                </a:solidFill>
              </a:rPr>
              <a:t>use </a:t>
            </a:r>
            <a:r>
              <a:rPr lang="en-US" sz="2600" dirty="0">
                <a:solidFill>
                  <a:schemeClr val="bg1"/>
                </a:solidFill>
              </a:rPr>
              <a:t>iron alloys and cast iron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365125" lvl="1" indent="0">
              <a:lnSpc>
                <a:spcPct val="150000"/>
              </a:lnSpc>
              <a:buClr>
                <a:srgbClr val="7030A0"/>
              </a:buClr>
              <a:buNone/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361950" lvl="1" indent="3175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We </a:t>
            </a:r>
            <a:r>
              <a:rPr lang="en-US" sz="2600" dirty="0">
                <a:solidFill>
                  <a:schemeClr val="bg1"/>
                </a:solidFill>
              </a:rPr>
              <a:t>cast gray, ductile and malleable</a:t>
            </a:r>
            <a:r>
              <a:rPr lang="en-US" sz="2600" dirty="0" smtClean="0">
                <a:solidFill>
                  <a:schemeClr val="bg1"/>
                </a:solidFill>
              </a:rPr>
              <a:t>.</a:t>
            </a:r>
            <a:endParaRPr lang="cs-CZ" sz="2600" dirty="0" smtClean="0">
              <a:solidFill>
                <a:schemeClr val="bg1"/>
              </a:solidFill>
            </a:endParaRPr>
          </a:p>
          <a:p>
            <a:pPr marL="361950" lvl="1" indent="0">
              <a:lnSpc>
                <a:spcPct val="150000"/>
              </a:lnSpc>
              <a:buClr>
                <a:srgbClr val="7030A0"/>
              </a:buClr>
              <a:buNone/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365125" lvl="1" indent="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en-US" sz="2600" dirty="0" smtClean="0">
                <a:solidFill>
                  <a:schemeClr val="bg1"/>
                </a:solidFill>
              </a:rPr>
              <a:t>The </a:t>
            </a:r>
            <a:r>
              <a:rPr lang="en-US" sz="2600" dirty="0">
                <a:solidFill>
                  <a:schemeClr val="bg1"/>
                </a:solidFill>
              </a:rPr>
              <a:t>first two digits of the cast iron is </a:t>
            </a:r>
            <a:r>
              <a:rPr lang="en-US" sz="2600" dirty="0" smtClean="0">
                <a:solidFill>
                  <a:schemeClr val="bg1"/>
                </a:solidFill>
              </a:rPr>
              <a:t>42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948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2734320"/>
            <a:ext cx="6317704" cy="105472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REFERENCE - TEXT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25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054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548680"/>
            <a:ext cx="7488832" cy="4680520"/>
          </a:xfrm>
        </p:spPr>
        <p:txBody>
          <a:bodyPr>
            <a:noAutofit/>
          </a:bodyPr>
          <a:lstStyle/>
          <a:p>
            <a:pPr marL="698500" lvl="6" indent="-342900">
              <a:lnSpc>
                <a:spcPct val="150000"/>
              </a:lnSpc>
              <a:buClr>
                <a:srgbClr val="7030A0"/>
              </a:buClr>
              <a:buFont typeface="Wingdings" pitchFamily="2" charset="2"/>
              <a:buChar char="v"/>
              <a:tabLst>
                <a:tab pos="355600" algn="l"/>
              </a:tabLst>
            </a:pPr>
            <a:r>
              <a:rPr lang="cs-CZ" sz="2600" dirty="0">
                <a:solidFill>
                  <a:schemeClr val="bg1"/>
                </a:solidFill>
              </a:rPr>
              <a:t>KŘÍBEK, J. Střelné zbraně I. část, 2. vyd. Brno: PC-DIR spol. s.r.o., 1995.</a:t>
            </a:r>
          </a:p>
          <a:p>
            <a:pPr marL="355600" lvl="6" indent="0">
              <a:lnSpc>
                <a:spcPct val="150000"/>
              </a:lnSpc>
              <a:buClr>
                <a:srgbClr val="7030A0"/>
              </a:buClr>
              <a:buNone/>
              <a:tabLst>
                <a:tab pos="355600" algn="l"/>
              </a:tabLst>
            </a:pPr>
            <a:endParaRPr lang="cs-CZ" sz="260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226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rax2">
  <a:themeElements>
    <a:clrScheme name="Motiv systému Office 3">
      <a:dk1>
        <a:srgbClr val="000000"/>
      </a:dk1>
      <a:lt1>
        <a:srgbClr val="FFFFFF"/>
      </a:lt1>
      <a:dk2>
        <a:srgbClr val="000000"/>
      </a:dk2>
      <a:lt2>
        <a:srgbClr val="B2B2B2"/>
      </a:lt2>
      <a:accent1>
        <a:srgbClr val="B2B2B2"/>
      </a:accent1>
      <a:accent2>
        <a:srgbClr val="808080"/>
      </a:accent2>
      <a:accent3>
        <a:srgbClr val="FFFFFF"/>
      </a:accent3>
      <a:accent4>
        <a:srgbClr val="000000"/>
      </a:accent4>
      <a:accent5>
        <a:srgbClr val="D5D5D5"/>
      </a:accent5>
      <a:accent6>
        <a:srgbClr val="737373"/>
      </a:accent6>
      <a:hlink>
        <a:srgbClr val="969696"/>
      </a:hlink>
      <a:folHlink>
        <a:srgbClr val="4D4D4D"/>
      </a:folHlink>
    </a:clrScheme>
    <a:fontScheme name="Arrial Narrow">
      <a:majorFont>
        <a:latin typeface="Arial Narrow"/>
        <a:ea typeface=""/>
        <a:cs typeface=""/>
      </a:majorFont>
      <a:minorFont>
        <a:latin typeface="Arial Narrow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458A"/>
        </a:dk1>
        <a:lt1>
          <a:srgbClr val="D7D6AE"/>
        </a:lt1>
        <a:dk2>
          <a:srgbClr val="000066"/>
        </a:dk2>
        <a:lt2>
          <a:srgbClr val="006666"/>
        </a:lt2>
        <a:accent1>
          <a:srgbClr val="007A77"/>
        </a:accent1>
        <a:accent2>
          <a:srgbClr val="005856"/>
        </a:accent2>
        <a:accent3>
          <a:srgbClr val="AAAAB8"/>
        </a:accent3>
        <a:accent4>
          <a:srgbClr val="B7B794"/>
        </a:accent4>
        <a:accent5>
          <a:srgbClr val="AABEBD"/>
        </a:accent5>
        <a:accent6>
          <a:srgbClr val="004F4D"/>
        </a:accent6>
        <a:hlink>
          <a:srgbClr val="A8A884"/>
        </a:hlink>
        <a:folHlink>
          <a:srgbClr val="867E5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66"/>
        </a:dk1>
        <a:lt1>
          <a:srgbClr val="FFFFFF"/>
        </a:lt1>
        <a:dk2>
          <a:srgbClr val="660066"/>
        </a:dk2>
        <a:lt2>
          <a:srgbClr val="FFFFCC"/>
        </a:lt2>
        <a:accent1>
          <a:srgbClr val="666699"/>
        </a:accent1>
        <a:accent2>
          <a:srgbClr val="000099"/>
        </a:accent2>
        <a:accent3>
          <a:srgbClr val="FFFFFF"/>
        </a:accent3>
        <a:accent4>
          <a:srgbClr val="000056"/>
        </a:accent4>
        <a:accent5>
          <a:srgbClr val="B8B8CA"/>
        </a:accent5>
        <a:accent6>
          <a:srgbClr val="00008A"/>
        </a:accent6>
        <a:hlink>
          <a:srgbClr val="006666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2B2B2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737373"/>
        </a:accent6>
        <a:hlink>
          <a:srgbClr val="969696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3300"/>
        </a:dk1>
        <a:lt1>
          <a:srgbClr val="DBD0B9"/>
        </a:lt1>
        <a:dk2>
          <a:srgbClr val="09472B"/>
        </a:dk2>
        <a:lt2>
          <a:srgbClr val="A38955"/>
        </a:lt2>
        <a:accent1>
          <a:srgbClr val="B8A378"/>
        </a:accent1>
        <a:accent2>
          <a:srgbClr val="8E774A"/>
        </a:accent2>
        <a:accent3>
          <a:srgbClr val="AAB1AC"/>
        </a:accent3>
        <a:accent4>
          <a:srgbClr val="BBB19E"/>
        </a:accent4>
        <a:accent5>
          <a:srgbClr val="D8CEBE"/>
        </a:accent5>
        <a:accent6>
          <a:srgbClr val="806B42"/>
        </a:accent6>
        <a:hlink>
          <a:srgbClr val="A7A743"/>
        </a:hlink>
        <a:folHlink>
          <a:srgbClr val="91977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5F5F5F"/>
        </a:dk1>
        <a:lt1>
          <a:srgbClr val="DDDDDD"/>
        </a:lt1>
        <a:dk2>
          <a:srgbClr val="000000"/>
        </a:dk2>
        <a:lt2>
          <a:srgbClr val="5F5F5F"/>
        </a:lt2>
        <a:accent1>
          <a:srgbClr val="B2B2B2"/>
        </a:accent1>
        <a:accent2>
          <a:srgbClr val="808080"/>
        </a:accent2>
        <a:accent3>
          <a:srgbClr val="AAAAAA"/>
        </a:accent3>
        <a:accent4>
          <a:srgbClr val="BDBDBD"/>
        </a:accent4>
        <a:accent5>
          <a:srgbClr val="D5D5D5"/>
        </a:accent5>
        <a:accent6>
          <a:srgbClr val="737373"/>
        </a:accent6>
        <a:hlink>
          <a:srgbClr val="B2B2B2"/>
        </a:hlink>
        <a:folHlink>
          <a:srgbClr val="777777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Frax2</Template>
  <TotalTime>1788</TotalTime>
  <Words>1220</Words>
  <Application>Microsoft Office PowerPoint</Application>
  <PresentationFormat>Předvádění na obrazovce (4:3)</PresentationFormat>
  <Paragraphs>223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Frax2</vt:lpstr>
      <vt:lpstr>Prezentace aplikace PowerPoint</vt:lpstr>
      <vt:lpstr>Prezentace aplikace PowerPoint</vt:lpstr>
      <vt:lpstr>REVISION</vt:lpstr>
      <vt:lpstr>Prezentace aplikace PowerPoint</vt:lpstr>
      <vt:lpstr>METTALIC MATERIALS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QUIZ</vt:lpstr>
      <vt:lpstr>Prezentace aplikace PowerPoint</vt:lpstr>
      <vt:lpstr>SUMMARY</vt:lpstr>
      <vt:lpstr>Prezentace aplikace PowerPoint</vt:lpstr>
      <vt:lpstr>Prezentace aplikace PowerPoint</vt:lpstr>
      <vt:lpstr>REFERENCE - TEXT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Pavel</cp:lastModifiedBy>
  <cp:revision>136</cp:revision>
  <dcterms:created xsi:type="dcterms:W3CDTF">2012-08-29T17:12:43Z</dcterms:created>
  <dcterms:modified xsi:type="dcterms:W3CDTF">2013-11-06T14:33:02Z</dcterms:modified>
</cp:coreProperties>
</file>