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3"/>
  </p:notesMasterIdLst>
  <p:sldIdLst>
    <p:sldId id="256" r:id="rId2"/>
    <p:sldId id="257" r:id="rId3"/>
    <p:sldId id="293" r:id="rId4"/>
    <p:sldId id="258" r:id="rId5"/>
    <p:sldId id="272" r:id="rId6"/>
    <p:sldId id="294" r:id="rId7"/>
    <p:sldId id="260" r:id="rId8"/>
    <p:sldId id="273" r:id="rId9"/>
    <p:sldId id="274" r:id="rId10"/>
    <p:sldId id="275" r:id="rId11"/>
    <p:sldId id="295" r:id="rId12"/>
    <p:sldId id="277" r:id="rId13"/>
    <p:sldId id="278" r:id="rId14"/>
    <p:sldId id="296" r:id="rId15"/>
    <p:sldId id="279" r:id="rId16"/>
    <p:sldId id="280" r:id="rId17"/>
    <p:sldId id="297" r:id="rId18"/>
    <p:sldId id="283" r:id="rId19"/>
    <p:sldId id="290" r:id="rId20"/>
    <p:sldId id="298" r:id="rId21"/>
    <p:sldId id="285" r:id="rId22"/>
    <p:sldId id="286" r:id="rId23"/>
    <p:sldId id="299" r:id="rId24"/>
    <p:sldId id="287" r:id="rId25"/>
    <p:sldId id="288" r:id="rId26"/>
    <p:sldId id="300" r:id="rId27"/>
    <p:sldId id="291" r:id="rId28"/>
    <p:sldId id="301" r:id="rId29"/>
    <p:sldId id="292" r:id="rId30"/>
    <p:sldId id="302" r:id="rId31"/>
    <p:sldId id="289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50" y="-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C39EC-850E-4B97-B2FE-026EF3367317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114912-3E1C-49A1-9D98-664E0F8D2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550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114912-3E1C-49A1-9D98-664E0F8D2283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58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6E997-7C1F-4310-AE4F-7AB845275FC3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3B58B-4B13-470A-B62F-D9CA173A17DE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10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D8D40-3255-4A32-AD01-742ED0F3F4B1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38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760E7-9CFA-4B8D-B4B2-48FDCADACBED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55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F6DD-CB1F-4CC5-8CCD-A622BE8ED5A8}" type="datetime1">
              <a:rPr lang="en-GB" smtClean="0"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694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8763F-DBC6-4FFF-82F3-80FA3C1C93A4}" type="datetime1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27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F3224-7A62-4A0B-BA6D-9B64FE87F947}" type="datetime1">
              <a:rPr lang="en-GB" smtClean="0"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5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5B6CE-B06C-494E-A4E9-7F9CBC494F28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70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6FA1-29CC-4473-81F9-9AB686C6818D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763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52556-2A57-40DA-804E-241AF815DD50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864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BA6AEB-DB26-42C7-B5B7-2F937F480533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97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CDC9F2-3FCF-45ED-AC9F-8397BA1639D6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777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3" name="wind.wav"/>
          </p:stSnd>
        </p:sndAc>
      </p:transition>
    </mc:Choice>
    <mc:Fallback xmlns="">
      <p:transition spd="slow">
        <p:fade/>
        <p:sndAc>
          <p:stSnd>
            <p:snd r:embed="rId15" name="wind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hyperlink" Target="http://commons.wikimedia.org/wiki/File:Syndiotactic_polypropen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909636"/>
              </p:ext>
            </p:extLst>
          </p:nvPr>
        </p:nvGraphicFramePr>
        <p:xfrm>
          <a:off x="467544" y="1116930"/>
          <a:ext cx="8137525" cy="483235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621638"/>
                <a:gridCol w="5515887"/>
              </a:tblGrid>
              <a:tr h="5181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SŠ-COP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Uherský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Brod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18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Ing. Hana Kubišová, Ph.D.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944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prezentace (DUMu):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Non-</a:t>
                      </a:r>
                      <a:r>
                        <a:rPr kumimoji="0" lang="cs-CZ" sz="2800" b="0" i="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Metalic</a:t>
                      </a:r>
                      <a:r>
                        <a:rPr kumimoji="0" lang="cs-CZ" sz="2800" b="0" i="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 </a:t>
                      </a:r>
                      <a:r>
                        <a:rPr kumimoji="0" lang="cs-CZ" sz="2800" b="0" i="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itchFamily="34" charset="0"/>
                        </a:rPr>
                        <a:t>Materials</a:t>
                      </a:r>
                      <a:endParaRPr kumimoji="0" lang="en-GB" sz="2800" b="0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17983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sady: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Technical English for students of study branch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Technician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Gunsmith</a:t>
                      </a:r>
                      <a:endParaRPr kumimoji="0" lang="cs-CZ" sz="2800" u="none" strike="noStrike" kern="1200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nd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3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rd 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4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 </a:t>
                      </a:r>
                      <a:r>
                        <a:rPr lang="cs-CZ" sz="2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class</a:t>
                      </a:r>
                      <a:endParaRPr lang="en-GB" sz="2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264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1.</a:t>
                      </a:r>
                      <a:r>
                        <a:rPr kumimoji="0" lang="cs-CZ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.2013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468313" y="6021288"/>
            <a:ext cx="83486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424" y="115303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96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5"/>
          <p:cNvSpPr txBox="1">
            <a:spLocks/>
          </p:cNvSpPr>
          <p:nvPr/>
        </p:nvSpPr>
        <p:spPr>
          <a:xfrm>
            <a:off x="1187624" y="1916832"/>
            <a:ext cx="6687845" cy="432048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Konkrétně tato prezentace je zaměřena na nekovové materiály. </a:t>
            </a:r>
          </a:p>
          <a:p>
            <a:pPr algn="just"/>
            <a:endParaRPr lang="cs-CZ" sz="2800" dirty="0" smtClean="0">
              <a:solidFill>
                <a:schemeClr val="tx1"/>
              </a:solidFill>
            </a:endParaRPr>
          </a:p>
          <a:p>
            <a:pPr algn="just"/>
            <a:endParaRPr lang="en-GB" sz="2800" dirty="0" smtClean="0">
              <a:solidFill>
                <a:schemeClr val="tx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095023" y="498323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/>
              <a:t>ANOTACE</a:t>
            </a:r>
            <a:endParaRPr lang="en-GB" b="1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0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535039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REVISION</a:t>
            </a:r>
            <a:endParaRPr lang="en-GB" sz="66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398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908720"/>
            <a:ext cx="6984776" cy="489654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do </a:t>
            </a:r>
            <a:r>
              <a:rPr lang="cs-CZ" sz="2600" dirty="0" err="1" smtClean="0"/>
              <a:t>we</a:t>
            </a:r>
            <a:r>
              <a:rPr lang="cs-CZ" sz="2600" dirty="0" smtClean="0"/>
              <a:t> </a:t>
            </a:r>
            <a:r>
              <a:rPr lang="cs-CZ" sz="2600" dirty="0" err="1" smtClean="0"/>
              <a:t>divide</a:t>
            </a:r>
            <a:r>
              <a:rPr lang="cs-CZ" sz="2600" dirty="0" smtClean="0"/>
              <a:t> iron ?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do </a:t>
            </a:r>
            <a:r>
              <a:rPr lang="cs-CZ" sz="2600" dirty="0" err="1" smtClean="0"/>
              <a:t>we</a:t>
            </a:r>
            <a:r>
              <a:rPr lang="cs-CZ" sz="2600" dirty="0" smtClean="0"/>
              <a:t> </a:t>
            </a:r>
            <a:r>
              <a:rPr lang="cs-CZ" sz="2600" dirty="0" err="1" smtClean="0"/>
              <a:t>classify</a:t>
            </a:r>
            <a:r>
              <a:rPr lang="cs-CZ" sz="2600" dirty="0" smtClean="0"/>
              <a:t> </a:t>
            </a:r>
            <a:r>
              <a:rPr lang="cs-CZ" sz="2600" dirty="0" err="1" smtClean="0"/>
              <a:t>steels</a:t>
            </a:r>
            <a:r>
              <a:rPr lang="cs-CZ" sz="2600" dirty="0"/>
              <a:t> 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about</a:t>
            </a:r>
            <a:r>
              <a:rPr lang="cs-CZ" sz="2600" dirty="0" smtClean="0"/>
              <a:t> </a:t>
            </a:r>
            <a:r>
              <a:rPr lang="cs-CZ" sz="2600" dirty="0" err="1" smtClean="0"/>
              <a:t>steel</a:t>
            </a:r>
            <a:r>
              <a:rPr lang="cs-CZ" sz="2600" dirty="0" smtClean="0"/>
              <a:t> </a:t>
            </a:r>
            <a:r>
              <a:rPr lang="cs-CZ" sz="2600" dirty="0" err="1" smtClean="0"/>
              <a:t>class</a:t>
            </a:r>
            <a:r>
              <a:rPr lang="cs-CZ" sz="2600" dirty="0" smtClean="0"/>
              <a:t> 10?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about</a:t>
            </a:r>
            <a:r>
              <a:rPr lang="cs-CZ" sz="2600" dirty="0" smtClean="0"/>
              <a:t> </a:t>
            </a:r>
            <a:r>
              <a:rPr lang="cs-CZ" sz="2600" dirty="0" err="1" smtClean="0"/>
              <a:t>steel</a:t>
            </a:r>
            <a:r>
              <a:rPr lang="cs-CZ" sz="2600" dirty="0" smtClean="0"/>
              <a:t> </a:t>
            </a:r>
            <a:r>
              <a:rPr lang="cs-CZ" sz="2600" dirty="0" err="1" smtClean="0"/>
              <a:t>class</a:t>
            </a:r>
            <a:r>
              <a:rPr lang="cs-CZ" sz="2600" dirty="0" smtClean="0"/>
              <a:t> 18?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many </a:t>
            </a:r>
            <a:r>
              <a:rPr lang="cs-CZ" sz="2600" dirty="0" err="1" smtClean="0"/>
              <a:t>grades</a:t>
            </a:r>
            <a:r>
              <a:rPr lang="cs-CZ" sz="2600" dirty="0" smtClean="0"/>
              <a:t> of </a:t>
            </a:r>
            <a:r>
              <a:rPr lang="cs-CZ" sz="2600" dirty="0" err="1" smtClean="0"/>
              <a:t>steel</a:t>
            </a: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?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numeric</a:t>
            </a:r>
            <a:r>
              <a:rPr lang="cs-CZ" sz="2600" dirty="0" smtClean="0"/>
              <a:t> </a:t>
            </a:r>
            <a:r>
              <a:rPr lang="cs-CZ" sz="2600" dirty="0" err="1" smtClean="0"/>
              <a:t>steel</a:t>
            </a:r>
            <a:r>
              <a:rPr lang="cs-CZ" sz="2600" dirty="0" smtClean="0"/>
              <a:t> grade ?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smtClean="0"/>
              <a:t> </a:t>
            </a: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does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additional</a:t>
            </a:r>
            <a:r>
              <a:rPr lang="cs-CZ" sz="2600" dirty="0" smtClean="0"/>
              <a:t> </a:t>
            </a:r>
            <a:r>
              <a:rPr lang="cs-CZ" sz="2600" dirty="0" err="1" smtClean="0"/>
              <a:t>digits</a:t>
            </a:r>
            <a:r>
              <a:rPr lang="cs-CZ" sz="2600" dirty="0" smtClean="0"/>
              <a:t> </a:t>
            </a:r>
            <a:r>
              <a:rPr lang="cs-CZ" sz="2600" dirty="0"/>
              <a:t>express? </a:t>
            </a:r>
            <a:endParaRPr lang="cs-CZ" sz="2600" dirty="0" smtClean="0"/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endParaRPr lang="cs-CZ" sz="2600" dirty="0" smtClean="0"/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14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908720"/>
            <a:ext cx="6984776" cy="44644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kind</a:t>
            </a:r>
            <a:r>
              <a:rPr lang="cs-CZ" sz="2600" dirty="0" smtClean="0"/>
              <a:t> of </a:t>
            </a:r>
            <a:r>
              <a:rPr lang="cs-CZ" sz="2600" dirty="0" err="1" smtClean="0"/>
              <a:t>cast</a:t>
            </a:r>
            <a:r>
              <a:rPr lang="cs-CZ" sz="2600" dirty="0" smtClean="0"/>
              <a:t> iron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we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?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first</a:t>
            </a:r>
            <a:r>
              <a:rPr lang="cs-CZ" sz="2600" dirty="0" smtClean="0"/>
              <a:t> </a:t>
            </a:r>
            <a:r>
              <a:rPr lang="cs-CZ" sz="2600" dirty="0" err="1" smtClean="0"/>
              <a:t>number</a:t>
            </a:r>
            <a:r>
              <a:rPr lang="cs-CZ" sz="2600" dirty="0" smtClean="0"/>
              <a:t> of iron?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Which</a:t>
            </a:r>
            <a:r>
              <a:rPr lang="cs-CZ" sz="2600" dirty="0" smtClean="0"/>
              <a:t> </a:t>
            </a:r>
            <a:r>
              <a:rPr lang="cs-CZ" sz="2600" dirty="0" err="1" smtClean="0"/>
              <a:t>other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cs-CZ" sz="2600" dirty="0" smtClean="0"/>
              <a:t> are </a:t>
            </a:r>
            <a:r>
              <a:rPr lang="cs-CZ" sz="2600" dirty="0" err="1" smtClean="0"/>
              <a:t>used</a:t>
            </a:r>
            <a:r>
              <a:rPr lang="cs-CZ" sz="2600" dirty="0" smtClean="0"/>
              <a:t> in </a:t>
            </a:r>
            <a:r>
              <a:rPr lang="cs-CZ" sz="2600" dirty="0" err="1" smtClean="0"/>
              <a:t>production</a:t>
            </a:r>
            <a:r>
              <a:rPr lang="cs-CZ" sz="2600" dirty="0" smtClean="0"/>
              <a:t> of </a:t>
            </a:r>
            <a:r>
              <a:rPr lang="cs-CZ" sz="2600" dirty="0" err="1" smtClean="0"/>
              <a:t>weapon</a:t>
            </a:r>
            <a:r>
              <a:rPr lang="cs-CZ" sz="2600" dirty="0" smtClean="0"/>
              <a:t>?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14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535039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NON-METALLIC MATERIALS</a:t>
            </a:r>
            <a:endParaRPr lang="en-GB" sz="66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441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692696"/>
            <a:ext cx="7344816" cy="6408712"/>
          </a:xfrm>
        </p:spPr>
        <p:txBody>
          <a:bodyPr>
            <a:normAutofit fontScale="92500" lnSpcReduction="20000"/>
          </a:bodyPr>
          <a:lstStyle/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dirty="0" err="1" smtClean="0"/>
              <a:t>Metallic</a:t>
            </a:r>
            <a:r>
              <a:rPr lang="cs-CZ" dirty="0" smtClean="0"/>
              <a:t> </a:t>
            </a:r>
            <a:r>
              <a:rPr lang="cs-CZ" dirty="0" err="1" smtClean="0"/>
              <a:t>materials</a:t>
            </a:r>
            <a:r>
              <a:rPr lang="cs-CZ" dirty="0" smtClean="0"/>
              <a:t> are </a:t>
            </a:r>
            <a:r>
              <a:rPr lang="cs-CZ" dirty="0" err="1" smtClean="0"/>
              <a:t>substituted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plastic</a:t>
            </a:r>
            <a:r>
              <a:rPr lang="cs-CZ" dirty="0" smtClean="0"/>
              <a:t>. </a:t>
            </a:r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dirty="0" err="1" smtClean="0"/>
              <a:t>Polymeric</a:t>
            </a:r>
            <a:r>
              <a:rPr lang="cs-CZ" dirty="0" smtClean="0"/>
              <a:t> </a:t>
            </a:r>
            <a:r>
              <a:rPr lang="cs-CZ" dirty="0" err="1" smtClean="0"/>
              <a:t>materials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better</a:t>
            </a:r>
            <a:r>
              <a:rPr lang="cs-CZ" dirty="0" smtClean="0"/>
              <a:t> </a:t>
            </a:r>
            <a:r>
              <a:rPr lang="cs-CZ" dirty="0" err="1" smtClean="0"/>
              <a:t>properties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metallic</a:t>
            </a:r>
            <a:r>
              <a:rPr lang="cs-CZ" dirty="0" smtClean="0"/>
              <a:t> </a:t>
            </a:r>
            <a:r>
              <a:rPr lang="cs-CZ" dirty="0" err="1" smtClean="0"/>
              <a:t>materials</a:t>
            </a:r>
            <a:r>
              <a:rPr lang="cs-CZ" dirty="0" smtClean="0"/>
              <a:t>.</a:t>
            </a:r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US" dirty="0" smtClean="0"/>
              <a:t>Metallic </a:t>
            </a:r>
            <a:r>
              <a:rPr lang="en-US" dirty="0"/>
              <a:t>materials have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en-US" dirty="0" smtClean="0"/>
              <a:t>a </a:t>
            </a:r>
            <a:r>
              <a:rPr lang="en-US" dirty="0"/>
              <a:t>higher density and lower resistance to corrosion and other chemical effects</a:t>
            </a:r>
            <a:r>
              <a:rPr lang="en-US" dirty="0" smtClean="0"/>
              <a:t>.</a:t>
            </a:r>
            <a:endParaRPr lang="cs-CZ" dirty="0" smtClean="0"/>
          </a:p>
          <a:p>
            <a:pPr lvl="1"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cs-CZ" dirty="0" err="1" smtClean="0"/>
              <a:t>Polymeric</a:t>
            </a:r>
            <a:r>
              <a:rPr lang="cs-CZ" dirty="0" smtClean="0"/>
              <a:t> </a:t>
            </a:r>
            <a:r>
              <a:rPr lang="cs-CZ" dirty="0" err="1" smtClean="0"/>
              <a:t>materials</a:t>
            </a:r>
            <a:r>
              <a:rPr lang="cs-CZ" dirty="0" smtClean="0"/>
              <a:t>, </a:t>
            </a:r>
            <a:r>
              <a:rPr lang="cs-CZ" dirty="0" err="1"/>
              <a:t>wood</a:t>
            </a:r>
            <a:r>
              <a:rPr lang="cs-CZ" dirty="0"/>
              <a:t>, </a:t>
            </a:r>
            <a:r>
              <a:rPr lang="en-US" dirty="0"/>
              <a:t>ceramics, stoneware, porcelain, leather, textiles, glass and </a:t>
            </a:r>
            <a:r>
              <a:rPr lang="en-US" dirty="0" smtClean="0"/>
              <a:t>paper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groups</a:t>
            </a:r>
            <a:r>
              <a:rPr lang="cs-CZ" dirty="0" smtClean="0"/>
              <a:t> of t</a:t>
            </a:r>
            <a:r>
              <a:rPr lang="en-US" dirty="0" smtClean="0"/>
              <a:t>he </a:t>
            </a:r>
            <a:r>
              <a:rPr lang="en-US" dirty="0"/>
              <a:t>most important non-metallic </a:t>
            </a:r>
            <a:r>
              <a:rPr lang="en-US" dirty="0" smtClean="0"/>
              <a:t>materials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908720"/>
            <a:ext cx="6984776" cy="5112568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Polymeric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cs-CZ" sz="2600" dirty="0" smtClean="0"/>
              <a:t> </a:t>
            </a:r>
            <a:r>
              <a:rPr lang="en-US" sz="2600" dirty="0" smtClean="0"/>
              <a:t>are </a:t>
            </a:r>
            <a:r>
              <a:rPr lang="en-US" sz="2600" dirty="0"/>
              <a:t>the youngest group of construction materials</a:t>
            </a:r>
            <a:r>
              <a:rPr lang="en-US" sz="2600" dirty="0" smtClean="0"/>
              <a:t>.</a:t>
            </a:r>
            <a:endParaRPr lang="cs-CZ" sz="2600" dirty="0" smtClean="0"/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600" dirty="0" smtClean="0"/>
              <a:t>The </a:t>
            </a:r>
            <a:r>
              <a:rPr lang="cs-CZ" sz="2600" dirty="0" err="1" smtClean="0"/>
              <a:t>production</a:t>
            </a:r>
            <a:r>
              <a:rPr lang="cs-CZ" sz="2600" dirty="0" smtClean="0"/>
              <a:t> </a:t>
            </a:r>
            <a:r>
              <a:rPr lang="en-US" sz="2600" dirty="0" smtClean="0"/>
              <a:t>of </a:t>
            </a:r>
            <a:r>
              <a:rPr lang="cs-CZ" sz="2600" dirty="0" err="1"/>
              <a:t>p</a:t>
            </a:r>
            <a:r>
              <a:rPr lang="cs-CZ" sz="2600" dirty="0" err="1" smtClean="0"/>
              <a:t>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en-US" sz="2600" dirty="0" smtClean="0"/>
              <a:t> </a:t>
            </a:r>
            <a:r>
              <a:rPr lang="cs-CZ" sz="2600" dirty="0" err="1" smtClean="0"/>
              <a:t>started</a:t>
            </a:r>
            <a:r>
              <a:rPr lang="cs-CZ" sz="2600" dirty="0" smtClean="0"/>
              <a:t> </a:t>
            </a:r>
            <a:r>
              <a:rPr lang="en-US" sz="2600" dirty="0" smtClean="0"/>
              <a:t>around 1920.</a:t>
            </a:r>
            <a:endParaRPr lang="cs-CZ" sz="2600" dirty="0" smtClean="0"/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Polymeric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en-US" sz="2600" dirty="0" smtClean="0"/>
              <a:t> are new construction materials with specific properties.</a:t>
            </a:r>
            <a:endParaRPr lang="cs-CZ" sz="2600" dirty="0"/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Polymeric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en-US" sz="2600" dirty="0" smtClean="0"/>
              <a:t> </a:t>
            </a:r>
            <a:r>
              <a:rPr lang="en-US" sz="2600" dirty="0"/>
              <a:t>are brittle, rust, isolated and easily machined</a:t>
            </a:r>
            <a:r>
              <a:rPr lang="en-US" sz="2600" dirty="0" smtClean="0"/>
              <a:t>.</a:t>
            </a:r>
            <a:endParaRPr lang="cs-CZ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18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908720"/>
            <a:ext cx="7416824" cy="4464496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Polymeric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en-US" sz="2600" dirty="0" smtClean="0"/>
              <a:t> </a:t>
            </a:r>
            <a:r>
              <a:rPr lang="en-US" sz="2600" dirty="0"/>
              <a:t>are organic macromolecular compounds</a:t>
            </a:r>
            <a:r>
              <a:rPr lang="en-US" sz="2600" dirty="0" smtClean="0"/>
              <a:t>.</a:t>
            </a:r>
            <a:endParaRPr lang="cs-CZ" sz="2600" dirty="0" smtClean="0"/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Polymeric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cs-CZ" sz="2600" dirty="0" smtClean="0"/>
              <a:t> </a:t>
            </a:r>
            <a:r>
              <a:rPr lang="cs-CZ" sz="2600" dirty="0"/>
              <a:t>are </a:t>
            </a:r>
            <a:r>
              <a:rPr lang="cs-CZ" sz="2600" dirty="0" err="1"/>
              <a:t>produced</a:t>
            </a:r>
            <a:r>
              <a:rPr lang="cs-CZ" sz="2600" dirty="0"/>
              <a:t> </a:t>
            </a:r>
            <a:r>
              <a:rPr lang="cs-CZ" sz="2600" dirty="0" err="1"/>
              <a:t>synthetically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600" dirty="0" smtClean="0"/>
              <a:t>The </a:t>
            </a:r>
            <a:r>
              <a:rPr lang="en-US" sz="2600" dirty="0"/>
              <a:t>basic raw materials are mainly oil and coal and other substances</a:t>
            </a:r>
            <a:r>
              <a:rPr lang="en-US" sz="2600" dirty="0" smtClean="0"/>
              <a:t>.</a:t>
            </a:r>
            <a:endParaRPr lang="cs-CZ" sz="2600" dirty="0" smtClean="0"/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600" dirty="0" smtClean="0"/>
              <a:t>Properties </a:t>
            </a:r>
            <a:r>
              <a:rPr lang="cs-CZ" sz="2600" dirty="0" smtClean="0"/>
              <a:t>of </a:t>
            </a:r>
            <a:r>
              <a:rPr lang="cs-CZ" sz="2600" dirty="0" err="1" smtClean="0"/>
              <a:t>polymeric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cs-CZ" sz="2600" dirty="0" smtClean="0"/>
              <a:t> </a:t>
            </a:r>
            <a:r>
              <a:rPr lang="en-US" sz="2600" dirty="0" smtClean="0"/>
              <a:t>can </a:t>
            </a:r>
            <a:r>
              <a:rPr lang="en-US" sz="2600" dirty="0"/>
              <a:t>be </a:t>
            </a:r>
            <a:r>
              <a:rPr lang="en-US" sz="2600" dirty="0" smtClean="0"/>
              <a:t>modified</a:t>
            </a:r>
            <a:r>
              <a:rPr lang="cs-CZ" sz="2600" dirty="0" smtClean="0"/>
              <a:t> by</a:t>
            </a:r>
            <a:r>
              <a:rPr lang="en-US" sz="2600" dirty="0" smtClean="0"/>
              <a:t> </a:t>
            </a:r>
            <a:r>
              <a:rPr lang="en-US" sz="2600" dirty="0"/>
              <a:t>additives</a:t>
            </a:r>
            <a:r>
              <a:rPr lang="en-US" sz="2600" dirty="0" smtClean="0"/>
              <a:t>.</a:t>
            </a:r>
            <a:endParaRPr lang="cs-CZ" sz="26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500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08720"/>
            <a:ext cx="6984776" cy="5256584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Admixture</a:t>
            </a:r>
            <a:r>
              <a:rPr lang="cs-CZ" sz="2600" dirty="0" smtClean="0"/>
              <a:t> of </a:t>
            </a:r>
            <a:r>
              <a:rPr lang="cs-CZ" sz="2600" dirty="0" err="1" smtClean="0"/>
              <a:t>polymeric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cs-CZ" sz="2600" dirty="0" smtClean="0"/>
              <a:t> are : </a:t>
            </a:r>
          </a:p>
          <a:p>
            <a:pPr marL="822960" lvl="1" indent="-457200">
              <a:lnSpc>
                <a:spcPct val="150000"/>
              </a:lnSpc>
              <a:buFont typeface="Wingdings" pitchFamily="2" charset="2"/>
              <a:buChar char="§"/>
            </a:pPr>
            <a:endParaRPr lang="cs-CZ" sz="2600" dirty="0" smtClean="0"/>
          </a:p>
          <a:p>
            <a:pPr lvl="2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/>
              <a:t>f</a:t>
            </a:r>
            <a:r>
              <a:rPr lang="cs-CZ" sz="2600" dirty="0" err="1" smtClean="0"/>
              <a:t>illers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softeners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pigments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stabilizers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lubricants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blowing</a:t>
            </a:r>
            <a:endParaRPr lang="cs-CZ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96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535039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THERMOPLASTICS</a:t>
            </a:r>
            <a:endParaRPr lang="en-GB" sz="66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86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08720"/>
            <a:ext cx="7416824" cy="5544616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600" dirty="0" err="1"/>
              <a:t>Thermoplastics</a:t>
            </a:r>
            <a:r>
              <a:rPr lang="cs-CZ" sz="2600" dirty="0"/>
              <a:t> are </a:t>
            </a:r>
            <a:r>
              <a:rPr lang="cs-CZ" sz="2600" dirty="0" err="1"/>
              <a:t>divided</a:t>
            </a:r>
            <a:r>
              <a:rPr lang="cs-CZ" sz="2600" dirty="0"/>
              <a:t> </a:t>
            </a:r>
            <a:r>
              <a:rPr lang="cs-CZ" sz="2600" dirty="0" err="1" smtClean="0"/>
              <a:t>into</a:t>
            </a:r>
            <a:r>
              <a:rPr lang="cs-CZ" sz="2600" dirty="0" smtClean="0"/>
              <a:t>: </a:t>
            </a:r>
          </a:p>
          <a:p>
            <a:pPr lvl="2">
              <a:lnSpc>
                <a:spcPct val="150000"/>
              </a:lnSpc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600" dirty="0" smtClean="0"/>
              <a:t>PVC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en-US" sz="2600" dirty="0" smtClean="0"/>
              <a:t>widely </a:t>
            </a:r>
            <a:r>
              <a:rPr lang="en-US" sz="2600" dirty="0"/>
              <a:t>used at temperatures of </a:t>
            </a:r>
            <a:r>
              <a:rPr lang="en-US" sz="2600" dirty="0" smtClean="0"/>
              <a:t>60º</a:t>
            </a:r>
            <a:r>
              <a:rPr lang="cs-CZ" sz="2600" dirty="0" smtClean="0"/>
              <a:t>C,</a:t>
            </a:r>
            <a:r>
              <a:rPr lang="en-US" sz="2600" dirty="0"/>
              <a:t> resistant to acids and </a:t>
            </a:r>
            <a:r>
              <a:rPr lang="en-US" sz="2600" dirty="0" smtClean="0"/>
              <a:t>alkalis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600" dirty="0" smtClean="0"/>
              <a:t>PE </a:t>
            </a:r>
            <a:r>
              <a:rPr lang="en-US" sz="2600" dirty="0" smtClean="0"/>
              <a:t>is </a:t>
            </a:r>
            <a:r>
              <a:rPr lang="en-US" sz="2600" dirty="0"/>
              <a:t>resistant to acids, alkalis and solvents at temperatures of </a:t>
            </a:r>
            <a:r>
              <a:rPr lang="en-US" sz="2600" dirty="0" smtClean="0"/>
              <a:t>75º</a:t>
            </a:r>
            <a:r>
              <a:rPr lang="cs-CZ" sz="2600" dirty="0" smtClean="0"/>
              <a:t>C</a:t>
            </a:r>
            <a:r>
              <a:rPr lang="en-US" sz="2600" dirty="0" smtClean="0"/>
              <a:t>, </a:t>
            </a:r>
            <a:r>
              <a:rPr lang="en-US" sz="2600" dirty="0"/>
              <a:t>it is lighter than </a:t>
            </a:r>
            <a:r>
              <a:rPr lang="en-US" sz="2600" dirty="0" smtClean="0"/>
              <a:t>water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600" dirty="0" smtClean="0"/>
              <a:t>PP </a:t>
            </a:r>
            <a:r>
              <a:rPr lang="en-US" sz="2600" dirty="0" smtClean="0"/>
              <a:t>is </a:t>
            </a:r>
            <a:r>
              <a:rPr lang="en-US" sz="2600" dirty="0"/>
              <a:t>used in temperatures up to </a:t>
            </a:r>
            <a:r>
              <a:rPr lang="en-US" sz="2600" dirty="0" smtClean="0"/>
              <a:t>90º</a:t>
            </a:r>
            <a:r>
              <a:rPr lang="cs-CZ" sz="2600" dirty="0" smtClean="0"/>
              <a:t>C,</a:t>
            </a:r>
          </a:p>
          <a:p>
            <a:pPr lvl="2">
              <a:lnSpc>
                <a:spcPct val="150000"/>
              </a:lnSpc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600" dirty="0" smtClean="0"/>
              <a:t>PS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en-US" sz="2600" dirty="0" smtClean="0"/>
              <a:t>hard</a:t>
            </a:r>
            <a:r>
              <a:rPr lang="en-US" sz="2600" dirty="0"/>
              <a:t>, brittle, transparent, well dye, at temperatures of </a:t>
            </a:r>
            <a:r>
              <a:rPr lang="en-US" sz="2600" dirty="0" smtClean="0"/>
              <a:t>75</a:t>
            </a:r>
            <a:r>
              <a:rPr lang="en-US" sz="2600" dirty="0"/>
              <a:t>º</a:t>
            </a:r>
            <a:r>
              <a:rPr lang="cs-CZ" sz="2600" dirty="0" smtClean="0"/>
              <a:t>C. </a:t>
            </a:r>
            <a:r>
              <a:rPr lang="en-US" sz="2600" dirty="0"/>
              <a:t>Excellent insulator, well </a:t>
            </a:r>
            <a:r>
              <a:rPr lang="en-US" sz="2600" dirty="0" smtClean="0"/>
              <a:t>dissolves </a:t>
            </a:r>
            <a:r>
              <a:rPr lang="en-US" sz="2600" dirty="0"/>
              <a:t>and stick, easy to process.</a:t>
            </a:r>
            <a:r>
              <a:rPr lang="en-US" sz="2600" dirty="0" smtClean="0"/>
              <a:t> </a:t>
            </a:r>
            <a:r>
              <a:rPr lang="cs-CZ" sz="2600" dirty="0"/>
              <a:t/>
            </a:r>
            <a:br>
              <a:rPr lang="cs-CZ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endParaRPr lang="cs-CZ" sz="2600" dirty="0"/>
          </a:p>
          <a:p>
            <a:pPr marL="822960" lvl="1" indent="-457200">
              <a:lnSpc>
                <a:spcPct val="150000"/>
              </a:lnSpc>
              <a:buClr>
                <a:schemeClr val="tx1"/>
              </a:buClr>
              <a:buFont typeface="Wingdings" pitchFamily="2" charset="2"/>
              <a:buChar char="§"/>
            </a:pPr>
            <a:endParaRPr lang="cs-CZ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851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908720"/>
            <a:ext cx="7272808" cy="4752528"/>
          </a:xfrm>
        </p:spPr>
        <p:txBody>
          <a:bodyPr>
            <a:noAutofit/>
          </a:bodyPr>
          <a:lstStyle/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600" dirty="0"/>
              <a:t>Styrene-impact polystyrene, is resistant to impact, as </a:t>
            </a:r>
            <a:r>
              <a:rPr lang="en-US" sz="2600" dirty="0" err="1"/>
              <a:t>vulcanizable</a:t>
            </a:r>
            <a:r>
              <a:rPr lang="en-US" sz="2600" dirty="0"/>
              <a:t> is used to </a:t>
            </a:r>
            <a:r>
              <a:rPr lang="cs-CZ" sz="2600" dirty="0" err="1" smtClean="0"/>
              <a:t>production</a:t>
            </a:r>
            <a:r>
              <a:rPr lang="en-US" sz="2600" dirty="0" smtClean="0"/>
              <a:t> </a:t>
            </a:r>
            <a:r>
              <a:rPr lang="en-US" sz="2600" dirty="0"/>
              <a:t>tires, shoe soles, gaskets etc</a:t>
            </a:r>
            <a:r>
              <a:rPr lang="en-US" sz="2600" dirty="0" smtClean="0"/>
              <a:t>..</a:t>
            </a:r>
            <a:endParaRPr lang="cs-CZ" sz="2600" dirty="0" smtClean="0"/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600" dirty="0" smtClean="0"/>
              <a:t>ABS </a:t>
            </a:r>
            <a:r>
              <a:rPr lang="en-US" sz="2600" dirty="0"/>
              <a:t>is a tough, highly resilient to temperature </a:t>
            </a:r>
            <a:r>
              <a:rPr lang="en-US" sz="2600" dirty="0" smtClean="0"/>
              <a:t>85º</a:t>
            </a:r>
            <a:r>
              <a:rPr lang="cs-CZ" sz="2600" dirty="0" smtClean="0"/>
              <a:t>C.</a:t>
            </a:r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Cellulose-acetate</a:t>
            </a:r>
            <a:r>
              <a:rPr lang="cs-CZ" sz="2600" dirty="0" smtClean="0"/>
              <a:t> </a:t>
            </a:r>
            <a:r>
              <a:rPr lang="cs-CZ" sz="2600" dirty="0" err="1"/>
              <a:t>is</a:t>
            </a:r>
            <a:r>
              <a:rPr lang="cs-CZ" sz="2600" dirty="0"/>
              <a:t> a solid</a:t>
            </a:r>
            <a:r>
              <a:rPr lang="cs-CZ" sz="2600" dirty="0" smtClean="0"/>
              <a:t>, </a:t>
            </a:r>
            <a:r>
              <a:rPr lang="cs-CZ" sz="2600" dirty="0" err="1" smtClean="0"/>
              <a:t>tough</a:t>
            </a:r>
            <a:r>
              <a:rPr lang="cs-CZ" sz="2600" dirty="0" smtClean="0"/>
              <a:t>, transparent, </a:t>
            </a:r>
            <a:r>
              <a:rPr lang="cs-CZ" sz="2600" dirty="0" err="1"/>
              <a:t>dye</a:t>
            </a:r>
            <a:r>
              <a:rPr lang="cs-CZ" sz="2600" dirty="0"/>
              <a:t>, </a:t>
            </a:r>
            <a:r>
              <a:rPr lang="cs-CZ" sz="2600" dirty="0" err="1"/>
              <a:t>slightly</a:t>
            </a:r>
            <a:r>
              <a:rPr lang="cs-CZ" sz="2600" dirty="0"/>
              <a:t> </a:t>
            </a:r>
            <a:r>
              <a:rPr lang="cs-CZ" sz="2600" dirty="0" err="1"/>
              <a:t>moistened</a:t>
            </a:r>
            <a:r>
              <a:rPr lang="cs-CZ" sz="2600" dirty="0" smtClean="0"/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93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908720"/>
            <a:ext cx="7344816" cy="4752528"/>
          </a:xfrm>
        </p:spPr>
        <p:txBody>
          <a:bodyPr>
            <a:noAutofit/>
          </a:bodyPr>
          <a:lstStyle/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600" dirty="0" smtClean="0"/>
              <a:t>PTFE </a:t>
            </a:r>
            <a:r>
              <a:rPr lang="cs-CZ" sz="2600" dirty="0" smtClean="0"/>
              <a:t>(</a:t>
            </a:r>
            <a:r>
              <a:rPr lang="en-US" sz="2600" dirty="0" smtClean="0"/>
              <a:t>Teflon</a:t>
            </a:r>
            <a:r>
              <a:rPr lang="cs-CZ" sz="2600" dirty="0" smtClean="0"/>
              <a:t>)</a:t>
            </a:r>
            <a:r>
              <a:rPr lang="en-US" sz="2600" dirty="0" smtClean="0"/>
              <a:t> </a:t>
            </a:r>
            <a:r>
              <a:rPr lang="en-US" sz="2600" dirty="0"/>
              <a:t>is </a:t>
            </a:r>
            <a:r>
              <a:rPr lang="cs-CZ" sz="2600" dirty="0" smtClean="0"/>
              <a:t>a </a:t>
            </a:r>
            <a:r>
              <a:rPr lang="en-US" sz="2600" dirty="0" smtClean="0"/>
              <a:t>less strong</a:t>
            </a:r>
            <a:r>
              <a:rPr lang="cs-CZ" sz="2600" dirty="0" smtClean="0"/>
              <a:t> and</a:t>
            </a:r>
            <a:r>
              <a:rPr lang="en-US" sz="2600" dirty="0" smtClean="0"/>
              <a:t> </a:t>
            </a:r>
            <a:r>
              <a:rPr lang="cs-CZ" sz="2600" dirty="0" smtClean="0"/>
              <a:t>a </a:t>
            </a:r>
            <a:r>
              <a:rPr lang="en-US" sz="2600" dirty="0" smtClean="0"/>
              <a:t>very tough</a:t>
            </a:r>
            <a:r>
              <a:rPr lang="cs-CZ" sz="2600" dirty="0" smtClean="0"/>
              <a:t> polymer.</a:t>
            </a:r>
            <a:r>
              <a:rPr lang="cs-CZ" sz="2600" dirty="0"/>
              <a:t> </a:t>
            </a:r>
            <a:r>
              <a:rPr lang="cs-CZ" sz="2600" dirty="0" smtClean="0"/>
              <a:t>PTFE</a:t>
            </a:r>
            <a:r>
              <a:rPr lang="en-US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en-US" sz="2600" dirty="0" smtClean="0"/>
              <a:t>resistant from</a:t>
            </a:r>
            <a:r>
              <a:rPr lang="cs-CZ" sz="2600" dirty="0" smtClean="0"/>
              <a:t> </a:t>
            </a:r>
            <a:r>
              <a:rPr lang="en-US" sz="2600" dirty="0" smtClean="0"/>
              <a:t> </a:t>
            </a:r>
            <a:r>
              <a:rPr lang="en-US" sz="2600" dirty="0"/>
              <a:t>-</a:t>
            </a:r>
            <a:r>
              <a:rPr lang="en-US" sz="2600" dirty="0" smtClean="0"/>
              <a:t>250</a:t>
            </a:r>
            <a:r>
              <a:rPr lang="en-US" sz="2600" dirty="0"/>
              <a:t>º</a:t>
            </a:r>
            <a:r>
              <a:rPr lang="cs-CZ" sz="2600" dirty="0"/>
              <a:t>C</a:t>
            </a:r>
            <a:r>
              <a:rPr lang="en-US" sz="2600" dirty="0" smtClean="0"/>
              <a:t> </a:t>
            </a:r>
            <a:r>
              <a:rPr lang="en-US" sz="2600" dirty="0"/>
              <a:t>to +</a:t>
            </a:r>
            <a:r>
              <a:rPr lang="en-US" sz="2600" dirty="0" smtClean="0"/>
              <a:t>250</a:t>
            </a:r>
            <a:r>
              <a:rPr lang="en-US" sz="2600" dirty="0"/>
              <a:t>º</a:t>
            </a:r>
            <a:r>
              <a:rPr lang="cs-CZ" sz="2600" dirty="0"/>
              <a:t>C</a:t>
            </a:r>
            <a:r>
              <a:rPr lang="en-US" sz="2600" dirty="0" smtClean="0"/>
              <a:t>. </a:t>
            </a:r>
            <a:r>
              <a:rPr lang="en-US" sz="2600" dirty="0"/>
              <a:t>It is completely resistant to all </a:t>
            </a:r>
            <a:r>
              <a:rPr lang="en-US" sz="2600" dirty="0" smtClean="0"/>
              <a:t>chemicals</a:t>
            </a:r>
            <a:r>
              <a:rPr lang="cs-CZ" sz="2600" dirty="0" smtClean="0"/>
              <a:t>;</a:t>
            </a:r>
            <a:r>
              <a:rPr lang="en-US" sz="2600" dirty="0" smtClean="0"/>
              <a:t> </a:t>
            </a:r>
            <a:r>
              <a:rPr lang="cs-CZ" sz="2600" dirty="0" smtClean="0"/>
              <a:t>PTFE </a:t>
            </a:r>
            <a:r>
              <a:rPr lang="en-US" sz="2600" dirty="0" smtClean="0"/>
              <a:t>has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en-US" sz="2600" dirty="0" smtClean="0"/>
              <a:t> </a:t>
            </a:r>
            <a:r>
              <a:rPr lang="en-US" sz="2600" dirty="0"/>
              <a:t>high lubricity and is an excellent insulator</a:t>
            </a:r>
            <a:r>
              <a:rPr lang="en-US" sz="2600" dirty="0" smtClean="0"/>
              <a:t>.</a:t>
            </a:r>
            <a:endParaRPr lang="cs-CZ" sz="2600" dirty="0" smtClean="0"/>
          </a:p>
          <a:p>
            <a:pPr lvl="1"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600" dirty="0"/>
              <a:t>PA is resistant to wear, absorbs shock and vibration applications at temperatures 80º</a:t>
            </a:r>
            <a:r>
              <a:rPr lang="cs-CZ" sz="2600" dirty="0"/>
              <a:t>C. </a:t>
            </a:r>
            <a:r>
              <a:rPr lang="en-US" sz="2600" dirty="0"/>
              <a:t> </a:t>
            </a:r>
            <a:r>
              <a:rPr lang="cs-CZ" sz="2600" dirty="0"/>
              <a:t>I</a:t>
            </a:r>
            <a:r>
              <a:rPr lang="en-US" sz="2600" dirty="0"/>
              <a:t>s violated acids.</a:t>
            </a:r>
            <a:endParaRPr lang="cs-CZ" sz="2600" dirty="0"/>
          </a:p>
          <a:p>
            <a:pPr marL="457200" lvl="1" indent="0" algn="just">
              <a:lnSpc>
                <a:spcPct val="150000"/>
              </a:lnSpc>
              <a:buNone/>
            </a:pPr>
            <a:endParaRPr lang="cs-CZ" sz="26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15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08720"/>
            <a:ext cx="6984776" cy="4464496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600" dirty="0" smtClean="0"/>
              <a:t>POM</a:t>
            </a:r>
            <a:r>
              <a:rPr lang="cs-CZ" sz="2600" dirty="0" smtClean="0"/>
              <a:t> </a:t>
            </a:r>
            <a:r>
              <a:rPr lang="en-US" sz="2600" dirty="0" smtClean="0"/>
              <a:t>is </a:t>
            </a:r>
            <a:r>
              <a:rPr lang="en-US" sz="2600" dirty="0"/>
              <a:t>hard, very tough, at temperatures </a:t>
            </a:r>
            <a:r>
              <a:rPr lang="en-US" sz="2600" dirty="0" smtClean="0"/>
              <a:t>90</a:t>
            </a:r>
            <a:r>
              <a:rPr lang="cs-CZ" sz="2600" dirty="0" smtClean="0"/>
              <a:t> </a:t>
            </a:r>
            <a:r>
              <a:rPr lang="en-US" sz="2600" dirty="0"/>
              <a:t>º</a:t>
            </a:r>
            <a:r>
              <a:rPr lang="cs-CZ" sz="2600" dirty="0"/>
              <a:t>C.</a:t>
            </a:r>
            <a:r>
              <a:rPr lang="en-US" sz="2600" dirty="0"/>
              <a:t> It distorts acid</a:t>
            </a:r>
            <a:r>
              <a:rPr lang="en-US" sz="2600" dirty="0" smtClean="0"/>
              <a:t>.</a:t>
            </a:r>
            <a:endParaRPr lang="cs-CZ" sz="2600" dirty="0" smtClean="0"/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600" dirty="0" smtClean="0"/>
              <a:t>PC is tough, extremely tough, unbreakable transparent material, resistant to 120º</a:t>
            </a:r>
            <a:r>
              <a:rPr lang="cs-CZ" sz="2600" dirty="0" smtClean="0"/>
              <a:t>C.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600" dirty="0" smtClean="0"/>
              <a:t>PMMA</a:t>
            </a:r>
            <a:r>
              <a:rPr lang="cs-CZ" sz="2600" dirty="0" smtClean="0"/>
              <a:t> 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an</a:t>
            </a:r>
            <a:r>
              <a:rPr lang="cs-CZ" sz="2600" dirty="0" smtClean="0"/>
              <a:t> </a:t>
            </a:r>
            <a:r>
              <a:rPr lang="en-US" sz="2600" dirty="0" smtClean="0"/>
              <a:t>organic glass</a:t>
            </a:r>
            <a:r>
              <a:rPr lang="cs-CZ" sz="2600" dirty="0" smtClean="0"/>
              <a:t>. PMMA</a:t>
            </a:r>
            <a:r>
              <a:rPr lang="en-US" sz="2600" dirty="0" smtClean="0"/>
              <a:t> </a:t>
            </a:r>
            <a:r>
              <a:rPr lang="cs-CZ" sz="2600" dirty="0" smtClean="0"/>
              <a:t> </a:t>
            </a:r>
            <a:r>
              <a:rPr lang="en-US" sz="2600" dirty="0" smtClean="0"/>
              <a:t>is </a:t>
            </a:r>
            <a:r>
              <a:rPr lang="en-US" sz="2600" dirty="0"/>
              <a:t>shatterproof, resistant to weather conditions, temperatures </a:t>
            </a:r>
            <a:r>
              <a:rPr lang="cs-CZ" sz="2600" dirty="0" err="1" smtClean="0"/>
              <a:t>at</a:t>
            </a:r>
            <a:r>
              <a:rPr lang="cs-CZ" sz="2600" dirty="0" smtClean="0"/>
              <a:t> </a:t>
            </a:r>
            <a:r>
              <a:rPr lang="en-US" sz="2600" dirty="0" smtClean="0"/>
              <a:t>75º</a:t>
            </a:r>
            <a:r>
              <a:rPr lang="cs-CZ" sz="2600" dirty="0" smtClean="0"/>
              <a:t>C.</a:t>
            </a:r>
            <a:endParaRPr lang="cs-CZ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525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>
            <a:lum/>
          </a:blip>
          <a:srcRect/>
          <a:stretch>
            <a:fillRect l="9000" t="12000" r="15000" b="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644008" y="1002379"/>
            <a:ext cx="3704292" cy="1202485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Structure</a:t>
            </a:r>
            <a:r>
              <a:rPr lang="cs-CZ" sz="3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of </a:t>
            </a:r>
            <a:r>
              <a:rPr lang="cs-CZ" sz="3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polymeric</a:t>
            </a:r>
            <a:r>
              <a:rPr lang="cs-CZ" sz="3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3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materials</a:t>
            </a:r>
            <a:endParaRPr lang="en-GB" sz="3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53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5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2016224"/>
          </a:xfrm>
        </p:spPr>
        <p:txBody>
          <a:bodyPr>
            <a:noAutofit/>
          </a:bodyPr>
          <a:lstStyle/>
          <a:p>
            <a:r>
              <a:rPr lang="cs-CZ" sz="6600" b="1" dirty="0" smtClean="0"/>
              <a:t>THERMOSET AND ELASTOMERS</a:t>
            </a:r>
            <a:endParaRPr lang="en-GB" sz="66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73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980728"/>
            <a:ext cx="7416824" cy="4464496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en-US" sz="2600" dirty="0" err="1" smtClean="0"/>
              <a:t>Fenolformaldehyd</a:t>
            </a:r>
            <a:r>
              <a:rPr lang="cs-CZ" sz="2600" dirty="0" smtClean="0"/>
              <a:t> </a:t>
            </a:r>
            <a:r>
              <a:rPr lang="en-US" sz="2600" dirty="0" smtClean="0"/>
              <a:t>is hard</a:t>
            </a:r>
            <a:r>
              <a:rPr lang="en-US" sz="2600" dirty="0"/>
              <a:t>, brittle, resistant to solvents and temperatures up to </a:t>
            </a:r>
            <a:r>
              <a:rPr lang="en-US" sz="2600" dirty="0" smtClean="0"/>
              <a:t>120</a:t>
            </a:r>
            <a:r>
              <a:rPr lang="en-US" sz="2600" dirty="0"/>
              <a:t>º</a:t>
            </a:r>
            <a:r>
              <a:rPr lang="cs-CZ" sz="2600" dirty="0" smtClean="0"/>
              <a:t>C.</a:t>
            </a:r>
          </a:p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en-US" sz="2600" dirty="0" smtClean="0"/>
              <a:t>Epoxy-solid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en-US" sz="2600" dirty="0" smtClean="0"/>
              <a:t> </a:t>
            </a:r>
            <a:r>
              <a:rPr lang="en-US" sz="2600" dirty="0"/>
              <a:t>resistant to weather and </a:t>
            </a:r>
            <a:r>
              <a:rPr lang="en-US" sz="2600" dirty="0" smtClean="0"/>
              <a:t>temperature </a:t>
            </a:r>
            <a:r>
              <a:rPr lang="cs-CZ" sz="2600" dirty="0" err="1" smtClean="0"/>
              <a:t>at</a:t>
            </a:r>
            <a:r>
              <a:rPr lang="en-US" sz="2600" dirty="0" smtClean="0"/>
              <a:t> 120</a:t>
            </a:r>
            <a:r>
              <a:rPr lang="en-US" sz="2600" dirty="0"/>
              <a:t>º</a:t>
            </a:r>
            <a:r>
              <a:rPr lang="cs-CZ" sz="2600" dirty="0" smtClean="0"/>
              <a:t>C.</a:t>
            </a:r>
          </a:p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en-US" sz="2600" dirty="0"/>
              <a:t>Polyesters </a:t>
            </a:r>
            <a:r>
              <a:rPr lang="en-US" sz="2600" dirty="0" smtClean="0"/>
              <a:t>are</a:t>
            </a:r>
            <a:r>
              <a:rPr lang="cs-CZ" sz="2600" dirty="0" smtClean="0"/>
              <a:t> </a:t>
            </a:r>
            <a:r>
              <a:rPr lang="en-US" sz="2600" dirty="0" smtClean="0"/>
              <a:t>binder </a:t>
            </a:r>
            <a:r>
              <a:rPr lang="en-US" sz="2600" dirty="0"/>
              <a:t>for glass fibers, up to </a:t>
            </a:r>
            <a:r>
              <a:rPr lang="en-US" sz="2600" dirty="0" smtClean="0"/>
              <a:t>temperature 120</a:t>
            </a:r>
            <a:r>
              <a:rPr lang="en-US" sz="2600" dirty="0"/>
              <a:t>º</a:t>
            </a:r>
            <a:r>
              <a:rPr lang="cs-CZ" sz="2600" dirty="0" smtClean="0"/>
              <a:t>C.</a:t>
            </a:r>
          </a:p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en-US" sz="2600" dirty="0"/>
              <a:t>Polyurethane is rigid to rubbery material </a:t>
            </a:r>
            <a:r>
              <a:rPr lang="en-US" sz="2600" dirty="0" smtClean="0"/>
              <a:t>with</a:t>
            </a:r>
            <a:r>
              <a:rPr lang="cs-CZ" sz="2600" dirty="0" smtClean="0"/>
              <a:t> a</a:t>
            </a:r>
            <a:r>
              <a:rPr lang="en-US" sz="2600" dirty="0" smtClean="0"/>
              <a:t> </a:t>
            </a:r>
            <a:r>
              <a:rPr lang="en-US" sz="2600" dirty="0"/>
              <a:t>high abrasion resistance and </a:t>
            </a:r>
            <a:r>
              <a:rPr lang="cs-CZ" sz="2600" dirty="0" smtClean="0"/>
              <a:t>a </a:t>
            </a:r>
            <a:r>
              <a:rPr lang="en-US" sz="2600" dirty="0" smtClean="0"/>
              <a:t>damping capacity</a:t>
            </a:r>
            <a:r>
              <a:rPr lang="cs-CZ" sz="2600" dirty="0"/>
              <a:t>.</a:t>
            </a:r>
            <a:endParaRPr lang="cs-CZ" sz="26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69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08720"/>
            <a:ext cx="7344816" cy="4464496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en-US" sz="2600" dirty="0" smtClean="0"/>
              <a:t>Silicones</a:t>
            </a:r>
            <a:r>
              <a:rPr lang="cs-CZ" sz="2600" dirty="0" smtClean="0"/>
              <a:t> </a:t>
            </a:r>
            <a:r>
              <a:rPr lang="en-US" sz="2600" dirty="0" smtClean="0"/>
              <a:t>are </a:t>
            </a:r>
            <a:r>
              <a:rPr lang="en-US" sz="2600" dirty="0"/>
              <a:t>organic compounds of silicon and oxygen, resistant to aging, weathering, water-repellent and resistant to temperatures up to 200º</a:t>
            </a:r>
            <a:r>
              <a:rPr lang="cs-CZ" sz="2600" dirty="0"/>
              <a:t>C.</a:t>
            </a:r>
          </a:p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en-US" sz="2600" dirty="0"/>
              <a:t>Silicone </a:t>
            </a:r>
            <a:r>
              <a:rPr lang="en-US" sz="2600" dirty="0" smtClean="0"/>
              <a:t>rubber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en-US" sz="2600" dirty="0" smtClean="0"/>
              <a:t>elastic </a:t>
            </a:r>
            <a:r>
              <a:rPr lang="en-US" sz="2600" dirty="0"/>
              <a:t>from -60º</a:t>
            </a:r>
            <a:r>
              <a:rPr lang="cs-CZ" sz="2600" dirty="0"/>
              <a:t>C</a:t>
            </a:r>
            <a:r>
              <a:rPr lang="en-US" sz="2600" dirty="0"/>
              <a:t> to +220º</a:t>
            </a:r>
            <a:r>
              <a:rPr lang="cs-CZ" sz="2600" dirty="0"/>
              <a:t>C</a:t>
            </a:r>
            <a:r>
              <a:rPr lang="en-US" sz="2600" dirty="0"/>
              <a:t>.</a:t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endParaRPr lang="cs-CZ" sz="2600" dirty="0"/>
          </a:p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cs-CZ" sz="2600" dirty="0" smtClean="0"/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265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535039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OTHER MATERIALS</a:t>
            </a:r>
            <a:endParaRPr lang="en-GB" sz="66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73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980728"/>
            <a:ext cx="6984776" cy="4464496"/>
          </a:xfrm>
        </p:spPr>
        <p:txBody>
          <a:bodyPr>
            <a:noAutofit/>
          </a:bodyPr>
          <a:lstStyle/>
          <a:p>
            <a:pPr marL="45720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Other</a:t>
            </a:r>
            <a:r>
              <a:rPr lang="cs-CZ" sz="2600" dirty="0" smtClean="0"/>
              <a:t> </a:t>
            </a:r>
            <a:r>
              <a:rPr lang="cs-CZ" sz="2600" dirty="0" err="1"/>
              <a:t>technical</a:t>
            </a:r>
            <a:r>
              <a:rPr lang="cs-CZ" sz="2600" dirty="0"/>
              <a:t> non-</a:t>
            </a:r>
            <a:r>
              <a:rPr lang="cs-CZ" sz="2600" dirty="0" err="1"/>
              <a:t>metallic</a:t>
            </a:r>
            <a:r>
              <a:rPr lang="cs-CZ" sz="2600" dirty="0"/>
              <a:t> </a:t>
            </a:r>
            <a:r>
              <a:rPr lang="cs-CZ" sz="2600" dirty="0" err="1" smtClean="0"/>
              <a:t>materials</a:t>
            </a:r>
            <a:r>
              <a:rPr lang="cs-CZ" sz="2600" dirty="0" smtClean="0"/>
              <a:t>:</a:t>
            </a:r>
            <a:endParaRPr lang="cs-CZ" sz="2600" dirty="0"/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wood</a:t>
            </a:r>
            <a:r>
              <a:rPr lang="cs-CZ" sz="2600" dirty="0" smtClean="0"/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g</a:t>
            </a:r>
            <a:r>
              <a:rPr lang="cs-CZ" sz="2600" dirty="0" err="1" smtClean="0"/>
              <a:t>lass</a:t>
            </a:r>
            <a:r>
              <a:rPr lang="cs-CZ" sz="2600" dirty="0" smtClean="0"/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technical</a:t>
            </a:r>
            <a:r>
              <a:rPr lang="cs-CZ" sz="2600" dirty="0"/>
              <a:t> </a:t>
            </a:r>
            <a:r>
              <a:rPr lang="cs-CZ" sz="2600" dirty="0" err="1" smtClean="0"/>
              <a:t>porcelains</a:t>
            </a:r>
            <a:r>
              <a:rPr lang="cs-CZ" sz="2600" dirty="0" smtClean="0"/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technical</a:t>
            </a:r>
            <a:r>
              <a:rPr lang="cs-CZ" sz="2600" dirty="0" smtClean="0"/>
              <a:t> </a:t>
            </a:r>
            <a:r>
              <a:rPr lang="cs-CZ" sz="2600" dirty="0" err="1" smtClean="0"/>
              <a:t>ceramics</a:t>
            </a:r>
            <a:r>
              <a:rPr lang="cs-CZ" sz="2600" dirty="0" smtClean="0"/>
              <a:t>,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leathers</a:t>
            </a:r>
            <a:r>
              <a:rPr lang="cs-CZ" sz="2600" dirty="0" smtClean="0"/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t</a:t>
            </a:r>
            <a:r>
              <a:rPr lang="cs-CZ" sz="2600" dirty="0" err="1" smtClean="0"/>
              <a:t>extites</a:t>
            </a:r>
            <a:r>
              <a:rPr lang="cs-CZ" sz="2600" dirty="0" smtClean="0"/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papers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995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908720"/>
            <a:ext cx="6984776" cy="4464496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Treatment</a:t>
            </a:r>
            <a:r>
              <a:rPr lang="cs-CZ" sz="2600" dirty="0" smtClean="0"/>
              <a:t> </a:t>
            </a:r>
            <a:r>
              <a:rPr lang="cs-CZ" sz="2600" dirty="0" err="1" smtClean="0"/>
              <a:t>of</a:t>
            </a:r>
            <a:r>
              <a:rPr lang="cs-CZ" sz="2600" dirty="0" smtClean="0"/>
              <a:t> metals :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dirty="0" smtClean="0"/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/>
              <a:t>a</a:t>
            </a:r>
            <a:r>
              <a:rPr lang="cs-CZ" sz="2600" dirty="0" err="1" smtClean="0"/>
              <a:t>nnealing</a:t>
            </a:r>
            <a:r>
              <a:rPr lang="cs-CZ" sz="2600" dirty="0" smtClean="0"/>
              <a:t>, 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hardening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tempering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special</a:t>
            </a:r>
            <a:r>
              <a:rPr lang="cs-CZ" sz="2600" dirty="0" smtClean="0"/>
              <a:t> </a:t>
            </a:r>
            <a:r>
              <a:rPr lang="cs-CZ" sz="2600" dirty="0" err="1" smtClean="0"/>
              <a:t>thermal</a:t>
            </a:r>
            <a:r>
              <a:rPr lang="cs-CZ" sz="2600" dirty="0" smtClean="0"/>
              <a:t> </a:t>
            </a:r>
            <a:r>
              <a:rPr lang="cs-CZ" sz="2600" dirty="0" err="1" smtClean="0"/>
              <a:t>treatment</a:t>
            </a:r>
            <a:r>
              <a:rPr lang="cs-CZ" sz="2600" dirty="0" smtClean="0"/>
              <a:t> </a:t>
            </a:r>
            <a:r>
              <a:rPr lang="cs-CZ" sz="2600" dirty="0" err="1" smtClean="0"/>
              <a:t>processes</a:t>
            </a:r>
            <a:r>
              <a:rPr lang="cs-CZ" sz="2600" dirty="0" smtClean="0"/>
              <a:t>,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 err="1" smtClean="0"/>
              <a:t>heat</a:t>
            </a:r>
            <a:r>
              <a:rPr lang="cs-CZ" sz="2600" dirty="0" smtClean="0"/>
              <a:t> </a:t>
            </a:r>
            <a:r>
              <a:rPr lang="cs-CZ" sz="2600" dirty="0" err="1" smtClean="0"/>
              <a:t>treatment</a:t>
            </a:r>
            <a:r>
              <a:rPr lang="cs-CZ" sz="2600" dirty="0" smtClean="0"/>
              <a:t>.</a:t>
            </a:r>
          </a:p>
          <a:p>
            <a:pPr marL="822960" lvl="1" indent="-457200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cs-CZ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481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535039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QUIZ</a:t>
            </a:r>
            <a:endParaRPr lang="en-GB" sz="66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73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908720"/>
            <a:ext cx="6984776" cy="4464496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cs-CZ" sz="2600" dirty="0" err="1" smtClean="0"/>
              <a:t>Why</a:t>
            </a:r>
            <a:r>
              <a:rPr lang="cs-CZ" sz="2600" dirty="0" smtClean="0"/>
              <a:t> do </a:t>
            </a:r>
            <a:r>
              <a:rPr lang="cs-CZ" sz="2600" dirty="0" err="1" smtClean="0"/>
              <a:t>we</a:t>
            </a:r>
            <a:r>
              <a:rPr lang="cs-CZ" sz="2600" dirty="0" smtClean="0"/>
              <a:t> use </a:t>
            </a:r>
            <a:r>
              <a:rPr lang="cs-CZ" sz="2600" dirty="0" err="1" smtClean="0"/>
              <a:t>plastics</a:t>
            </a:r>
            <a:r>
              <a:rPr lang="cs-CZ" sz="2600" dirty="0" smtClean="0"/>
              <a:t>? </a:t>
            </a:r>
          </a:p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cs-CZ" sz="2600" dirty="0" err="1" smtClean="0"/>
              <a:t>When</a:t>
            </a:r>
            <a:r>
              <a:rPr lang="cs-CZ" sz="2600" dirty="0" smtClean="0"/>
              <a:t> </a:t>
            </a:r>
            <a:r>
              <a:rPr lang="cs-CZ" sz="2600" dirty="0" err="1" smtClean="0"/>
              <a:t>did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production</a:t>
            </a:r>
            <a:r>
              <a:rPr lang="cs-CZ" sz="2600" dirty="0" smtClean="0"/>
              <a:t> of </a:t>
            </a:r>
            <a:r>
              <a:rPr lang="cs-CZ" sz="2600" dirty="0" err="1" smtClean="0"/>
              <a:t>polymeric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</a:t>
            </a:r>
            <a:r>
              <a:rPr lang="cs-CZ" sz="2600" dirty="0" smtClean="0"/>
              <a:t> start? </a:t>
            </a:r>
          </a:p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</a:t>
            </a:r>
            <a:r>
              <a:rPr lang="cs-CZ" sz="2600" dirty="0" err="1" smtClean="0"/>
              <a:t>can</a:t>
            </a:r>
            <a:r>
              <a:rPr lang="cs-CZ" sz="2600" dirty="0" smtClean="0"/>
              <a:t>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produce</a:t>
            </a:r>
            <a:r>
              <a:rPr lang="cs-CZ" sz="2600" dirty="0" smtClean="0"/>
              <a:t> </a:t>
            </a:r>
            <a:r>
              <a:rPr lang="cs-CZ" sz="2600" dirty="0" err="1" smtClean="0"/>
              <a:t>plastics</a:t>
            </a:r>
            <a:r>
              <a:rPr lang="cs-CZ" sz="2600" dirty="0" smtClean="0"/>
              <a:t>? </a:t>
            </a:r>
          </a:p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it</a:t>
            </a:r>
            <a:r>
              <a:rPr lang="cs-CZ" sz="2600" dirty="0" smtClean="0"/>
              <a:t> </a:t>
            </a:r>
            <a:r>
              <a:rPr lang="cs-CZ" sz="2600" dirty="0" err="1" smtClean="0"/>
              <a:t>added</a:t>
            </a:r>
            <a:r>
              <a:rPr lang="cs-CZ" sz="2600" dirty="0" smtClean="0"/>
              <a:t> to </a:t>
            </a:r>
            <a:r>
              <a:rPr lang="cs-CZ" sz="2600" dirty="0" err="1" smtClean="0"/>
              <a:t>plastics</a:t>
            </a:r>
            <a:r>
              <a:rPr lang="cs-CZ" sz="2600" dirty="0" smtClean="0"/>
              <a:t>? </a:t>
            </a:r>
          </a:p>
          <a:p>
            <a:pPr lvl="1">
              <a:lnSpc>
                <a:spcPct val="150000"/>
              </a:lnSpc>
              <a:buClr>
                <a:srgbClr val="C84622"/>
              </a:buClr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about</a:t>
            </a:r>
            <a:r>
              <a:rPr lang="cs-CZ" sz="2600" dirty="0" smtClean="0"/>
              <a:t> </a:t>
            </a:r>
            <a:r>
              <a:rPr lang="cs-CZ" sz="2600" dirty="0" err="1" smtClean="0"/>
              <a:t>termoplastics</a:t>
            </a:r>
            <a:r>
              <a:rPr lang="cs-CZ" sz="2600" dirty="0" smtClean="0"/>
              <a:t>? </a:t>
            </a:r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/>
            </a:r>
            <a:br>
              <a:rPr lang="en-US" sz="2600" dirty="0"/>
            </a:br>
            <a:endParaRPr lang="cs-CZ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998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908720"/>
            <a:ext cx="6984776" cy="4464496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termosets</a:t>
            </a:r>
            <a:r>
              <a:rPr lang="cs-CZ" sz="2600" dirty="0" smtClean="0"/>
              <a:t> and </a:t>
            </a:r>
            <a:r>
              <a:rPr lang="cs-CZ" sz="2600" dirty="0" err="1" smtClean="0"/>
              <a:t>elastomers</a:t>
            </a:r>
            <a:r>
              <a:rPr lang="cs-CZ" sz="2600" dirty="0" smtClean="0"/>
              <a:t> ? 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What</a:t>
            </a:r>
            <a:r>
              <a:rPr lang="cs-CZ" sz="2600" dirty="0" smtClean="0"/>
              <a:t> do </a:t>
            </a:r>
            <a:r>
              <a:rPr lang="cs-CZ" sz="2600" dirty="0" err="1" smtClean="0"/>
              <a:t>you</a:t>
            </a:r>
            <a:r>
              <a:rPr lang="cs-CZ" sz="2600" dirty="0" smtClean="0"/>
              <a:t> </a:t>
            </a:r>
            <a:r>
              <a:rPr lang="cs-CZ" sz="2600" dirty="0" err="1" smtClean="0"/>
              <a:t>know</a:t>
            </a:r>
            <a:r>
              <a:rPr lang="cs-CZ" sz="2600" dirty="0" smtClean="0"/>
              <a:t> </a:t>
            </a:r>
            <a:r>
              <a:rPr lang="cs-CZ" sz="2600" dirty="0" err="1" smtClean="0"/>
              <a:t>other</a:t>
            </a:r>
            <a:r>
              <a:rPr lang="cs-CZ" sz="2600" dirty="0" smtClean="0"/>
              <a:t> </a:t>
            </a:r>
            <a:r>
              <a:rPr lang="cs-CZ" sz="2600" dirty="0" err="1" smtClean="0"/>
              <a:t>technical</a:t>
            </a:r>
            <a:r>
              <a:rPr lang="cs-CZ" sz="2600" dirty="0" smtClean="0"/>
              <a:t> </a:t>
            </a:r>
            <a:r>
              <a:rPr lang="cs-CZ" sz="2600" dirty="0"/>
              <a:t>non-</a:t>
            </a:r>
            <a:r>
              <a:rPr lang="cs-CZ" sz="2600" dirty="0" err="1"/>
              <a:t>metallic</a:t>
            </a:r>
            <a:r>
              <a:rPr lang="cs-CZ" sz="2600" dirty="0"/>
              <a:t> </a:t>
            </a:r>
            <a:r>
              <a:rPr lang="cs-CZ" sz="2600" dirty="0" err="1" smtClean="0"/>
              <a:t>materials</a:t>
            </a:r>
            <a:r>
              <a:rPr lang="cs-CZ" sz="2600" dirty="0" smtClean="0"/>
              <a:t> ?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How</a:t>
            </a:r>
            <a:r>
              <a:rPr lang="cs-CZ" sz="2600" dirty="0" smtClean="0"/>
              <a:t> </a:t>
            </a:r>
            <a:r>
              <a:rPr lang="cs-CZ" sz="2600" dirty="0" err="1"/>
              <a:t>further</a:t>
            </a:r>
            <a:r>
              <a:rPr lang="cs-CZ" sz="2600" dirty="0"/>
              <a:t> </a:t>
            </a:r>
            <a:r>
              <a:rPr lang="cs-CZ" sz="2600" dirty="0" err="1"/>
              <a:t>processed</a:t>
            </a:r>
            <a:r>
              <a:rPr lang="cs-CZ" sz="2600" dirty="0"/>
              <a:t> metals</a:t>
            </a:r>
            <a:r>
              <a:rPr lang="cs-CZ" sz="2600" dirty="0" smtClean="0"/>
              <a:t>?</a:t>
            </a:r>
            <a:endParaRPr lang="cs-CZ" sz="2600" dirty="0"/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600" dirty="0" smtClean="0"/>
              <a:t>Which </a:t>
            </a:r>
            <a:r>
              <a:rPr lang="en-US" sz="2600" dirty="0"/>
              <a:t>way is the best treatment</a:t>
            </a:r>
            <a:r>
              <a:rPr lang="en-US" sz="2600" dirty="0" smtClean="0"/>
              <a:t>?</a:t>
            </a:r>
            <a:endParaRPr lang="cs-CZ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23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535039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SUMMARY</a:t>
            </a:r>
            <a:endParaRPr lang="en-GB" sz="66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73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08720"/>
            <a:ext cx="7200800" cy="4464496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Polymeric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cs-CZ" sz="2600" dirty="0" smtClean="0"/>
              <a:t> are </a:t>
            </a:r>
            <a:r>
              <a:rPr lang="cs-CZ" sz="2600" dirty="0" err="1" smtClean="0"/>
              <a:t>used</a:t>
            </a:r>
            <a:r>
              <a:rPr lang="cs-CZ" sz="2600" dirty="0" smtClean="0"/>
              <a:t> </a:t>
            </a:r>
            <a:r>
              <a:rPr lang="cs-CZ" sz="2600" dirty="0" err="1" smtClean="0"/>
              <a:t>for</a:t>
            </a:r>
            <a:r>
              <a:rPr lang="cs-CZ" sz="2600" dirty="0" smtClean="0"/>
              <a:t> </a:t>
            </a:r>
            <a:r>
              <a:rPr lang="cs-CZ" sz="2600" dirty="0" err="1" smtClean="0"/>
              <a:t>production</a:t>
            </a:r>
            <a:r>
              <a:rPr lang="cs-CZ" sz="2600" dirty="0" smtClean="0"/>
              <a:t> of </a:t>
            </a:r>
            <a:r>
              <a:rPr lang="cs-CZ" sz="2600" dirty="0" err="1" smtClean="0"/>
              <a:t>guns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Ceramics</a:t>
            </a:r>
            <a:r>
              <a:rPr lang="cs-CZ" sz="2600" dirty="0" smtClean="0"/>
              <a:t>, </a:t>
            </a:r>
            <a:r>
              <a:rPr lang="cs-CZ" sz="2600" dirty="0" err="1" smtClean="0"/>
              <a:t>glass</a:t>
            </a:r>
            <a:r>
              <a:rPr lang="cs-CZ" sz="2600" dirty="0"/>
              <a:t> </a:t>
            </a:r>
            <a:r>
              <a:rPr lang="cs-CZ" sz="2600" dirty="0" err="1" smtClean="0"/>
              <a:t>or</a:t>
            </a:r>
            <a:r>
              <a:rPr lang="cs-CZ" sz="2600" dirty="0" smtClean="0"/>
              <a:t> </a:t>
            </a:r>
            <a:r>
              <a:rPr lang="cs-CZ" sz="2600" dirty="0" err="1" smtClean="0"/>
              <a:t>wood</a:t>
            </a:r>
            <a:r>
              <a:rPr lang="cs-CZ" sz="2600" dirty="0" smtClean="0"/>
              <a:t> are </a:t>
            </a:r>
            <a:r>
              <a:rPr lang="cs-CZ" sz="2600" dirty="0" err="1" smtClean="0"/>
              <a:t>also</a:t>
            </a:r>
            <a:r>
              <a:rPr lang="cs-CZ" sz="2600" dirty="0" smtClean="0"/>
              <a:t> </a:t>
            </a:r>
            <a:r>
              <a:rPr lang="cs-CZ" sz="2600" dirty="0" err="1" smtClean="0"/>
              <a:t>used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Polymeric</a:t>
            </a:r>
            <a:r>
              <a:rPr lang="cs-CZ" sz="2600" dirty="0" smtClean="0"/>
              <a:t> </a:t>
            </a:r>
            <a:r>
              <a:rPr lang="cs-CZ" sz="2600" dirty="0" err="1" smtClean="0"/>
              <a:t>materials</a:t>
            </a:r>
            <a:r>
              <a:rPr lang="cs-CZ" sz="2600" dirty="0" smtClean="0"/>
              <a:t> </a:t>
            </a:r>
            <a:r>
              <a:rPr lang="cs-CZ" sz="2600" dirty="0" err="1" smtClean="0"/>
              <a:t>have</a:t>
            </a:r>
            <a:r>
              <a:rPr lang="cs-CZ" sz="2600" dirty="0" smtClean="0"/>
              <a:t> </a:t>
            </a:r>
            <a:r>
              <a:rPr lang="cs-CZ" sz="2600" dirty="0" err="1" smtClean="0"/>
              <a:t>got</a:t>
            </a:r>
            <a:r>
              <a:rPr lang="cs-CZ" sz="2600" dirty="0" smtClean="0"/>
              <a:t> very </a:t>
            </a:r>
            <a:r>
              <a:rPr lang="cs-CZ" sz="2600" dirty="0" err="1" smtClean="0"/>
              <a:t>unique</a:t>
            </a:r>
            <a:r>
              <a:rPr lang="cs-CZ" sz="2600" dirty="0" smtClean="0"/>
              <a:t> </a:t>
            </a:r>
            <a:r>
              <a:rPr lang="cs-CZ" sz="2600" dirty="0" err="1" smtClean="0"/>
              <a:t>properties</a:t>
            </a:r>
            <a:r>
              <a:rPr lang="cs-CZ" sz="2600" dirty="0" smtClean="0"/>
              <a:t>.</a:t>
            </a:r>
            <a:endParaRPr lang="cs-CZ" sz="2600" dirty="0"/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Extrusion</a:t>
            </a:r>
            <a:r>
              <a:rPr lang="cs-CZ" sz="2600" dirty="0" smtClean="0"/>
              <a:t>, </a:t>
            </a:r>
            <a:r>
              <a:rPr lang="cs-CZ" sz="2600" dirty="0" err="1" smtClean="0"/>
              <a:t>injetion</a:t>
            </a:r>
            <a:r>
              <a:rPr lang="cs-CZ" sz="2600" dirty="0" smtClean="0"/>
              <a:t> are </a:t>
            </a:r>
            <a:r>
              <a:rPr lang="cs-CZ" sz="2600" dirty="0" err="1" smtClean="0"/>
              <a:t>used</a:t>
            </a:r>
            <a:r>
              <a:rPr lang="cs-CZ" sz="2600" dirty="0"/>
              <a:t> </a:t>
            </a:r>
            <a:r>
              <a:rPr lang="cs-CZ" sz="2600" dirty="0" smtClean="0"/>
              <a:t>as technology of </a:t>
            </a:r>
            <a:r>
              <a:rPr lang="cs-CZ" sz="2600" dirty="0" err="1" smtClean="0"/>
              <a:t>production</a:t>
            </a:r>
            <a:r>
              <a:rPr lang="cs-CZ" sz="2600" dirty="0" smtClean="0"/>
              <a:t> of </a:t>
            </a:r>
            <a:r>
              <a:rPr lang="cs-CZ" sz="2600" dirty="0" err="1" smtClean="0"/>
              <a:t>parts</a:t>
            </a:r>
            <a:r>
              <a:rPr lang="cs-CZ" sz="2600" dirty="0" smtClean="0"/>
              <a:t> </a:t>
            </a:r>
            <a:r>
              <a:rPr lang="cs-CZ" sz="2600" dirty="0" err="1" smtClean="0"/>
              <a:t>guns</a:t>
            </a:r>
            <a:r>
              <a:rPr lang="cs-CZ" sz="2600" dirty="0" smtClean="0"/>
              <a:t>.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600" dirty="0" err="1" smtClean="0"/>
              <a:t>Termoplasts</a:t>
            </a:r>
            <a:r>
              <a:rPr lang="cs-CZ" sz="2600" dirty="0" smtClean="0"/>
              <a:t> are PP, PE, PTFE. </a:t>
            </a:r>
            <a:r>
              <a:rPr lang="cs-CZ" sz="2600" dirty="0" err="1" smtClean="0"/>
              <a:t>Rubber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a </a:t>
            </a:r>
            <a:r>
              <a:rPr lang="cs-CZ" sz="2600" dirty="0" err="1" smtClean="0"/>
              <a:t>termosets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682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535039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REFERENCE-TEXT</a:t>
            </a:r>
            <a:endParaRPr lang="en-GB" sz="66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73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7" name="Zástupný symbol pro obsah 6"/>
          <p:cNvSpPr>
            <a:spLocks noGrp="1"/>
          </p:cNvSpPr>
          <p:nvPr/>
        </p:nvSpPr>
        <p:spPr bwMode="auto">
          <a:xfrm>
            <a:off x="1403648" y="908720"/>
            <a:ext cx="7272808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F5EC9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F5EC9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F5EC9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F5EC9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>
                <a:solidFill>
                  <a:schemeClr val="tx1"/>
                </a:solidFill>
              </a:rPr>
              <a:t>KŘÍBEK, J. Střelné zbraně I. část, 2. vyd. Brno: PC-DIR spol. s.r.o., 1995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cs-CZ" sz="2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600" dirty="0">
                <a:solidFill>
                  <a:schemeClr val="tx1"/>
                </a:solidFill>
              </a:rPr>
              <a:t>ELMAN, J. a </a:t>
            </a:r>
            <a:r>
              <a:rPr lang="cs-CZ" sz="2600" dirty="0" err="1">
                <a:solidFill>
                  <a:schemeClr val="tx1"/>
                </a:solidFill>
              </a:rPr>
              <a:t>Michalíček</a:t>
            </a:r>
            <a:r>
              <a:rPr lang="cs-CZ" sz="2600" dirty="0">
                <a:solidFill>
                  <a:schemeClr val="tx1"/>
                </a:solidFill>
              </a:rPr>
              <a:t>, V. Česko-Anglický technický slovník, 1. vyd. Praha: Sobotáles, 2002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cs-CZ" sz="2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26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65182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469776" y="2535039"/>
            <a:ext cx="820668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REFERENCE-OBRÁZKY</a:t>
            </a:r>
            <a:endParaRPr lang="en-GB" sz="66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789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wind.wav"/>
          </p:stSnd>
        </p:sndAc>
      </p:transition>
    </mc:Choice>
    <mc:Fallback xmlns="">
      <p:transition spd="slow">
        <p:fade/>
        <p:sndAc>
          <p:stSnd>
            <p:snd r:embed="rId3" name="wind.wav"/>
          </p:stSnd>
        </p:sndAc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908720"/>
            <a:ext cx="6984776" cy="4464496"/>
          </a:xfrm>
        </p:spPr>
        <p:txBody>
          <a:bodyPr>
            <a:normAutofit/>
          </a:bodyPr>
          <a:lstStyle/>
          <a:p>
            <a:pPr marL="422910" indent="-457200">
              <a:buFont typeface="Wingdings" pitchFamily="2" charset="2"/>
              <a:buChar char="§"/>
            </a:pPr>
            <a:r>
              <a:rPr lang="cs-CZ" sz="2200" dirty="0" smtClean="0"/>
              <a:t>Snímek č. 12 </a:t>
            </a:r>
            <a:r>
              <a:rPr lang="cs-CZ" sz="2200" dirty="0"/>
              <a:t>[cit. 2013-22-08] Dostupný pod licencí Public </a:t>
            </a:r>
            <a:r>
              <a:rPr lang="cs-CZ" sz="2200" dirty="0" err="1"/>
              <a:t>Domain</a:t>
            </a:r>
            <a:r>
              <a:rPr lang="cs-CZ" sz="2200" dirty="0"/>
              <a:t> na</a:t>
            </a:r>
            <a:r>
              <a:rPr lang="cs-CZ" sz="2200" dirty="0" smtClean="0"/>
              <a:t> </a:t>
            </a:r>
            <a:r>
              <a:rPr lang="cs-CZ" sz="2200" dirty="0" smtClean="0">
                <a:hlinkClick r:id="rId4"/>
              </a:rPr>
              <a:t>http</a:t>
            </a:r>
            <a:r>
              <a:rPr lang="cs-CZ" sz="2200" dirty="0">
                <a:hlinkClick r:id="rId4"/>
              </a:rPr>
              <a:t>://</a:t>
            </a:r>
            <a:r>
              <a:rPr lang="cs-CZ" sz="2200" dirty="0" smtClean="0">
                <a:hlinkClick r:id="rId4"/>
              </a:rPr>
              <a:t>commons.wikimedia.org/wiki/File:Syndiotactic_polypropene.png</a:t>
            </a:r>
            <a:endParaRPr lang="cs-CZ" sz="2200" dirty="0" smtClean="0"/>
          </a:p>
          <a:p>
            <a:pPr marL="365760" lvl="1" indent="0">
              <a:buNone/>
            </a:pPr>
            <a:endParaRPr lang="cs-CZ" sz="2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582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3" name="wind.wav"/>
          </p:stSnd>
        </p:sndAc>
      </p:transition>
    </mc:Choice>
    <mc:Fallback xmlns="">
      <p:transition spd="slow">
        <p:fade/>
        <p:sndAc>
          <p:stSnd>
            <p:snd r:embed="rId5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3510</TotalTime>
  <Words>1001</Words>
  <Application>Microsoft Office PowerPoint</Application>
  <PresentationFormat>Předvádění na obrazovce (4:3)</PresentationFormat>
  <Paragraphs>157</Paragraphs>
  <Slides>31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Prezentace aplikace PowerPoint</vt:lpstr>
      <vt:lpstr>Prezentace aplikace PowerPoint</vt:lpstr>
      <vt:lpstr>REVISION</vt:lpstr>
      <vt:lpstr>Prezentace aplikace PowerPoint</vt:lpstr>
      <vt:lpstr>Prezentace aplikace PowerPoint</vt:lpstr>
      <vt:lpstr>NON-METALLIC MATERIALS</vt:lpstr>
      <vt:lpstr>Prezentace aplikace PowerPoint</vt:lpstr>
      <vt:lpstr>Prezentace aplikace PowerPoint</vt:lpstr>
      <vt:lpstr>Prezentace aplikace PowerPoint</vt:lpstr>
      <vt:lpstr>Prezentace aplikace PowerPoint</vt:lpstr>
      <vt:lpstr>THERMOPLASTICS</vt:lpstr>
      <vt:lpstr>Prezentace aplikace PowerPoint</vt:lpstr>
      <vt:lpstr>Prezentace aplikace PowerPoint</vt:lpstr>
      <vt:lpstr>Prezentace aplikace PowerPoint</vt:lpstr>
      <vt:lpstr>Prezentace aplikace PowerPoint</vt:lpstr>
      <vt:lpstr>Structure of polymeric materials</vt:lpstr>
      <vt:lpstr>THERMOSET AND ELASTOMERS</vt:lpstr>
      <vt:lpstr>Prezentace aplikace PowerPoint</vt:lpstr>
      <vt:lpstr>Prezentace aplikace PowerPoint</vt:lpstr>
      <vt:lpstr>OTHER MATERIALS</vt:lpstr>
      <vt:lpstr>Prezentace aplikace PowerPoint</vt:lpstr>
      <vt:lpstr>Prezentace aplikace PowerPoint</vt:lpstr>
      <vt:lpstr>QUIZ</vt:lpstr>
      <vt:lpstr>Prezentace aplikace PowerPoint</vt:lpstr>
      <vt:lpstr>Prezentace aplikace PowerPoint</vt:lpstr>
      <vt:lpstr>SUMMARY</vt:lpstr>
      <vt:lpstr>Prezentace aplikace PowerPoint</vt:lpstr>
      <vt:lpstr>REFERENCE-TEXT</vt:lpstr>
      <vt:lpstr>Prezentace aplikace PowerPoint</vt:lpstr>
      <vt:lpstr>REFERENCE-OBRÁZKY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157</cp:revision>
  <dcterms:created xsi:type="dcterms:W3CDTF">2012-08-29T17:12:43Z</dcterms:created>
  <dcterms:modified xsi:type="dcterms:W3CDTF">2013-11-06T14:33:23Z</dcterms:modified>
</cp:coreProperties>
</file>