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9"/>
  </p:notesMasterIdLst>
  <p:sldIdLst>
    <p:sldId id="256" r:id="rId2"/>
    <p:sldId id="257" r:id="rId3"/>
    <p:sldId id="293" r:id="rId4"/>
    <p:sldId id="258" r:id="rId5"/>
    <p:sldId id="272" r:id="rId6"/>
    <p:sldId id="294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95" r:id="rId23"/>
    <p:sldId id="288" r:id="rId24"/>
    <p:sldId id="296" r:id="rId25"/>
    <p:sldId id="290" r:id="rId26"/>
    <p:sldId id="298" r:id="rId27"/>
    <p:sldId id="29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140" y="-7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6" name="Picture 94" descr="D:\My Documents\My Webs\soniacoleman\PowerPoint Templates\Templates4\Crumples2\crumple2_titlefra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371600"/>
            <a:ext cx="6400800" cy="216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295400"/>
            <a:ext cx="6096000" cy="1879600"/>
          </a:xfrm>
          <a:effectLst>
            <a:outerShdw dist="28398" dir="1593903" algn="ctr" rotWithShape="0">
              <a:srgbClr val="927A6C"/>
            </a:outerShdw>
          </a:effec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GB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GB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0539889-A2CB-4312-A6D7-626BB225ED89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046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6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80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69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2886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22214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60353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34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47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81695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 smtClean="0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>
              <a:solidFill>
                <a:srgbClr val="382E28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6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382E28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382E28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382E28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382E28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382E28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382E28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382E28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382E28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382E28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382E28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2873999"/>
              </p:ext>
            </p:extLst>
          </p:nvPr>
        </p:nvGraphicFramePr>
        <p:xfrm>
          <a:off x="539552" y="908720"/>
          <a:ext cx="8137525" cy="483235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Ing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. Hana Kubišová, Ph.D.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prezentace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(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DUMu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Construction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of </a:t>
                      </a: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Guns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</a:t>
                      </a:r>
                      <a:endParaRPr kumimoji="0" lang="en-GB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reflection blurRad="12700" stA="28000" endPos="45000" dist="1000" dir="5400000" sy="-100000" algn="bl" rotWithShape="0"/>
                        </a:effectLst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Gunsmith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0.2.2013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7544" y="6239271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55" y="43295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je tato prezentace zaměřena na konstrukci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  <a:p>
            <a:pPr algn="just"/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63641" y="498323"/>
            <a:ext cx="8412815" cy="1202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en-GB" sz="3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79665" y="1844824"/>
            <a:ext cx="8412815" cy="1202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69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7920880" cy="4464496"/>
          </a:xfrm>
        </p:spPr>
        <p:txBody>
          <a:bodyPr>
            <a:normAutofit fontScale="32500" lnSpcReduction="20000"/>
          </a:bodyPr>
          <a:lstStyle/>
          <a:p>
            <a:pPr lvl="1">
              <a:buFont typeface="Wingdings" pitchFamily="2" charset="2"/>
              <a:buChar char="ü"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Why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chemeClr val="tx1"/>
                </a:solidFill>
              </a:rPr>
              <a:t>do </a:t>
            </a:r>
            <a:r>
              <a:rPr lang="cs-CZ" sz="8000" dirty="0" err="1">
                <a:solidFill>
                  <a:schemeClr val="tx1"/>
                </a:solidFill>
              </a:rPr>
              <a:t>we</a:t>
            </a:r>
            <a:r>
              <a:rPr lang="cs-CZ" sz="8000" dirty="0">
                <a:solidFill>
                  <a:schemeClr val="tx1"/>
                </a:solidFill>
              </a:rPr>
              <a:t> use </a:t>
            </a:r>
            <a:r>
              <a:rPr lang="cs-CZ" sz="8000" dirty="0" err="1">
                <a:solidFill>
                  <a:schemeClr val="tx1"/>
                </a:solidFill>
              </a:rPr>
              <a:t>plastics</a:t>
            </a:r>
            <a:r>
              <a:rPr lang="cs-CZ" sz="8000" dirty="0">
                <a:solidFill>
                  <a:schemeClr val="tx1"/>
                </a:solidFill>
              </a:rPr>
              <a:t> ? </a:t>
            </a:r>
          </a:p>
          <a:p>
            <a:pPr lvl="1">
              <a:buFont typeface="Wingdings" pitchFamily="2" charset="2"/>
              <a:buChar char="ü"/>
            </a:pPr>
            <a:endParaRPr lang="cs-CZ" sz="80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When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did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the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production</a:t>
            </a:r>
            <a:r>
              <a:rPr lang="cs-CZ" sz="8000" dirty="0" smtClean="0">
                <a:solidFill>
                  <a:schemeClr val="tx1"/>
                </a:solidFill>
              </a:rPr>
              <a:t> of </a:t>
            </a:r>
            <a:r>
              <a:rPr lang="cs-CZ" sz="8000" dirty="0" err="1" smtClean="0">
                <a:solidFill>
                  <a:schemeClr val="tx1"/>
                </a:solidFill>
              </a:rPr>
              <a:t>polymeric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materials</a:t>
            </a:r>
            <a:r>
              <a:rPr lang="cs-CZ" sz="8000" dirty="0" smtClean="0">
                <a:solidFill>
                  <a:schemeClr val="tx1"/>
                </a:solidFill>
              </a:rPr>
              <a:t> start? </a:t>
            </a:r>
            <a:endParaRPr lang="cs-CZ" sz="80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ü"/>
            </a:pPr>
            <a:endParaRPr lang="cs-CZ" sz="80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How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can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you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produce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polymeric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materials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chemeClr val="tx1"/>
                </a:solidFill>
              </a:rPr>
              <a:t>? </a:t>
            </a:r>
          </a:p>
          <a:p>
            <a:pPr lvl="1">
              <a:buFont typeface="Wingdings" pitchFamily="2" charset="2"/>
              <a:buChar char="ü"/>
            </a:pPr>
            <a:endParaRPr lang="cs-CZ" sz="80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What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>
                <a:solidFill>
                  <a:schemeClr val="tx1"/>
                </a:solidFill>
              </a:rPr>
              <a:t>is</a:t>
            </a: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 err="1">
                <a:solidFill>
                  <a:schemeClr val="tx1"/>
                </a:solidFill>
              </a:rPr>
              <a:t>added</a:t>
            </a:r>
            <a:r>
              <a:rPr lang="cs-CZ" sz="8000" dirty="0">
                <a:solidFill>
                  <a:schemeClr val="tx1"/>
                </a:solidFill>
              </a:rPr>
              <a:t> to </a:t>
            </a:r>
            <a:r>
              <a:rPr lang="cs-CZ" sz="8000" dirty="0" err="1" smtClean="0">
                <a:solidFill>
                  <a:schemeClr val="tx1"/>
                </a:solidFill>
              </a:rPr>
              <a:t>polymeric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materials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chemeClr val="tx1"/>
                </a:solidFill>
              </a:rPr>
              <a:t>? </a:t>
            </a:r>
          </a:p>
          <a:p>
            <a:pPr lvl="1">
              <a:buFont typeface="Wingdings" pitchFamily="2" charset="2"/>
              <a:buChar char="ü"/>
            </a:pPr>
            <a:endParaRPr lang="cs-CZ" sz="8000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What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chemeClr val="tx1"/>
                </a:solidFill>
              </a:rPr>
              <a:t>do </a:t>
            </a:r>
            <a:r>
              <a:rPr lang="cs-CZ" sz="8000" dirty="0" err="1">
                <a:solidFill>
                  <a:schemeClr val="tx1"/>
                </a:solidFill>
              </a:rPr>
              <a:t>you</a:t>
            </a: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 err="1">
                <a:solidFill>
                  <a:schemeClr val="tx1"/>
                </a:solidFill>
              </a:rPr>
              <a:t>know</a:t>
            </a: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about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</a:rPr>
              <a:t>termoplastics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chemeClr val="tx1"/>
                </a:solidFill>
              </a:rPr>
              <a:t>? </a:t>
            </a:r>
            <a:r>
              <a:rPr lang="en-US" sz="8000" dirty="0">
                <a:solidFill>
                  <a:schemeClr val="tx1"/>
                </a:solidFill>
              </a:rPr>
              <a:t/>
            </a:r>
            <a:br>
              <a:rPr lang="en-US" sz="8000" dirty="0">
                <a:solidFill>
                  <a:schemeClr val="tx1"/>
                </a:solidFill>
              </a:rPr>
            </a:br>
            <a:r>
              <a:rPr lang="en-US" sz="8800" dirty="0">
                <a:solidFill>
                  <a:schemeClr val="tx1"/>
                </a:solidFill>
              </a:rPr>
              <a:t/>
            </a:r>
            <a:br>
              <a:rPr lang="en-US" sz="8800" dirty="0">
                <a:solidFill>
                  <a:schemeClr val="tx1"/>
                </a:solidFill>
              </a:rPr>
            </a:b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4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848872" cy="4464496"/>
          </a:xfrm>
        </p:spPr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do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know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about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termosets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and </a:t>
            </a:r>
            <a:r>
              <a:rPr lang="cs-CZ" sz="2600" dirty="0" err="1" smtClean="0">
                <a:solidFill>
                  <a:schemeClr val="tx1"/>
                </a:solidFill>
              </a:rPr>
              <a:t>elastomers</a:t>
            </a:r>
            <a:r>
              <a:rPr lang="cs-CZ" sz="2600" dirty="0" smtClean="0">
                <a:solidFill>
                  <a:schemeClr val="tx1"/>
                </a:solidFill>
              </a:rPr>
              <a:t>?  </a:t>
            </a:r>
            <a:endParaRPr lang="cs-CZ" sz="2600" dirty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cs-CZ" sz="2600" dirty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do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know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about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other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technical</a:t>
            </a:r>
            <a:r>
              <a:rPr lang="cs-CZ" sz="2600" dirty="0">
                <a:solidFill>
                  <a:schemeClr val="tx1"/>
                </a:solidFill>
              </a:rPr>
              <a:t> non-</a:t>
            </a:r>
            <a:r>
              <a:rPr lang="cs-CZ" sz="2600" dirty="0" err="1">
                <a:solidFill>
                  <a:schemeClr val="tx1"/>
                </a:solidFill>
              </a:rPr>
              <a:t>metallic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materials</a:t>
            </a:r>
            <a:r>
              <a:rPr lang="cs-CZ" sz="2600" dirty="0">
                <a:solidFill>
                  <a:schemeClr val="tx1"/>
                </a:solidFill>
              </a:rPr>
              <a:t> ?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cs-CZ" sz="2600" dirty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Which </a:t>
            </a:r>
            <a:r>
              <a:rPr lang="en-US" sz="2600" dirty="0">
                <a:solidFill>
                  <a:schemeClr val="tx1"/>
                </a:solidFill>
              </a:rPr>
              <a:t>way is the best treatment?</a:t>
            </a:r>
            <a:endParaRPr lang="cs-CZ" sz="26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 bwMode="auto">
          <a:xfrm>
            <a:off x="395537" y="1988840"/>
            <a:ext cx="8496943" cy="1440160"/>
          </a:xfrm>
          <a:prstGeom prst="rect">
            <a:avLst/>
          </a:prstGeom>
          <a:noFill/>
          <a:ln>
            <a:noFill/>
          </a:ln>
          <a:effectLst>
            <a:outerShdw dist="28398" dir="1593903" algn="ctr" rotWithShape="0">
              <a:srgbClr val="927A6C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Autofit/>
          </a:bodyPr>
          <a:lstStyle>
            <a:lvl1pPr algn="ctr" rtl="0" eaLnBrk="1" fontAlgn="base" hangingPunct="1">
              <a:lnSpc>
                <a:spcPct val="95000"/>
              </a:lnSpc>
              <a:spcBef>
                <a:spcPct val="0"/>
              </a:spcBef>
              <a:spcAft>
                <a:spcPct val="0"/>
              </a:spcAft>
              <a:defRPr sz="5400">
                <a:solidFill>
                  <a:srgbClr val="382E28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rgbClr val="382E28"/>
                </a:solidFill>
                <a:latin typeface="Arial" charset="0"/>
              </a:defRPr>
            </a:lvl9pPr>
          </a:lstStyle>
          <a:p>
            <a:r>
              <a:rPr lang="cs-CZ" sz="6000" b="1" kern="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CONSTRUCTION OF </a:t>
            </a:r>
          </a:p>
          <a:p>
            <a:r>
              <a:rPr lang="cs-CZ" sz="6000" b="1" kern="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PARTS OF GUN</a:t>
            </a:r>
            <a:endParaRPr lang="en-GB" sz="6000" b="1" kern="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573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7488832" cy="4896544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Firearm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composed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following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parts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trigger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percussion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insurence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gun-stock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09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416824" cy="4464496"/>
          </a:xfrm>
        </p:spPr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essential</a:t>
            </a:r>
            <a:r>
              <a:rPr lang="cs-CZ" sz="2600" dirty="0" smtClean="0">
                <a:solidFill>
                  <a:schemeClr val="tx1"/>
                </a:solidFill>
              </a:rPr>
              <a:t> part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marL="365760" lvl="1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consists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three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parts</a:t>
            </a:r>
            <a:r>
              <a:rPr lang="cs-CZ" sz="2600" dirty="0" smtClean="0">
                <a:solidFill>
                  <a:schemeClr val="tx1"/>
                </a:solidFill>
              </a:rPr>
              <a:t> :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closet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transition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cone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bore.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36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136904" cy="511256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a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component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closes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when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fired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trigger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releases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percussion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percussion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bullets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insurence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prevents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accidental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firing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gun-stock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used for </a:t>
            </a:r>
            <a:r>
              <a:rPr lang="en-US" sz="2600" dirty="0" err="1" smtClean="0">
                <a:solidFill>
                  <a:schemeClr val="tx1"/>
                </a:solidFill>
              </a:rPr>
              <a:t>graspin</a:t>
            </a:r>
            <a:r>
              <a:rPr lang="cs-CZ" sz="2600" dirty="0" smtClean="0">
                <a:solidFill>
                  <a:schemeClr val="tx1"/>
                </a:solidFill>
              </a:rPr>
              <a:t>g of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en-US" sz="2600" dirty="0" smtClean="0">
                <a:solidFill>
                  <a:schemeClr val="tx1"/>
                </a:solidFill>
              </a:rPr>
              <a:t> gun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90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90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90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88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50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920880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produced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three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ways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en-US" sz="2600" dirty="0" smtClean="0">
                <a:solidFill>
                  <a:schemeClr val="tx1"/>
                </a:solidFill>
              </a:rPr>
              <a:t>conventional </a:t>
            </a:r>
            <a:r>
              <a:rPr lang="en-US" sz="2600" dirty="0">
                <a:solidFill>
                  <a:schemeClr val="tx1"/>
                </a:solidFill>
              </a:rPr>
              <a:t>drilling of solid material and </a:t>
            </a:r>
            <a:r>
              <a:rPr lang="en-US" sz="2600" dirty="0" smtClean="0">
                <a:solidFill>
                  <a:schemeClr val="tx1"/>
                </a:solidFill>
              </a:rPr>
              <a:t>reaming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forging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materials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cold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forging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marL="86868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rifle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grooves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classical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chipboard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method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81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Production shotgun mainly consists of the following operations</a:t>
            </a:r>
            <a:r>
              <a:rPr lang="en-US" sz="2600" dirty="0" smtClean="0">
                <a:solidFill>
                  <a:schemeClr val="tx1"/>
                </a:solidFill>
              </a:rPr>
              <a:t>: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160000"/>
              </a:lnSpc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front alignment bars for a set </a:t>
            </a:r>
            <a:r>
              <a:rPr lang="en-US" sz="2600" dirty="0" smtClean="0">
                <a:solidFill>
                  <a:schemeClr val="tx1"/>
                </a:solidFill>
              </a:rPr>
              <a:t>length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drilling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rods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reaming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bore </a:t>
            </a:r>
            <a:r>
              <a:rPr lang="cs-CZ" sz="2600" dirty="0" err="1" smtClean="0">
                <a:solidFill>
                  <a:schemeClr val="tx1"/>
                </a:solidFill>
              </a:rPr>
              <a:t>coarsely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2"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en-US" sz="2600" dirty="0" smtClean="0">
                <a:solidFill>
                  <a:schemeClr val="tx1"/>
                </a:solidFill>
              </a:rPr>
              <a:t>turning </a:t>
            </a:r>
            <a:r>
              <a:rPr lang="en-US" sz="2600" dirty="0">
                <a:solidFill>
                  <a:schemeClr val="tx1"/>
                </a:solidFill>
              </a:rPr>
              <a:t>mainly on the surface </a:t>
            </a:r>
            <a:r>
              <a:rPr lang="en-US" sz="2600" dirty="0" smtClean="0">
                <a:solidFill>
                  <a:schemeClr val="tx1"/>
                </a:solidFill>
              </a:rPr>
              <a:t>coarsely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47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7992888" cy="4824536"/>
          </a:xfrm>
        </p:spPr>
        <p:txBody>
          <a:bodyPr>
            <a:noAutofit/>
          </a:bodyPr>
          <a:lstStyle/>
          <a:p>
            <a:pPr marL="800100"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turning on the clean surface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marL="800100" lvl="2" defTabSz="8001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reaming</a:t>
            </a:r>
            <a:r>
              <a:rPr lang="cs-CZ" sz="2600" dirty="0" smtClean="0">
                <a:solidFill>
                  <a:schemeClr val="tx1"/>
                </a:solidFill>
              </a:rPr>
              <a:t> bore to </a:t>
            </a:r>
            <a:r>
              <a:rPr lang="cs-CZ" sz="2600" dirty="0" err="1" smtClean="0">
                <a:solidFill>
                  <a:schemeClr val="tx1"/>
                </a:solidFill>
              </a:rPr>
              <a:t>clean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marL="800100" lvl="2" indent="-2476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sanding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honing</a:t>
            </a:r>
            <a:r>
              <a:rPr lang="cs-CZ" sz="2600" dirty="0" smtClean="0">
                <a:solidFill>
                  <a:schemeClr val="tx1"/>
                </a:solidFill>
              </a:rPr>
              <a:t> bore,</a:t>
            </a:r>
          </a:p>
          <a:p>
            <a:pPr marL="800100" lvl="2" indent="-247650">
              <a:lnSpc>
                <a:spcPct val="150000"/>
              </a:lnSpc>
              <a:buFont typeface="Wingdings" panose="05000000000000000000" pitchFamily="2" charset="2"/>
              <a:buChar char="ü"/>
              <a:tabLst>
                <a:tab pos="895350" algn="l"/>
              </a:tabLst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surface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sharpening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marL="800100" lvl="2" indent="-2667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chokes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   </a:t>
            </a:r>
          </a:p>
          <a:p>
            <a:pPr marL="800100" lvl="2" indent="-2476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surface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sharpening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.  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8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560840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Strength depends mainly on </a:t>
            </a:r>
            <a:r>
              <a:rPr lang="en-US" sz="2600" dirty="0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wall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thickness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mechanical properties of the </a:t>
            </a:r>
            <a:r>
              <a:rPr lang="en-US" sz="2600" dirty="0" smtClean="0">
                <a:solidFill>
                  <a:schemeClr val="tx1"/>
                </a:solidFill>
              </a:rPr>
              <a:t>material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amount of pressure dust </a:t>
            </a:r>
            <a:r>
              <a:rPr lang="en-US" sz="2600" dirty="0" smtClean="0">
                <a:solidFill>
                  <a:schemeClr val="tx1"/>
                </a:solidFill>
              </a:rPr>
              <a:t>emissions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5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52736"/>
            <a:ext cx="7848872" cy="504056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G</a:t>
            </a:r>
            <a:r>
              <a:rPr lang="en-US" sz="2600" dirty="0" err="1" smtClean="0">
                <a:solidFill>
                  <a:schemeClr val="tx1"/>
                </a:solidFill>
              </a:rPr>
              <a:t>uns</a:t>
            </a:r>
            <a:r>
              <a:rPr lang="en-US" sz="2600" dirty="0" smtClean="0">
                <a:solidFill>
                  <a:schemeClr val="tx1"/>
                </a:solidFill>
              </a:rPr>
              <a:t> us</a:t>
            </a:r>
            <a:r>
              <a:rPr lang="cs-CZ" sz="2600" dirty="0" smtClean="0">
                <a:solidFill>
                  <a:schemeClr val="tx1"/>
                </a:solidFill>
              </a:rPr>
              <a:t>e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gas pressure at the end of the constructing in various versions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unlocked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semi-locked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locked with a short movement </a:t>
            </a:r>
            <a:r>
              <a:rPr lang="en-US" sz="2600" dirty="0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locked with a </a:t>
            </a:r>
            <a:r>
              <a:rPr lang="cs-CZ" sz="2600" dirty="0" smtClean="0">
                <a:solidFill>
                  <a:schemeClr val="tx1"/>
                </a:solidFill>
              </a:rPr>
              <a:t>long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movement </a:t>
            </a:r>
            <a:r>
              <a:rPr lang="en-US" sz="2600" dirty="0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lvl="3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34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Unlocked gun</a:t>
            </a:r>
            <a:r>
              <a:rPr lang="cs-CZ" sz="2600" dirty="0" smtClean="0">
                <a:solidFill>
                  <a:schemeClr val="tx1"/>
                </a:solidFill>
              </a:rPr>
              <a:t>s</a:t>
            </a:r>
            <a:r>
              <a:rPr lang="en-US" sz="2600" dirty="0" smtClean="0">
                <a:solidFill>
                  <a:schemeClr val="tx1"/>
                </a:solidFill>
              </a:rPr>
              <a:t> ha</a:t>
            </a:r>
            <a:r>
              <a:rPr lang="cs-CZ" sz="2600" dirty="0" smtClean="0">
                <a:solidFill>
                  <a:schemeClr val="tx1"/>
                </a:solidFill>
              </a:rPr>
              <a:t>ve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only </a:t>
            </a:r>
            <a:r>
              <a:rPr lang="en-US" sz="2600" dirty="0">
                <a:solidFill>
                  <a:schemeClr val="tx1"/>
                </a:solidFill>
              </a:rPr>
              <a:t>closed </a:t>
            </a:r>
            <a:r>
              <a:rPr lang="en-US" sz="2600" dirty="0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Semi-locked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rarely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L</a:t>
            </a:r>
            <a:r>
              <a:rPr lang="en-US" sz="2600" dirty="0" err="1" smtClean="0">
                <a:solidFill>
                  <a:schemeClr val="tx1"/>
                </a:solidFill>
              </a:rPr>
              <a:t>ocked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with </a:t>
            </a:r>
            <a:r>
              <a:rPr lang="en-US" sz="2600" dirty="0">
                <a:solidFill>
                  <a:schemeClr val="tx1"/>
                </a:solidFill>
              </a:rPr>
              <a:t>a short movement </a:t>
            </a:r>
            <a:r>
              <a:rPr lang="en-US" sz="2600" dirty="0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are not use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endParaRPr lang="cs-CZ" sz="2600" dirty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     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L</a:t>
            </a:r>
            <a:r>
              <a:rPr lang="en-US" sz="2600" dirty="0" err="1" smtClean="0">
                <a:solidFill>
                  <a:schemeClr val="tx1"/>
                </a:solidFill>
              </a:rPr>
              <a:t>ocked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with a </a:t>
            </a:r>
            <a:r>
              <a:rPr lang="cs-CZ" sz="2600" dirty="0" smtClean="0">
                <a:solidFill>
                  <a:schemeClr val="tx1"/>
                </a:solidFill>
              </a:rPr>
              <a:t>long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movement </a:t>
            </a:r>
            <a:r>
              <a:rPr lang="en-US" sz="2600" dirty="0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self</a:t>
            </a:r>
            <a:r>
              <a:rPr lang="cs-CZ" sz="2600" dirty="0" smtClean="0">
                <a:solidFill>
                  <a:schemeClr val="tx1"/>
                </a:solidFill>
              </a:rPr>
              <a:t>-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      </a:t>
            </a:r>
            <a:r>
              <a:rPr lang="cs-CZ" sz="2600" dirty="0" err="1" smtClean="0">
                <a:solidFill>
                  <a:schemeClr val="tx1"/>
                </a:solidFill>
              </a:rPr>
              <a:t>loading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6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4464496"/>
          </a:xfrm>
        </p:spPr>
        <p:txBody>
          <a:bodyPr>
            <a:normAutofit/>
          </a:bodyPr>
          <a:lstStyle/>
          <a:p>
            <a:pPr marL="5810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Percussion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consists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:</a:t>
            </a:r>
          </a:p>
          <a:p>
            <a:pPr marL="946785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firing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marL="946785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s</a:t>
            </a:r>
            <a:r>
              <a:rPr lang="cs-CZ" sz="2600" dirty="0" err="1" smtClean="0">
                <a:solidFill>
                  <a:schemeClr val="tx1"/>
                </a:solidFill>
              </a:rPr>
              <a:t>triker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marL="946785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s</a:t>
            </a:r>
            <a:r>
              <a:rPr lang="cs-CZ" sz="2600" dirty="0" err="1" smtClean="0">
                <a:solidFill>
                  <a:schemeClr val="tx1"/>
                </a:solidFill>
              </a:rPr>
              <a:t>ear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marL="581025" lvl="3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581025" lvl="3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P</a:t>
            </a:r>
            <a:r>
              <a:rPr lang="en-US" sz="2600" dirty="0" err="1" smtClean="0">
                <a:solidFill>
                  <a:schemeClr val="tx1"/>
                </a:solidFill>
              </a:rPr>
              <a:t>ercussion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en-US" sz="2600" dirty="0" smtClean="0">
                <a:solidFill>
                  <a:schemeClr val="tx1"/>
                </a:solidFill>
              </a:rPr>
              <a:t> placed </a:t>
            </a:r>
            <a:r>
              <a:rPr lang="en-US" sz="2600" dirty="0">
                <a:solidFill>
                  <a:schemeClr val="tx1"/>
                </a:solidFill>
              </a:rPr>
              <a:t>on one base is called a lock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83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80728"/>
            <a:ext cx="7920880" cy="4464496"/>
          </a:xfrm>
        </p:spPr>
        <p:txBody>
          <a:bodyPr>
            <a:noAutofit/>
          </a:bodyPr>
          <a:lstStyle/>
          <a:p>
            <a:pPr marL="4921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t</a:t>
            </a:r>
            <a:r>
              <a:rPr lang="en-US" sz="2600" dirty="0" smtClean="0">
                <a:solidFill>
                  <a:schemeClr val="tx1"/>
                </a:solidFill>
              </a:rPr>
              <a:t>rigger </a:t>
            </a:r>
            <a:r>
              <a:rPr lang="en-US" sz="2600" dirty="0">
                <a:solidFill>
                  <a:schemeClr val="tx1"/>
                </a:solidFill>
              </a:rPr>
              <a:t>mechanism releases the taut drum gear when shot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4921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 smtClean="0">
                <a:solidFill>
                  <a:schemeClr val="tx1"/>
                </a:solidFill>
              </a:rPr>
              <a:t>The </a:t>
            </a:r>
            <a:r>
              <a:rPr lang="en-US" sz="2600" dirty="0">
                <a:solidFill>
                  <a:schemeClr val="tx1"/>
                </a:solidFill>
              </a:rPr>
              <a:t>trigger mechanism releases the drum trigger, either directly or indirectly through claw trigger lever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4921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s</a:t>
            </a:r>
            <a:r>
              <a:rPr lang="en-US" sz="2600" dirty="0" err="1" smtClean="0">
                <a:solidFill>
                  <a:schemeClr val="tx1"/>
                </a:solidFill>
              </a:rPr>
              <a:t>ize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is given by the trigger spring force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4921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An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insurance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system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prevents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spontaneous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or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accidental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discharge</a:t>
            </a:r>
            <a:r>
              <a:rPr lang="cs-CZ" sz="2600" dirty="0">
                <a:solidFill>
                  <a:schemeClr val="tx1"/>
                </a:solidFill>
              </a:rPr>
              <a:t>.</a:t>
            </a:r>
          </a:p>
          <a:p>
            <a:pPr marL="4921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2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7992888" cy="4824536"/>
          </a:xfrm>
        </p:spPr>
        <p:txBody>
          <a:bodyPr>
            <a:normAutofit/>
          </a:bodyPr>
          <a:lstStyle/>
          <a:p>
            <a:pPr marL="5810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H</a:t>
            </a:r>
            <a:r>
              <a:rPr lang="en-US" sz="2600" dirty="0" err="1" smtClean="0">
                <a:solidFill>
                  <a:schemeClr val="tx1"/>
                </a:solidFill>
              </a:rPr>
              <a:t>unting</a:t>
            </a:r>
            <a:r>
              <a:rPr lang="en-US" sz="2600" dirty="0" smtClean="0">
                <a:solidFill>
                  <a:schemeClr val="tx1"/>
                </a:solidFill>
              </a:rPr>
              <a:t> guns </a:t>
            </a:r>
            <a:r>
              <a:rPr lang="en-US" sz="2600" dirty="0">
                <a:solidFill>
                  <a:schemeClr val="tx1"/>
                </a:solidFill>
              </a:rPr>
              <a:t>must have a stall security protection against fire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5810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s</a:t>
            </a:r>
            <a:r>
              <a:rPr lang="en-US" sz="2600" dirty="0" err="1" smtClean="0">
                <a:solidFill>
                  <a:schemeClr val="tx1"/>
                </a:solidFill>
              </a:rPr>
              <a:t>ecurity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and protection of such a component organization of the intestinal tract </a:t>
            </a:r>
            <a:r>
              <a:rPr lang="en-US" sz="2600" dirty="0" smtClean="0">
                <a:solidFill>
                  <a:schemeClr val="tx1"/>
                </a:solidFill>
              </a:rPr>
              <a:t>guns </a:t>
            </a:r>
            <a:r>
              <a:rPr lang="en-US" sz="2600" dirty="0">
                <a:solidFill>
                  <a:schemeClr val="tx1"/>
                </a:solidFill>
              </a:rPr>
              <a:t>that provide the desired function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581025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The fuse is a component providing protective activity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16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52736"/>
            <a:ext cx="7920880" cy="4824536"/>
          </a:xfrm>
        </p:spPr>
        <p:txBody>
          <a:bodyPr>
            <a:normAutofit/>
          </a:bodyPr>
          <a:lstStyle/>
          <a:p>
            <a:pPr marL="606425" lvl="2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d</a:t>
            </a:r>
            <a:r>
              <a:rPr lang="en-US" sz="2600" dirty="0" err="1" smtClean="0">
                <a:solidFill>
                  <a:schemeClr val="tx1"/>
                </a:solidFill>
              </a:rPr>
              <a:t>rop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certainty must guarantee that the charged and triggered gun goes off accidentally fall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606425" lvl="2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d</a:t>
            </a:r>
            <a:r>
              <a:rPr lang="en-US" sz="2600" dirty="0" err="1" smtClean="0">
                <a:solidFill>
                  <a:schemeClr val="tx1"/>
                </a:solidFill>
              </a:rPr>
              <a:t>rop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security is checked and </a:t>
            </a:r>
            <a:r>
              <a:rPr lang="en-US" sz="2600" dirty="0" err="1">
                <a:solidFill>
                  <a:schemeClr val="tx1"/>
                </a:solidFill>
              </a:rPr>
              <a:t>rimfire</a:t>
            </a:r>
            <a:r>
              <a:rPr lang="en-US" sz="2600" dirty="0">
                <a:solidFill>
                  <a:schemeClr val="tx1"/>
                </a:solidFill>
              </a:rPr>
              <a:t> clamping arms in a horizontal position on a moving truck special device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606425" lvl="2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The arm swings freely and cob shoe hits the tested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38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20880" cy="6336704"/>
          </a:xfrm>
        </p:spPr>
        <p:txBody>
          <a:bodyPr>
            <a:normAutofit/>
          </a:bodyPr>
          <a:lstStyle/>
          <a:p>
            <a:pPr marL="584200" lvl="2" indent="-457200"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S</a:t>
            </a:r>
            <a:r>
              <a:rPr lang="en-US" sz="2600" dirty="0" smtClean="0">
                <a:solidFill>
                  <a:schemeClr val="tx1"/>
                </a:solidFill>
              </a:rPr>
              <a:t>ingle-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 smtClean="0">
                <a:solidFill>
                  <a:schemeClr val="tx1"/>
                </a:solidFill>
              </a:rPr>
              <a:t>and </a:t>
            </a:r>
            <a:r>
              <a:rPr lang="cs-CZ" sz="2600" dirty="0" smtClean="0">
                <a:solidFill>
                  <a:schemeClr val="tx1"/>
                </a:solidFill>
              </a:rPr>
              <a:t>more-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en-US" sz="2600" dirty="0" smtClean="0">
                <a:solidFill>
                  <a:schemeClr val="tx1"/>
                </a:solidFill>
              </a:rPr>
              <a:t> guns</a:t>
            </a:r>
            <a:r>
              <a:rPr lang="en-US" sz="2600" dirty="0">
                <a:solidFill>
                  <a:schemeClr val="tx1"/>
                </a:solidFill>
              </a:rPr>
              <a:t>, charge </a:t>
            </a:r>
            <a:r>
              <a:rPr lang="cs-CZ" sz="2600" dirty="0" smtClean="0">
                <a:solidFill>
                  <a:schemeClr val="tx1"/>
                </a:solidFill>
              </a:rPr>
              <a:t>are </a:t>
            </a:r>
            <a:r>
              <a:rPr lang="en-US" sz="2600" dirty="0" smtClean="0">
                <a:solidFill>
                  <a:schemeClr val="tx1"/>
                </a:solidFill>
              </a:rPr>
              <a:t>manually </a:t>
            </a:r>
            <a:r>
              <a:rPr lang="en-US" sz="2600" dirty="0">
                <a:solidFill>
                  <a:schemeClr val="tx1"/>
                </a:solidFill>
              </a:rPr>
              <a:t>inserting a round into the chamber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584200" lvl="2" indent="-457200"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584200" lvl="2" indent="-457200">
              <a:buFont typeface="Wingdings" panose="05000000000000000000" pitchFamily="2" charset="2"/>
              <a:buChar char="ü"/>
            </a:pPr>
            <a:r>
              <a:rPr lang="en-US" sz="2600" dirty="0">
                <a:solidFill>
                  <a:schemeClr val="tx1"/>
                </a:solidFill>
              </a:rPr>
              <a:t>For semi-automatic </a:t>
            </a:r>
            <a:r>
              <a:rPr lang="en-US" sz="2600" dirty="0" smtClean="0">
                <a:solidFill>
                  <a:schemeClr val="tx1"/>
                </a:solidFill>
              </a:rPr>
              <a:t>guns </a:t>
            </a:r>
            <a:r>
              <a:rPr lang="en-US" sz="2600" dirty="0">
                <a:solidFill>
                  <a:schemeClr val="tx1"/>
                </a:solidFill>
              </a:rPr>
              <a:t>that happens through the </a:t>
            </a:r>
            <a:r>
              <a:rPr lang="en-US" sz="2600" dirty="0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33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20880" cy="4032448"/>
          </a:xfrm>
        </p:spPr>
        <p:txBody>
          <a:bodyPr>
            <a:normAutofit/>
          </a:bodyPr>
          <a:lstStyle/>
          <a:p>
            <a:pPr marL="635000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Types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cartridges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marL="635000" lvl="2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1000760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flat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marL="1000760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pipe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marL="1000760" lvl="4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coil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3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00200" y="1484784"/>
            <a:ext cx="6096000" cy="1474192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800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352928" cy="6336704"/>
          </a:xfrm>
        </p:spPr>
        <p:txBody>
          <a:bodyPr>
            <a:normAutofit/>
          </a:bodyPr>
          <a:lstStyle/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From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w</a:t>
            </a:r>
            <a:r>
              <a:rPr lang="cs-CZ" sz="2600" dirty="0" err="1" smtClean="0">
                <a:solidFill>
                  <a:schemeClr val="tx1"/>
                </a:solidFill>
              </a:rPr>
              <a:t>hich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parts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does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consist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From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which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parts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does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consist</a:t>
            </a:r>
            <a:r>
              <a:rPr lang="cs-CZ" sz="2600" dirty="0" smtClean="0">
                <a:solidFill>
                  <a:schemeClr val="tx1"/>
                </a:solidFill>
              </a:rPr>
              <a:t>?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How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produce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en-US" sz="2600" dirty="0" smtClean="0">
                <a:solidFill>
                  <a:schemeClr val="tx1"/>
                </a:solidFill>
              </a:rPr>
              <a:t>What </a:t>
            </a:r>
            <a:r>
              <a:rPr lang="en-US" sz="2600" dirty="0">
                <a:solidFill>
                  <a:schemeClr val="tx1"/>
                </a:solidFill>
              </a:rPr>
              <a:t>operations are used in the production of </a:t>
            </a:r>
            <a:r>
              <a:rPr lang="en-US" sz="2600" dirty="0" smtClean="0">
                <a:solidFill>
                  <a:schemeClr val="tx1"/>
                </a:solidFill>
              </a:rPr>
              <a:t>guns?</a:t>
            </a:r>
            <a:endParaRPr lang="cs-CZ" sz="2600" dirty="0" smtClean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en-US" sz="2600" dirty="0" smtClean="0">
                <a:solidFill>
                  <a:schemeClr val="tx1"/>
                </a:solidFill>
              </a:rPr>
              <a:t>What </a:t>
            </a:r>
            <a:r>
              <a:rPr lang="cs-CZ" sz="2600" dirty="0" err="1">
                <a:solidFill>
                  <a:schemeClr val="tx1"/>
                </a:solidFill>
              </a:rPr>
              <a:t>does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barrel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determine</a:t>
            </a:r>
            <a:r>
              <a:rPr lang="en-US" sz="2600" dirty="0">
                <a:solidFill>
                  <a:schemeClr val="tx1"/>
                </a:solidFill>
              </a:rPr>
              <a:t>?</a:t>
            </a:r>
            <a:endParaRPr lang="cs-CZ" sz="2600" dirty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en-US" sz="2600" dirty="0" smtClean="0">
                <a:solidFill>
                  <a:schemeClr val="tx1"/>
                </a:solidFill>
              </a:rPr>
              <a:t>What </a:t>
            </a:r>
            <a:r>
              <a:rPr lang="en-US" sz="2600" dirty="0">
                <a:solidFill>
                  <a:schemeClr val="tx1"/>
                </a:solidFill>
              </a:rPr>
              <a:t>d</a:t>
            </a:r>
            <a:r>
              <a:rPr lang="cs-CZ" sz="2600" dirty="0" err="1">
                <a:solidFill>
                  <a:schemeClr val="tx1"/>
                </a:solidFill>
              </a:rPr>
              <a:t>oes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gun</a:t>
            </a:r>
            <a:r>
              <a:rPr lang="cs-CZ" sz="2600" dirty="0">
                <a:solidFill>
                  <a:schemeClr val="tx1"/>
                </a:solidFill>
              </a:rPr>
              <a:t> split </a:t>
            </a:r>
            <a:r>
              <a:rPr lang="cs-CZ" sz="2600" dirty="0" err="1">
                <a:solidFill>
                  <a:schemeClr val="tx1"/>
                </a:solidFill>
              </a:rPr>
              <a:t>according</a:t>
            </a:r>
            <a:r>
              <a:rPr lang="cs-CZ" sz="2600" dirty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production</a:t>
            </a:r>
            <a:r>
              <a:rPr lang="cs-CZ" sz="2600" dirty="0" smtClean="0">
                <a:solidFill>
                  <a:schemeClr val="tx1"/>
                </a:solidFill>
              </a:rPr>
              <a:t>?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en-US" sz="2600" dirty="0" smtClean="0">
                <a:solidFill>
                  <a:schemeClr val="tx1"/>
                </a:solidFill>
              </a:rPr>
              <a:t>What </a:t>
            </a:r>
            <a:r>
              <a:rPr lang="cs-CZ" sz="2600" dirty="0">
                <a:solidFill>
                  <a:schemeClr val="tx1"/>
                </a:solidFill>
              </a:rPr>
              <a:t>type of </a:t>
            </a:r>
            <a:r>
              <a:rPr lang="cs-CZ" sz="2600" dirty="0" err="1">
                <a:solidFill>
                  <a:schemeClr val="tx1"/>
                </a:solidFill>
              </a:rPr>
              <a:t>cartridges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have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we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en-US" sz="2600" dirty="0" smtClean="0">
                <a:solidFill>
                  <a:schemeClr val="tx1"/>
                </a:solidFill>
              </a:rPr>
              <a:t>?</a:t>
            </a:r>
            <a:endParaRPr lang="cs-CZ" sz="2600" dirty="0">
              <a:solidFill>
                <a:schemeClr val="tx1"/>
              </a:solidFill>
            </a:endParaRP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212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00200" y="1916832"/>
            <a:ext cx="6096000" cy="1114152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190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7848872" cy="4968552"/>
          </a:xfrm>
        </p:spPr>
        <p:txBody>
          <a:bodyPr>
            <a:normAutofit lnSpcReduction="10000"/>
          </a:bodyPr>
          <a:lstStyle/>
          <a:p>
            <a:pPr marL="45720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Firearm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composed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from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trigger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percussion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insurence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gun-stock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p</a:t>
            </a:r>
            <a:r>
              <a:rPr lang="en-US" sz="2600" dirty="0" err="1" smtClean="0">
                <a:solidFill>
                  <a:schemeClr val="tx1"/>
                </a:solidFill>
              </a:rPr>
              <a:t>ercussion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mechanism</a:t>
            </a:r>
            <a:r>
              <a:rPr lang="en-US" sz="2600" dirty="0">
                <a:solidFill>
                  <a:schemeClr val="tx1"/>
                </a:solidFill>
              </a:rPr>
              <a:t> placed on one base is called a lock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  <a:r>
              <a:rPr lang="en-US" sz="2600" dirty="0">
                <a:solidFill>
                  <a:schemeClr val="tx1"/>
                </a:solidFill>
              </a:rPr>
              <a:t> Unlocked gun has only closed </a:t>
            </a:r>
            <a:r>
              <a:rPr lang="en-US" sz="2600" dirty="0" smtClean="0">
                <a:solidFill>
                  <a:schemeClr val="tx1"/>
                </a:solidFill>
              </a:rPr>
              <a:t>breech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Semi-locked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guns</a:t>
            </a:r>
            <a:r>
              <a:rPr lang="cs-CZ" sz="2600" dirty="0">
                <a:solidFill>
                  <a:schemeClr val="tx1"/>
                </a:solidFill>
              </a:rPr>
              <a:t> are </a:t>
            </a:r>
            <a:r>
              <a:rPr lang="cs-CZ" sz="2600" dirty="0" err="1">
                <a:solidFill>
                  <a:schemeClr val="tx1"/>
                </a:solidFill>
              </a:rPr>
              <a:t>rarely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used</a:t>
            </a:r>
            <a:r>
              <a:rPr lang="cs-CZ" sz="2600" dirty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L</a:t>
            </a:r>
            <a:r>
              <a:rPr lang="en-US" sz="2600" dirty="0" err="1">
                <a:solidFill>
                  <a:schemeClr val="tx1"/>
                </a:solidFill>
              </a:rPr>
              <a:t>ocked</a:t>
            </a:r>
            <a:r>
              <a:rPr lang="en-US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guns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with a short movement barrel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are </a:t>
            </a:r>
            <a:r>
              <a:rPr lang="cs-CZ" sz="2600" dirty="0">
                <a:solidFill>
                  <a:schemeClr val="tx1"/>
                </a:solidFill>
              </a:rPr>
              <a:t>not use </a:t>
            </a:r>
            <a:r>
              <a:rPr lang="cs-CZ" sz="2600" dirty="0" err="1">
                <a:solidFill>
                  <a:schemeClr val="tx1"/>
                </a:solidFill>
              </a:rPr>
              <a:t>for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hunting</a:t>
            </a:r>
            <a:r>
              <a:rPr lang="cs-CZ" sz="2600" dirty="0">
                <a:solidFill>
                  <a:schemeClr val="tx1"/>
                </a:solidFill>
              </a:rPr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2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00200" y="2242840"/>
            <a:ext cx="6096000" cy="1114152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</a:t>
            </a:r>
            <a:b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text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49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848872" cy="4536504"/>
          </a:xfrm>
        </p:spPr>
        <p:txBody>
          <a:bodyPr>
            <a:normAutofit/>
          </a:bodyPr>
          <a:lstStyle/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KŘÍBEK</a:t>
            </a:r>
            <a:r>
              <a:rPr lang="cs-CZ" sz="2600" dirty="0">
                <a:solidFill>
                  <a:schemeClr val="tx1"/>
                </a:solidFill>
              </a:rPr>
              <a:t>, J. Střelné zbraně I. část, 2. vyd. Brno: PC-DIR spol. s.r.o., 1995.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54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UMPLES2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CRUMPLES2</Template>
  <TotalTime>2348</TotalTime>
  <Words>906</Words>
  <Application>Microsoft Office PowerPoint</Application>
  <PresentationFormat>Předvádění na obrazovce (4:3)</PresentationFormat>
  <Paragraphs>157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CRUMPLES2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Reference   text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168</cp:revision>
  <dcterms:created xsi:type="dcterms:W3CDTF">2012-08-29T17:12:43Z</dcterms:created>
  <dcterms:modified xsi:type="dcterms:W3CDTF">2013-11-06T14:33:56Z</dcterms:modified>
</cp:coreProperties>
</file>