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notesMasterIdLst>
    <p:notesMasterId r:id="rId26"/>
  </p:notesMasterIdLst>
  <p:sldIdLst>
    <p:sldId id="256" r:id="rId2"/>
    <p:sldId id="257" r:id="rId3"/>
    <p:sldId id="289" r:id="rId4"/>
    <p:sldId id="258" r:id="rId5"/>
    <p:sldId id="290" r:id="rId6"/>
    <p:sldId id="273" r:id="rId7"/>
    <p:sldId id="274" r:id="rId8"/>
    <p:sldId id="275" r:id="rId9"/>
    <p:sldId id="276" r:id="rId10"/>
    <p:sldId id="277" r:id="rId11"/>
    <p:sldId id="278" r:id="rId12"/>
    <p:sldId id="279" r:id="rId13"/>
    <p:sldId id="280" r:id="rId14"/>
    <p:sldId id="281" r:id="rId15"/>
    <p:sldId id="282" r:id="rId16"/>
    <p:sldId id="283" r:id="rId17"/>
    <p:sldId id="291" r:id="rId18"/>
    <p:sldId id="284" r:id="rId19"/>
    <p:sldId id="292" r:id="rId20"/>
    <p:sldId id="286" r:id="rId21"/>
    <p:sldId id="293" r:id="rId22"/>
    <p:sldId id="287" r:id="rId23"/>
    <p:sldId id="294" r:id="rId24"/>
    <p:sldId id="288" r:id="rId2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84E427A-3D55-4303-BF80-6455036E1DE7}" styleName="Styl s motivem 1 – zvýraznění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1200" y="-82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58C39EC-850E-4B97-B2FE-026EF3367317}" type="datetimeFigureOut">
              <a:rPr lang="cs-CZ" smtClean="0"/>
              <a:t>6.11.2013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7114912-3E1C-49A1-9D98-664E0F8D228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75507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7114912-3E1C-49A1-9D98-664E0F8D2283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490228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7114912-3E1C-49A1-9D98-664E0F8D2283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490228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7114912-3E1C-49A1-9D98-664E0F8D2283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490228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7114912-3E1C-49A1-9D98-664E0F8D2283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490228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7114912-3E1C-49A1-9D98-664E0F8D2283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490228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7114912-3E1C-49A1-9D98-664E0F8D2283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490228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7114912-3E1C-49A1-9D98-664E0F8D2283}" type="slidenum">
              <a:rPr lang="cs-CZ" smtClean="0"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490228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7114912-3E1C-49A1-9D98-664E0F8D2283}" type="slidenum">
              <a:rPr lang="cs-CZ" smtClean="0"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490228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7114912-3E1C-49A1-9D98-664E0F8D2283}" type="slidenum">
              <a:rPr lang="cs-CZ" smtClean="0"/>
              <a:t>16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490228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7114912-3E1C-49A1-9D98-664E0F8D2283}" type="slidenum">
              <a:rPr lang="cs-CZ" smtClean="0"/>
              <a:t>18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490228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7114912-3E1C-49A1-9D98-664E0F8D2283}" type="slidenum">
              <a:rPr lang="cs-CZ" smtClean="0"/>
              <a:t>20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490228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7114912-3E1C-49A1-9D98-664E0F8D2283}" type="slidenum">
              <a:rPr lang="cs-CZ" smtClean="0"/>
              <a:t>22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490228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7114912-3E1C-49A1-9D98-664E0F8D2283}" type="slidenum">
              <a:rPr lang="cs-CZ" smtClean="0"/>
              <a:t>24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49022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600200" y="1524000"/>
            <a:ext cx="6096000" cy="1879600"/>
          </a:xfrm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anchor="b"/>
          <a:lstStyle>
            <a:lvl1pPr>
              <a:lnSpc>
                <a:spcPct val="95000"/>
              </a:lnSpc>
              <a:defRPr sz="5400"/>
            </a:lvl1pPr>
          </a:lstStyle>
          <a:p>
            <a:pPr lvl="0"/>
            <a:r>
              <a:rPr lang="cs-CZ" altLang="en-US" noProof="0" smtClean="0"/>
              <a:t>Kliknutím lze upravit styl.</a:t>
            </a:r>
            <a:endParaRPr lang="en-GB" altLang="en-US" noProof="0" smtClean="0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682750" y="4076700"/>
            <a:ext cx="5861050" cy="1257300"/>
          </a:xfrm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pPr lvl="0"/>
            <a:r>
              <a:rPr lang="cs-CZ" altLang="en-US" noProof="0" smtClean="0"/>
              <a:t>Kliknutím lze upravit styl předlohy.</a:t>
            </a:r>
            <a:endParaRPr lang="en-GB" altLang="en-US" noProof="0" smtClean="0"/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dt" sz="half" idx="2"/>
          </p:nvPr>
        </p:nvSpPr>
        <p:spPr/>
        <p:txBody>
          <a:bodyPr/>
          <a:lstStyle>
            <a:lvl1pPr>
              <a:defRPr/>
            </a:lvl1pPr>
          </a:lstStyle>
          <a:p>
            <a:fld id="{465AD15C-A7B4-4847-B40F-B54A5F8CC3EB}" type="datetime1">
              <a:rPr lang="en-GB" smtClean="0"/>
              <a:t>06/11/2013</a:t>
            </a:fld>
            <a:endParaRPr lang="en-GB"/>
          </a:p>
        </p:txBody>
      </p:sp>
      <p:sp>
        <p:nvSpPr>
          <p:cNvPr id="3077" name="Rectangle 5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622D306C-8A99-4977-9152-8721D4F00AC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AFD7CC3-B4C5-40DF-80E3-294EF9A5C6C3}" type="datetime1">
              <a:rPr lang="en-GB" smtClean="0"/>
              <a:t>06/11/2013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22D306C-8A99-4977-9152-8721D4F00AC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50429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7936B73-E782-4C18-922F-77C3FEAFE5A3}" type="datetime1">
              <a:rPr lang="en-GB" smtClean="0"/>
              <a:t>06/11/2013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22D306C-8A99-4977-9152-8721D4F00AC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31796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5800" y="2819400"/>
            <a:ext cx="3810000" cy="32766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819400"/>
            <a:ext cx="3810000" cy="32766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26665422-2E2C-42E3-8C2E-7250E5718AE9}" type="datetime1">
              <a:rPr lang="en-GB" smtClean="0"/>
              <a:t>06/11/2013</a:t>
            </a:fld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22D306C-8A99-4977-9152-8721D4F00AC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31995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740D9AB-2AED-43F2-83B1-21BA682C9FF0}" type="datetime1">
              <a:rPr lang="en-GB" smtClean="0"/>
              <a:t>06/11/2013</a:t>
            </a:fld>
            <a:endParaRPr lang="en-GB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22D306C-8A99-4977-9152-8721D4F00AC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37877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EECBF392-FD74-4050-B48F-60F4152D3303}" type="datetime1">
              <a:rPr lang="en-GB" smtClean="0"/>
              <a:t>06/11/2013</a:t>
            </a:fld>
            <a:endParaRPr lang="en-GB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22D306C-8A99-4977-9152-8721D4F00AC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45182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E25E6A25-581E-448A-810C-5995AFD15B19}" type="datetime1">
              <a:rPr lang="en-GB" smtClean="0"/>
              <a:t>06/11/2013</a:t>
            </a:fld>
            <a:endParaRPr lang="en-GB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22D306C-8A99-4977-9152-8721D4F00AC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23002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CCE9B50-E250-4361-ABC0-5452EA2C046F}" type="datetime1">
              <a:rPr lang="en-GB" smtClean="0"/>
              <a:t>06/11/2013</a:t>
            </a:fld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22D306C-8A99-4977-9152-8721D4F00AC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43309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GB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88A3B03-B140-4A2C-A4D7-03F7E2B160F2}" type="datetime1">
              <a:rPr lang="en-GB" smtClean="0"/>
              <a:t>06/11/2013</a:t>
            </a:fld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22D306C-8A99-4977-9152-8721D4F00AC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80592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810B0AB-B804-4AB1-BC52-F9CA28EAEEF2}" type="datetime1">
              <a:rPr lang="en-GB" smtClean="0"/>
              <a:t>06/11/2013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22D306C-8A99-4977-9152-8721D4F00AC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74590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15100" y="1219200"/>
            <a:ext cx="1943100" cy="48768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85800" y="1219200"/>
            <a:ext cx="5676900" cy="48768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42636B4-0A48-48FF-A5F1-EE00C4FBFEB8}" type="datetime1">
              <a:rPr lang="en-GB" smtClean="0"/>
              <a:t>06/11/2013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22D306C-8A99-4977-9152-8721D4F00AC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31266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1219200"/>
            <a:ext cx="7772400" cy="106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en-US" smtClean="0"/>
              <a:t>Kliknutím lze upravit styl.</a:t>
            </a:r>
            <a:endParaRPr lang="en-GB" altLang="en-US" smtClean="0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2819400"/>
            <a:ext cx="7772400" cy="3276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en-US" smtClean="0"/>
              <a:t>Kliknutím lze upravit styly předlohy textu.</a:t>
            </a:r>
          </a:p>
          <a:p>
            <a:pPr lvl="1"/>
            <a:r>
              <a:rPr lang="cs-CZ" altLang="en-US" smtClean="0"/>
              <a:t>Druhá úroveň</a:t>
            </a:r>
          </a:p>
          <a:p>
            <a:pPr lvl="2"/>
            <a:r>
              <a:rPr lang="cs-CZ" altLang="en-US" smtClean="0"/>
              <a:t>Třetí úroveň</a:t>
            </a:r>
          </a:p>
          <a:p>
            <a:pPr lvl="3"/>
            <a:r>
              <a:rPr lang="cs-CZ" altLang="en-US" smtClean="0"/>
              <a:t>Čtvrtá úroveň</a:t>
            </a:r>
          </a:p>
          <a:p>
            <a:pPr lvl="4"/>
            <a:r>
              <a:rPr lang="cs-CZ" altLang="en-US" smtClean="0"/>
              <a:t>Pátá úroveň</a:t>
            </a:r>
            <a:endParaRPr lang="en-GB" altLang="en-US" smtClean="0"/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fld id="{0D2B32EB-50DD-4C36-9E92-99958C635AC7}" type="datetime1">
              <a:rPr lang="en-GB" smtClean="0"/>
              <a:t>06/11/2013</a:t>
            </a:fld>
            <a:endParaRPr lang="en-GB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GB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622D306C-8A99-4977-9152-8721D4F00AC4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44" name="FormatShape" descr="\\Catalpa\standdsk\Mirrors\Ofc97Adm\Clipart\Photos\SPORTS\SKIING.JPG" hidden="1"/>
          <p:cNvSpPr>
            <a:spLocks noChangeArrowheads="1"/>
          </p:cNvSpPr>
          <p:nvPr/>
        </p:nvSpPr>
        <p:spPr bwMode="auto">
          <a:xfrm>
            <a:off x="-1333500" y="1701800"/>
            <a:ext cx="1181100" cy="825500"/>
          </a:xfrm>
          <a:prstGeom prst="rect">
            <a:avLst/>
          </a:prstGeom>
          <a:noFill/>
          <a:ln w="101600" cmpd="thinThick">
            <a:solidFill>
              <a:schemeClr val="tx2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 r:embed="rId14"/>
                  <a:srcRect/>
                  <a:stretch>
                    <a:fillRect/>
                  </a:stretch>
                </a:blip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hf hdr="0" ftr="0" dt="0"/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Gunstock_combs.gif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Group 51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172699601"/>
              </p:ext>
            </p:extLst>
          </p:nvPr>
        </p:nvGraphicFramePr>
        <p:xfrm>
          <a:off x="467544" y="1116930"/>
          <a:ext cx="8137525" cy="4832350"/>
        </p:xfrm>
        <a:graphic>
          <a:graphicData uri="http://schemas.openxmlformats.org/drawingml/2006/table">
            <a:tbl>
              <a:tblPr>
                <a:tableStyleId>{2D5ABB26-0587-4C30-8999-92F81FD0307C}</a:tableStyleId>
              </a:tblPr>
              <a:tblGrid>
                <a:gridCol w="2621638"/>
                <a:gridCol w="5515887"/>
              </a:tblGrid>
              <a:tr h="51812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200" u="none" strike="noStrike" cap="none" normalizeH="0" baseline="0" noProof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Název</a:t>
                      </a:r>
                      <a:r>
                        <a:rPr kumimoji="0" lang="en-GB" sz="2200" u="none" strike="noStrike" cap="none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 SŠ:</a:t>
                      </a:r>
                      <a:endParaRPr kumimoji="0" lang="en-GB" sz="2200" b="0" i="1" u="none" strike="noStrike" cap="none" normalizeH="0" baseline="0" noProof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  <a:cs typeface="Arial" charset="0"/>
                      </a:endParaRPr>
                    </a:p>
                  </a:txBody>
                  <a:tcPr marL="91444" marR="91444" marT="45676" marB="45676" anchor="ctr" horzOverflow="overflow">
                    <a:cell3D prstMaterial="dkEdge">
                      <a:bevel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u="none" strike="noStrike" cap="none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SŠ-COP</a:t>
                      </a:r>
                      <a:r>
                        <a:rPr kumimoji="0" lang="cs-CZ" sz="2800" u="none" strike="noStrike" cap="none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t</a:t>
                      </a:r>
                      <a:r>
                        <a:rPr kumimoji="0" lang="en-GB" sz="2800" u="none" strike="noStrike" cap="none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r>
                        <a:rPr kumimoji="0" lang="en-GB" sz="2800" u="none" strike="noStrike" cap="none" normalizeH="0" baseline="0" noProof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Uherský</a:t>
                      </a:r>
                      <a:r>
                        <a:rPr kumimoji="0" lang="en-GB" sz="2800" u="none" strike="noStrike" cap="none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r>
                        <a:rPr kumimoji="0" lang="en-GB" sz="2800" u="none" strike="noStrike" cap="none" normalizeH="0" baseline="0" noProof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Brod</a:t>
                      </a:r>
                      <a:endParaRPr kumimoji="0" lang="en-GB" sz="2800" b="1" i="0" u="none" strike="noStrike" cap="none" normalizeH="0" baseline="0" noProof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  <a:cs typeface="Arial" charset="0"/>
                      </a:endParaRPr>
                    </a:p>
                  </a:txBody>
                  <a:tcPr marL="91444" marR="91444" marT="45676" marB="45676" anchor="ctr" horzOverflow="overflow">
                    <a:cell3D prstMaterial="dkEdge">
                      <a:bevel/>
                      <a:lightRig rig="flood" dir="t"/>
                    </a:cell3D>
                  </a:tcPr>
                </a:tc>
              </a:tr>
              <a:tr h="51811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200" u="none" strike="noStrike" cap="none" normalizeH="0" baseline="0" noProof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Autor</a:t>
                      </a:r>
                      <a:r>
                        <a:rPr kumimoji="0" lang="en-GB" sz="2200" u="none" strike="noStrike" cap="none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:</a:t>
                      </a:r>
                      <a:endParaRPr kumimoji="0" lang="en-GB" sz="2200" b="0" i="1" u="none" strike="noStrike" cap="none" normalizeH="0" baseline="0" noProof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  <a:cs typeface="Arial" charset="0"/>
                      </a:endParaRPr>
                    </a:p>
                  </a:txBody>
                  <a:tcPr marL="91444" marR="91444" marT="45676" marB="45676" anchor="ctr" horzOverflow="overflow">
                    <a:cell3D prstMaterial="dkEdge">
                      <a:bevel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kumimoji="0" lang="en-GB" sz="2800" u="none" strike="noStrike" cap="none" normalizeH="0" baseline="0" noProof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Ing</a:t>
                      </a:r>
                      <a:r>
                        <a:rPr kumimoji="0" lang="en-GB" sz="2800" u="none" strike="noStrike" cap="none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. Hana Kubišová, Ph.D.</a:t>
                      </a:r>
                      <a:endParaRPr kumimoji="0" lang="en-GB" sz="2800" b="1" i="0" u="none" strike="noStrike" cap="none" normalizeH="0" baseline="0" noProof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  <a:cs typeface="Arial" charset="0"/>
                      </a:endParaRPr>
                    </a:p>
                  </a:txBody>
                  <a:tcPr marL="91444" marR="91444" marT="45676" marB="45676" anchor="ctr" horzOverflow="overflow">
                    <a:cell3D prstMaterial="dkEdge">
                      <a:bevel/>
                      <a:lightRig rig="flood" dir="t"/>
                    </a:cell3D>
                  </a:tcPr>
                </a:tc>
              </a:tr>
              <a:tr h="94488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200" u="none" strike="noStrike" cap="none" normalizeH="0" baseline="0" noProof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Název</a:t>
                      </a:r>
                      <a:r>
                        <a:rPr kumimoji="0" lang="en-GB" sz="2200" u="none" strike="noStrike" cap="none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r>
                        <a:rPr kumimoji="0" lang="en-GB" sz="2200" u="none" strike="noStrike" cap="none" normalizeH="0" baseline="0" noProof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prezentace</a:t>
                      </a:r>
                      <a:r>
                        <a:rPr kumimoji="0" lang="en-GB" sz="2200" u="none" strike="noStrike" cap="none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 (</a:t>
                      </a:r>
                      <a:r>
                        <a:rPr kumimoji="0" lang="en-GB" sz="2200" u="none" strike="noStrike" cap="none" normalizeH="0" baseline="0" noProof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DUMu</a:t>
                      </a:r>
                      <a:r>
                        <a:rPr kumimoji="0" lang="en-GB" sz="2200" u="none" strike="noStrike" cap="none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):</a:t>
                      </a:r>
                      <a:endParaRPr kumimoji="0" lang="en-GB" sz="2200" b="0" i="1" u="none" strike="noStrike" cap="none" normalizeH="0" baseline="0" noProof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  <a:cs typeface="Arial" charset="0"/>
                      </a:endParaRPr>
                    </a:p>
                  </a:txBody>
                  <a:tcPr marL="91444" marR="91444" marT="45676" marB="45676" anchor="ctr" horzOverflow="overflow">
                    <a:cell3D prstMaterial="dkEdge">
                      <a:bevel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kern="1200" cap="none" normalizeH="0" baseline="0" noProof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+mn-cs"/>
                        </a:rPr>
                        <a:t>Gun</a:t>
                      </a:r>
                      <a:r>
                        <a:rPr kumimoji="0" lang="cs-CZ" sz="2800" b="0" i="0" u="none" strike="noStrike" kern="1200" cap="none" normalizeH="0" baseline="0" noProof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+mn-cs"/>
                        </a:rPr>
                        <a:t> Stock</a:t>
                      </a:r>
                      <a:endParaRPr kumimoji="0" lang="en-GB" sz="2800" b="1" i="0" u="none" strike="noStrike" cap="none" normalizeH="0" baseline="0" noProof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  <a:cs typeface="Arial" pitchFamily="34" charset="0"/>
                      </a:endParaRPr>
                    </a:p>
                  </a:txBody>
                  <a:tcPr marL="91444" marR="91444" marT="45676" marB="45676" anchor="ctr" horzOverflow="overflow">
                    <a:cell3D prstMaterial="dkEdge">
                      <a:bevel/>
                      <a:lightRig rig="flood" dir="t"/>
                    </a:cell3D>
                  </a:tcPr>
                </a:tc>
              </a:tr>
              <a:tr h="179836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200" u="none" strike="noStrike" cap="none" normalizeH="0" baseline="0" noProof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Název</a:t>
                      </a:r>
                      <a:r>
                        <a:rPr kumimoji="0" lang="en-GB" sz="2200" u="none" strike="noStrike" cap="none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r>
                        <a:rPr kumimoji="0" lang="en-GB" sz="2200" u="none" strike="noStrike" cap="none" normalizeH="0" baseline="0" noProof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sady</a:t>
                      </a:r>
                      <a:r>
                        <a:rPr kumimoji="0" lang="en-GB" sz="2200" u="none" strike="noStrike" cap="none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:</a:t>
                      </a:r>
                      <a:endParaRPr kumimoji="0" lang="en-GB" sz="2200" b="0" i="1" u="none" strike="noStrike" cap="none" normalizeH="0" baseline="0" noProof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  <a:cs typeface="Arial" charset="0"/>
                      </a:endParaRPr>
                    </a:p>
                  </a:txBody>
                  <a:tcPr marL="91444" marR="91444" marT="45676" marB="45676" anchor="ctr" horzOverflow="overflow">
                    <a:cell3D prstMaterial="dkEdge">
                      <a:bevel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kumimoji="0" lang="en-GB" sz="2800" u="none" strike="noStrike" kern="1200" cap="none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Technical English for students of study branch </a:t>
                      </a:r>
                      <a:r>
                        <a:rPr kumimoji="0" lang="cs-CZ" sz="2800" u="none" strike="noStrike" kern="1200" cap="none" normalizeH="0" baseline="0" noProof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Technician</a:t>
                      </a:r>
                      <a:r>
                        <a:rPr kumimoji="0" lang="cs-CZ" sz="2800" u="none" strike="noStrike" kern="1200" cap="none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r>
                        <a:rPr kumimoji="0" lang="cs-CZ" sz="2800" u="none" strike="noStrike" kern="1200" cap="none" normalizeH="0" baseline="0" noProof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Gunsmith</a:t>
                      </a:r>
                      <a:r>
                        <a:rPr kumimoji="0" lang="cs-CZ" sz="2800" u="none" strike="noStrike" kern="1200" cap="none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r>
                        <a:rPr lang="cs-CZ" sz="2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2</a:t>
                      </a:r>
                      <a:r>
                        <a:rPr lang="cs-CZ" sz="2800" kern="1200" baseline="300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nd</a:t>
                      </a:r>
                      <a:r>
                        <a:rPr lang="cs-CZ" sz="2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 3</a:t>
                      </a:r>
                      <a:r>
                        <a:rPr lang="cs-CZ" sz="2800" kern="1200" baseline="300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rd </a:t>
                      </a:r>
                      <a:r>
                        <a:rPr lang="cs-CZ" sz="2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and 4</a:t>
                      </a:r>
                      <a:r>
                        <a:rPr lang="cs-CZ" sz="2800" kern="1200" baseline="300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th </a:t>
                      </a:r>
                      <a:r>
                        <a:rPr lang="cs-CZ" sz="2800" kern="1200" dirty="0" err="1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class</a:t>
                      </a:r>
                      <a:endParaRPr lang="en-GB" sz="2800" kern="120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1444" marR="91444" marT="45676" marB="45676" anchor="ctr" horzOverflow="overflow">
                    <a:cell3D prstMaterial="dkEdge">
                      <a:bevel/>
                      <a:lightRig rig="flood" dir="t"/>
                    </a:cell3D>
                  </a:tcPr>
                </a:tc>
              </a:tr>
              <a:tr h="52643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200" u="none" strike="noStrike" cap="none" normalizeH="0" baseline="0" noProof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Číslo projektu:</a:t>
                      </a:r>
                      <a:endParaRPr kumimoji="0" lang="en-GB" sz="2200" b="0" i="1" u="none" strike="noStrike" cap="none" normalizeH="0" baseline="0" noProof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  <a:cs typeface="Arial" charset="0"/>
                      </a:endParaRPr>
                    </a:p>
                  </a:txBody>
                  <a:tcPr marL="91444" marR="91444" marT="45676" marB="45676" anchor="ctr" horzOverflow="overflow">
                    <a:cell3D prstMaterial="dkEdge">
                      <a:bevel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u="none" strike="noStrike" cap="none" normalizeH="0" baseline="0" noProof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CZ.1.07./1.5.00/34.0727</a:t>
                      </a:r>
                      <a:endParaRPr kumimoji="0" lang="en-GB" sz="2800" b="1" i="0" u="none" strike="noStrike" cap="none" normalizeH="0" baseline="0" noProof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  <a:cs typeface="Arial" charset="0"/>
                      </a:endParaRPr>
                    </a:p>
                  </a:txBody>
                  <a:tcPr marL="91444" marR="91444" marT="45676" marB="45676" anchor="ctr" horzOverflow="overflow">
                    <a:cell3D prstMaterial="dkEdge">
                      <a:bevel/>
                      <a:lightRig rig="flood" dir="t"/>
                    </a:cell3D>
                  </a:tcPr>
                </a:tc>
              </a:tr>
              <a:tr h="52643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200" u="none" strike="noStrike" cap="none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Datum </a:t>
                      </a:r>
                      <a:r>
                        <a:rPr kumimoji="0" lang="en-GB" sz="2200" u="none" strike="noStrike" cap="none" normalizeH="0" baseline="0" noProof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vzniku</a:t>
                      </a:r>
                      <a:r>
                        <a:rPr kumimoji="0" lang="en-GB" sz="2200" u="none" strike="noStrike" cap="none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:</a:t>
                      </a:r>
                      <a:endParaRPr kumimoji="0" lang="en-GB" sz="2200" b="0" i="1" u="none" strike="noStrike" cap="none" normalizeH="0" baseline="0" noProof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  <a:cs typeface="Arial" charset="0"/>
                      </a:endParaRPr>
                    </a:p>
                  </a:txBody>
                  <a:tcPr marL="91444" marR="91444" marT="45676" marB="45676" anchor="ctr" horzOverflow="overflow">
                    <a:cell3D prstMaterial="dkEdge">
                      <a:bevel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u="none" strike="noStrike" cap="none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2</a:t>
                      </a:r>
                      <a:r>
                        <a:rPr kumimoji="0" lang="en-GB" sz="2800" u="none" strike="noStrike" cap="none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.</a:t>
                      </a:r>
                      <a:r>
                        <a:rPr kumimoji="0" lang="cs-CZ" sz="2800" u="none" strike="noStrike" cap="none" normalizeH="0" baseline="0" noProof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2</a:t>
                      </a:r>
                      <a:r>
                        <a:rPr kumimoji="0" lang="en-GB" sz="2800" u="none" strike="noStrike" cap="none" normalizeH="0" baseline="0" noProof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.2013</a:t>
                      </a:r>
                      <a:endParaRPr kumimoji="0" lang="en-GB" sz="2800" b="1" i="0" u="none" strike="noStrike" cap="none" normalizeH="0" baseline="0" noProof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  <a:cs typeface="Arial" charset="0"/>
                      </a:endParaRPr>
                    </a:p>
                  </a:txBody>
                  <a:tcPr marL="91444" marR="91444" marT="45676" marB="45676" anchor="ctr" horzOverflow="overflow">
                    <a:cell3D prstMaterial="dkEdge">
                      <a:bevel/>
                      <a:lightRig rig="flood" dir="t"/>
                    </a:cell3D>
                  </a:tcPr>
                </a:tc>
              </a:tr>
            </a:tbl>
          </a:graphicData>
        </a:graphic>
      </p:graphicFrame>
      <p:sp>
        <p:nvSpPr>
          <p:cNvPr id="6" name="Text Box 43"/>
          <p:cNvSpPr txBox="1">
            <a:spLocks noChangeArrowheads="1"/>
          </p:cNvSpPr>
          <p:nvPr/>
        </p:nvSpPr>
        <p:spPr bwMode="auto">
          <a:xfrm>
            <a:off x="468313" y="6021288"/>
            <a:ext cx="8348662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defRPr/>
            </a:pPr>
            <a:r>
              <a:rPr lang="cs-CZ" i="1" dirty="0" smtClean="0">
                <a:solidFill>
                  <a:schemeClr val="bg1"/>
                </a:solidFill>
                <a:latin typeface="+mj-lt"/>
              </a:rPr>
              <a:t>Uvedení autoři, není-li uvedeno jinak, jsou autory tohoto výukového materiálu a všech jeho částí. Tento projekt je spolufinancován ESF a státním rozpočtem ČR.</a:t>
            </a:r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622D306C-8A99-4977-9152-8721D4F00AC4}" type="slidenum">
              <a:rPr lang="en-GB" smtClean="0"/>
              <a:pPr/>
              <a:t>1</a:t>
            </a:fld>
            <a:endParaRPr lang="en-GB"/>
          </a:p>
        </p:txBody>
      </p:sp>
      <p:pic>
        <p:nvPicPr>
          <p:cNvPr id="7" name="Picture 2" descr="C:\Users\Pavel\Desktop\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95553" y="44624"/>
            <a:ext cx="4494182" cy="9820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309648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4"/>
          <p:cNvSpPr txBox="1">
            <a:spLocks/>
          </p:cNvSpPr>
          <p:nvPr/>
        </p:nvSpPr>
        <p:spPr>
          <a:xfrm>
            <a:off x="1095023" y="1033606"/>
            <a:ext cx="6965245" cy="73921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8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endParaRPr lang="en-GB" sz="38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5" name="Zástupný symbol pro obsah 5"/>
          <p:cNvSpPr txBox="1">
            <a:spLocks/>
          </p:cNvSpPr>
          <p:nvPr/>
        </p:nvSpPr>
        <p:spPr>
          <a:xfrm>
            <a:off x="1187624" y="1916832"/>
            <a:ext cx="6687845" cy="432048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None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None/>
              <a:defRPr sz="2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sz="2800" dirty="0" smtClean="0">
                <a:solidFill>
                  <a:schemeClr val="tx1"/>
                </a:solidFill>
                <a:cs typeface="Arial" charset="0"/>
              </a:rPr>
              <a:t>Záměrem této sady výukových materiálů s názvem </a:t>
            </a:r>
            <a:r>
              <a:rPr lang="cs-CZ" sz="2800" b="1" u="sng" dirty="0" err="1" smtClean="0">
                <a:solidFill>
                  <a:schemeClr val="tx1"/>
                </a:solidFill>
                <a:cs typeface="Arial" charset="0"/>
              </a:rPr>
              <a:t>Technical</a:t>
            </a:r>
            <a:r>
              <a:rPr lang="cs-CZ" sz="2800" b="1" u="sng" dirty="0" smtClean="0">
                <a:solidFill>
                  <a:schemeClr val="tx1"/>
                </a:solidFill>
                <a:cs typeface="Arial" charset="0"/>
              </a:rPr>
              <a:t> </a:t>
            </a:r>
            <a:r>
              <a:rPr lang="cs-CZ" sz="2800" b="1" u="sng" dirty="0" err="1" smtClean="0">
                <a:solidFill>
                  <a:schemeClr val="tx1"/>
                </a:solidFill>
                <a:cs typeface="Arial" charset="0"/>
              </a:rPr>
              <a:t>English</a:t>
            </a:r>
            <a:r>
              <a:rPr lang="cs-CZ" sz="2800" b="1" dirty="0" smtClean="0">
                <a:solidFill>
                  <a:schemeClr val="tx1"/>
                </a:solidFill>
                <a:cs typeface="Arial" charset="0"/>
              </a:rPr>
              <a:t> </a:t>
            </a:r>
            <a:r>
              <a:rPr lang="cs-CZ" sz="2800" dirty="0" smtClean="0">
                <a:solidFill>
                  <a:schemeClr val="tx1"/>
                </a:solidFill>
                <a:cs typeface="Arial" charset="0"/>
              </a:rPr>
              <a:t>je ukázat žákům, kteří se v této oblasti vzdělávají, jaký byl vývoj zbraní. </a:t>
            </a:r>
          </a:p>
          <a:p>
            <a:pPr algn="just"/>
            <a:endParaRPr lang="cs-CZ" sz="2800" dirty="0" smtClean="0">
              <a:solidFill>
                <a:schemeClr val="tx1"/>
              </a:solidFill>
              <a:cs typeface="Arial" charset="0"/>
            </a:endParaRPr>
          </a:p>
          <a:p>
            <a:pPr algn="just"/>
            <a:r>
              <a:rPr lang="cs-CZ" sz="2800" dirty="0" smtClean="0">
                <a:solidFill>
                  <a:schemeClr val="tx1"/>
                </a:solidFill>
                <a:cs typeface="Arial" charset="0"/>
              </a:rPr>
              <a:t>Jednotlivé </a:t>
            </a:r>
            <a:r>
              <a:rPr lang="cs-CZ" sz="2800" dirty="0" err="1" smtClean="0">
                <a:solidFill>
                  <a:schemeClr val="tx1"/>
                </a:solidFill>
                <a:cs typeface="Arial" charset="0"/>
              </a:rPr>
              <a:t>DUMy</a:t>
            </a:r>
            <a:r>
              <a:rPr lang="cs-CZ" sz="2800" dirty="0" smtClean="0">
                <a:solidFill>
                  <a:schemeClr val="tx1"/>
                </a:solidFill>
                <a:cs typeface="Arial" charset="0"/>
              </a:rPr>
              <a:t> (prezentace) v této sadě popíší postupně tematické oblasti, které jsou probírány v předmětu Anglický jazyk na naší SŠ. </a:t>
            </a:r>
          </a:p>
          <a:p>
            <a:pPr algn="just"/>
            <a:endParaRPr lang="cs-CZ" sz="2800" dirty="0" smtClean="0">
              <a:solidFill>
                <a:schemeClr val="tx1"/>
              </a:solidFill>
              <a:cs typeface="Arial" charset="0"/>
            </a:endParaRPr>
          </a:p>
          <a:p>
            <a:pPr algn="just"/>
            <a:r>
              <a:rPr lang="cs-CZ" sz="2800" dirty="0" smtClean="0">
                <a:solidFill>
                  <a:schemeClr val="tx1"/>
                </a:solidFill>
                <a:cs typeface="Arial" charset="0"/>
              </a:rPr>
              <a:t>Konkrétně tato prezentace je zaměřena na pažbu. </a:t>
            </a:r>
          </a:p>
          <a:p>
            <a:pPr algn="just"/>
            <a:endParaRPr lang="cs-CZ" sz="2800" dirty="0" smtClean="0">
              <a:solidFill>
                <a:schemeClr val="tx1"/>
              </a:solidFill>
            </a:endParaRPr>
          </a:p>
          <a:p>
            <a:pPr algn="just"/>
            <a:endParaRPr lang="en-GB" sz="2800" dirty="0" smtClean="0">
              <a:solidFill>
                <a:schemeClr val="tx1"/>
              </a:solidFill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1095023" y="642339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8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ANOTACE</a:t>
            </a:r>
            <a:endParaRPr lang="en-GB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622D306C-8A99-4977-9152-8721D4F00AC4}" type="slidenum">
              <a:rPr lang="en-GB" smtClean="0"/>
              <a:pPr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602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685800" y="2938264"/>
            <a:ext cx="7772400" cy="1066800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sz="66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REVISION</a:t>
            </a:r>
            <a:endParaRPr lang="en-GB" sz="66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D306C-8A99-4977-9152-8721D4F00AC4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083974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5616" y="1340768"/>
            <a:ext cx="6984776" cy="5301208"/>
          </a:xfrm>
        </p:spPr>
        <p:txBody>
          <a:bodyPr>
            <a:normAutofit fontScale="92500"/>
          </a:bodyPr>
          <a:lstStyle/>
          <a:p>
            <a:pPr marL="457200" lvl="2" indent="-45720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cs-CZ" sz="2600" dirty="0" err="1" smtClean="0"/>
              <a:t>From</a:t>
            </a:r>
            <a:r>
              <a:rPr lang="cs-CZ" sz="2600" dirty="0" smtClean="0"/>
              <a:t> </a:t>
            </a:r>
            <a:r>
              <a:rPr lang="cs-CZ" sz="2600" dirty="0" err="1" smtClean="0"/>
              <a:t>which</a:t>
            </a:r>
            <a:r>
              <a:rPr lang="cs-CZ" sz="2600" dirty="0" smtClean="0"/>
              <a:t> </a:t>
            </a:r>
            <a:r>
              <a:rPr lang="cs-CZ" sz="2600" dirty="0" err="1" smtClean="0"/>
              <a:t>parts</a:t>
            </a:r>
            <a:r>
              <a:rPr lang="cs-CZ" sz="2600" dirty="0" smtClean="0"/>
              <a:t> </a:t>
            </a:r>
            <a:r>
              <a:rPr lang="cs-CZ" sz="2600" dirty="0" err="1" smtClean="0"/>
              <a:t>does</a:t>
            </a:r>
            <a:r>
              <a:rPr lang="cs-CZ" sz="2600" dirty="0" smtClean="0"/>
              <a:t> </a:t>
            </a:r>
            <a:r>
              <a:rPr lang="cs-CZ" sz="2600" dirty="0" err="1" smtClean="0"/>
              <a:t>weapon</a:t>
            </a:r>
            <a:r>
              <a:rPr lang="cs-CZ" sz="2600" dirty="0" smtClean="0"/>
              <a:t> </a:t>
            </a:r>
            <a:r>
              <a:rPr lang="cs-CZ" sz="2600" dirty="0" err="1" smtClean="0"/>
              <a:t>consist</a:t>
            </a:r>
            <a:r>
              <a:rPr lang="cs-CZ" sz="2600" dirty="0" smtClean="0"/>
              <a:t>?</a:t>
            </a:r>
          </a:p>
          <a:p>
            <a:pPr marL="457200" lvl="2" indent="-45720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cs-CZ" sz="2600" dirty="0" err="1" smtClean="0"/>
              <a:t>From</a:t>
            </a:r>
            <a:r>
              <a:rPr lang="cs-CZ" sz="2600" dirty="0" smtClean="0"/>
              <a:t> </a:t>
            </a:r>
            <a:r>
              <a:rPr lang="cs-CZ" sz="2600" dirty="0" err="1" smtClean="0"/>
              <a:t>which</a:t>
            </a:r>
            <a:r>
              <a:rPr lang="cs-CZ" sz="2600" dirty="0" smtClean="0"/>
              <a:t> </a:t>
            </a:r>
            <a:r>
              <a:rPr lang="cs-CZ" sz="2600" dirty="0" err="1" smtClean="0"/>
              <a:t>parts</a:t>
            </a:r>
            <a:r>
              <a:rPr lang="cs-CZ" sz="2600" dirty="0" smtClean="0"/>
              <a:t> </a:t>
            </a:r>
            <a:r>
              <a:rPr lang="cs-CZ" sz="2600" dirty="0" err="1"/>
              <a:t>does</a:t>
            </a:r>
            <a:r>
              <a:rPr lang="cs-CZ" sz="2600" dirty="0"/>
              <a:t> </a:t>
            </a:r>
            <a:r>
              <a:rPr lang="cs-CZ" sz="2600" dirty="0" err="1"/>
              <a:t>barrel</a:t>
            </a:r>
            <a:r>
              <a:rPr lang="cs-CZ" sz="2600" dirty="0"/>
              <a:t> </a:t>
            </a:r>
            <a:r>
              <a:rPr lang="cs-CZ" sz="2600" dirty="0" err="1" smtClean="0"/>
              <a:t>consist</a:t>
            </a:r>
            <a:r>
              <a:rPr lang="cs-CZ" sz="2600" dirty="0" smtClean="0"/>
              <a:t>?</a:t>
            </a:r>
          </a:p>
          <a:p>
            <a:pPr marL="457200" lvl="2" indent="-45720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cs-CZ" sz="2600" dirty="0" err="1" smtClean="0"/>
              <a:t>How</a:t>
            </a:r>
            <a:r>
              <a:rPr lang="cs-CZ" sz="2600" dirty="0" smtClean="0"/>
              <a:t> to </a:t>
            </a:r>
            <a:r>
              <a:rPr lang="cs-CZ" sz="2600" dirty="0" err="1" smtClean="0"/>
              <a:t>produce</a:t>
            </a:r>
            <a:r>
              <a:rPr lang="cs-CZ" sz="2600" dirty="0" smtClean="0"/>
              <a:t> </a:t>
            </a:r>
            <a:r>
              <a:rPr lang="cs-CZ" sz="2600" dirty="0" err="1" smtClean="0"/>
              <a:t>the</a:t>
            </a:r>
            <a:r>
              <a:rPr lang="cs-CZ" sz="2600" dirty="0" smtClean="0"/>
              <a:t> </a:t>
            </a:r>
            <a:r>
              <a:rPr lang="cs-CZ" sz="2600" dirty="0" err="1" smtClean="0"/>
              <a:t>barrel</a:t>
            </a:r>
            <a:r>
              <a:rPr lang="cs-CZ" sz="2600" dirty="0" smtClean="0"/>
              <a:t> ? </a:t>
            </a:r>
          </a:p>
          <a:p>
            <a:pPr marL="457200" lvl="2" indent="-45720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600" dirty="0" smtClean="0"/>
              <a:t>What operations are used in the production of weapons?</a:t>
            </a:r>
            <a:endParaRPr lang="cs-CZ" sz="2600" dirty="0" smtClean="0"/>
          </a:p>
          <a:p>
            <a:pPr marL="457200" lvl="2" indent="-45720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600" dirty="0" smtClean="0"/>
              <a:t>What</a:t>
            </a:r>
            <a:r>
              <a:rPr lang="cs-CZ" sz="2600" dirty="0" smtClean="0"/>
              <a:t> </a:t>
            </a:r>
            <a:r>
              <a:rPr lang="cs-CZ" sz="2600" dirty="0" err="1" smtClean="0"/>
              <a:t>does</a:t>
            </a:r>
            <a:r>
              <a:rPr lang="cs-CZ" sz="2600" dirty="0" smtClean="0"/>
              <a:t> </a:t>
            </a:r>
            <a:r>
              <a:rPr lang="en-US" sz="2600" dirty="0" smtClean="0"/>
              <a:t>determine the strength </a:t>
            </a:r>
            <a:r>
              <a:rPr lang="cs-CZ" sz="2600" dirty="0" smtClean="0"/>
              <a:t>of </a:t>
            </a:r>
            <a:r>
              <a:rPr lang="en-US" sz="2600" dirty="0" smtClean="0"/>
              <a:t>barrel?</a:t>
            </a:r>
            <a:endParaRPr lang="cs-CZ" sz="2600" dirty="0" smtClean="0"/>
          </a:p>
          <a:p>
            <a:pPr marL="457200" lvl="2" indent="-45720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600" dirty="0" smtClean="0"/>
              <a:t>What d</a:t>
            </a:r>
            <a:r>
              <a:rPr lang="cs-CZ" sz="2600" dirty="0" err="1" smtClean="0"/>
              <a:t>oes</a:t>
            </a:r>
            <a:r>
              <a:rPr lang="cs-CZ" sz="2600" dirty="0" smtClean="0"/>
              <a:t> </a:t>
            </a:r>
            <a:r>
              <a:rPr lang="cs-CZ" sz="2600" dirty="0" err="1" smtClean="0"/>
              <a:t>the</a:t>
            </a:r>
            <a:r>
              <a:rPr lang="cs-CZ" sz="2600" dirty="0" smtClean="0"/>
              <a:t> </a:t>
            </a:r>
            <a:r>
              <a:rPr lang="cs-CZ" sz="2600" dirty="0" err="1" smtClean="0"/>
              <a:t>weapon</a:t>
            </a:r>
            <a:r>
              <a:rPr lang="cs-CZ" sz="2600" dirty="0" smtClean="0"/>
              <a:t> split </a:t>
            </a:r>
            <a:r>
              <a:rPr lang="cs-CZ" sz="2600" dirty="0" err="1" smtClean="0"/>
              <a:t>according</a:t>
            </a:r>
            <a:r>
              <a:rPr lang="cs-CZ" sz="2600" dirty="0" smtClean="0"/>
              <a:t> to </a:t>
            </a:r>
            <a:r>
              <a:rPr lang="cs-CZ" sz="2600" dirty="0" err="1" smtClean="0"/>
              <a:t>production</a:t>
            </a:r>
            <a:r>
              <a:rPr lang="cs-CZ" sz="2600" dirty="0" smtClean="0"/>
              <a:t> ? </a:t>
            </a:r>
          </a:p>
          <a:p>
            <a:pPr marL="457200" lvl="2" indent="-45720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600" dirty="0" smtClean="0"/>
              <a:t>What types of cartridges</a:t>
            </a:r>
            <a:r>
              <a:rPr lang="cs-CZ" sz="2600" dirty="0" smtClean="0"/>
              <a:t> </a:t>
            </a:r>
            <a:r>
              <a:rPr lang="cs-CZ" sz="2600" dirty="0" err="1" smtClean="0"/>
              <a:t>have</a:t>
            </a:r>
            <a:r>
              <a:rPr lang="cs-CZ" sz="2600" dirty="0" smtClean="0"/>
              <a:t> </a:t>
            </a:r>
            <a:r>
              <a:rPr lang="cs-CZ" sz="2600" dirty="0" err="1" smtClean="0"/>
              <a:t>we</a:t>
            </a:r>
            <a:r>
              <a:rPr lang="cs-CZ" sz="2600" dirty="0" smtClean="0"/>
              <a:t> </a:t>
            </a:r>
            <a:r>
              <a:rPr lang="cs-CZ" sz="2600" dirty="0" err="1" smtClean="0"/>
              <a:t>got</a:t>
            </a:r>
            <a:r>
              <a:rPr lang="en-US" sz="2600" dirty="0" smtClean="0"/>
              <a:t>?</a:t>
            </a:r>
            <a:endParaRPr lang="en-GB" sz="2600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D306C-8A99-4977-9152-8721D4F00AC4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31412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685800" y="2938264"/>
            <a:ext cx="7772400" cy="1066800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sz="66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GUN-STOCK</a:t>
            </a:r>
            <a:endParaRPr lang="en-GB" sz="66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D306C-8A99-4977-9152-8721D4F00AC4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87126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5616" y="1340768"/>
            <a:ext cx="6984776" cy="4680520"/>
          </a:xfrm>
        </p:spPr>
        <p:txBody>
          <a:bodyPr>
            <a:normAutofit/>
          </a:bodyPr>
          <a:lstStyle/>
          <a:p>
            <a:pPr marL="457200" lvl="1" indent="-45720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cs-CZ" sz="2600" dirty="0" err="1" smtClean="0"/>
              <a:t>Gun</a:t>
            </a:r>
            <a:r>
              <a:rPr lang="cs-CZ" sz="2600" dirty="0"/>
              <a:t> </a:t>
            </a:r>
            <a:r>
              <a:rPr lang="cs-CZ" sz="2600" dirty="0" smtClean="0"/>
              <a:t>s</a:t>
            </a:r>
            <a:r>
              <a:rPr lang="en-US" sz="2600" dirty="0" smtClean="0"/>
              <a:t>tock </a:t>
            </a:r>
            <a:r>
              <a:rPr lang="en-US" sz="2600" dirty="0"/>
              <a:t>used to grip and control weapons and </a:t>
            </a:r>
            <a:r>
              <a:rPr lang="cs-CZ" sz="2600" dirty="0" err="1" smtClean="0"/>
              <a:t>store</a:t>
            </a:r>
            <a:r>
              <a:rPr lang="cs-CZ" sz="2600" dirty="0" smtClean="0"/>
              <a:t> to </a:t>
            </a:r>
            <a:r>
              <a:rPr lang="en-US" sz="2600" dirty="0" smtClean="0"/>
              <a:t>metal parts</a:t>
            </a:r>
            <a:r>
              <a:rPr lang="cs-CZ" sz="2600" dirty="0" smtClean="0"/>
              <a:t> </a:t>
            </a:r>
            <a:r>
              <a:rPr lang="cs-CZ" sz="2600" dirty="0" err="1" smtClean="0"/>
              <a:t>of</a:t>
            </a:r>
            <a:r>
              <a:rPr lang="en-US" sz="2600" dirty="0" smtClean="0"/>
              <a:t> weapons</a:t>
            </a:r>
            <a:r>
              <a:rPr lang="cs-CZ" sz="2600" dirty="0" smtClean="0"/>
              <a:t>.</a:t>
            </a:r>
          </a:p>
          <a:p>
            <a:pPr marL="457200" lvl="1" indent="-45720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cs-CZ" sz="2600" dirty="0" err="1" smtClean="0"/>
              <a:t>Gun</a:t>
            </a:r>
            <a:r>
              <a:rPr lang="cs-CZ" sz="2600" dirty="0" smtClean="0"/>
              <a:t> </a:t>
            </a:r>
            <a:r>
              <a:rPr lang="cs-CZ" sz="2600" dirty="0" err="1" smtClean="0"/>
              <a:t>stock</a:t>
            </a:r>
            <a:r>
              <a:rPr lang="cs-CZ" sz="2600" dirty="0" smtClean="0"/>
              <a:t> </a:t>
            </a:r>
            <a:r>
              <a:rPr lang="cs-CZ" sz="2600" dirty="0" err="1" smtClean="0"/>
              <a:t>is</a:t>
            </a:r>
            <a:r>
              <a:rPr lang="cs-CZ" sz="2600" dirty="0" smtClean="0"/>
              <a:t> made </a:t>
            </a:r>
            <a:r>
              <a:rPr lang="cs-CZ" sz="2600" dirty="0" err="1" smtClean="0"/>
              <a:t>from</a:t>
            </a:r>
            <a:r>
              <a:rPr lang="cs-CZ" sz="2600" dirty="0" smtClean="0"/>
              <a:t> </a:t>
            </a:r>
            <a:r>
              <a:rPr lang="cs-CZ" sz="2600" dirty="0" err="1" smtClean="0"/>
              <a:t>wood</a:t>
            </a:r>
            <a:r>
              <a:rPr lang="cs-CZ" sz="2600" dirty="0" smtClean="0"/>
              <a:t>. </a:t>
            </a:r>
          </a:p>
          <a:p>
            <a:pPr marL="457200" lvl="1" indent="-45720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cs-CZ" sz="2600" dirty="0" err="1" smtClean="0"/>
              <a:t>Gun</a:t>
            </a:r>
            <a:r>
              <a:rPr lang="cs-CZ" sz="2600" dirty="0" smtClean="0"/>
              <a:t> </a:t>
            </a:r>
            <a:r>
              <a:rPr lang="cs-CZ" sz="2600" dirty="0" err="1" smtClean="0"/>
              <a:t>stock</a:t>
            </a:r>
            <a:r>
              <a:rPr lang="cs-CZ" sz="2600" dirty="0" smtClean="0"/>
              <a:t> </a:t>
            </a:r>
            <a:r>
              <a:rPr lang="cs-CZ" sz="2600" dirty="0" err="1" smtClean="0"/>
              <a:t>consists</a:t>
            </a:r>
            <a:r>
              <a:rPr lang="cs-CZ" sz="2600" dirty="0" smtClean="0"/>
              <a:t> </a:t>
            </a:r>
            <a:r>
              <a:rPr lang="cs-CZ" sz="2600" dirty="0" err="1" smtClean="0"/>
              <a:t>from</a:t>
            </a:r>
            <a:r>
              <a:rPr lang="cs-CZ" sz="2600" dirty="0" smtClean="0"/>
              <a:t> </a:t>
            </a:r>
            <a:r>
              <a:rPr lang="cs-CZ" sz="2600" dirty="0" err="1" smtClean="0"/>
              <a:t>three</a:t>
            </a:r>
            <a:r>
              <a:rPr lang="cs-CZ" sz="2600" dirty="0" smtClean="0"/>
              <a:t> </a:t>
            </a:r>
            <a:r>
              <a:rPr lang="cs-CZ" sz="2600" dirty="0" err="1" smtClean="0"/>
              <a:t>parts</a:t>
            </a:r>
            <a:r>
              <a:rPr lang="cs-CZ" sz="2600" dirty="0" smtClean="0"/>
              <a:t>: </a:t>
            </a:r>
          </a:p>
          <a:p>
            <a:pPr marL="857250" lvl="2" indent="-45720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cs-CZ" sz="2600" dirty="0" smtClean="0"/>
              <a:t>a </a:t>
            </a:r>
            <a:r>
              <a:rPr lang="cs-CZ" sz="2600" dirty="0" err="1" smtClean="0"/>
              <a:t>forearm</a:t>
            </a:r>
            <a:r>
              <a:rPr lang="cs-CZ" sz="2600" dirty="0" smtClean="0"/>
              <a:t>,</a:t>
            </a:r>
          </a:p>
          <a:p>
            <a:pPr marL="857250" lvl="2" indent="-45720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cs-CZ" sz="2600" dirty="0" smtClean="0"/>
              <a:t>a </a:t>
            </a:r>
            <a:r>
              <a:rPr lang="cs-CZ" sz="2600" dirty="0" err="1" smtClean="0"/>
              <a:t>grip</a:t>
            </a:r>
            <a:r>
              <a:rPr lang="cs-CZ" sz="2600" dirty="0" smtClean="0"/>
              <a:t> of </a:t>
            </a:r>
            <a:r>
              <a:rPr lang="cs-CZ" sz="2600" dirty="0" err="1" smtClean="0"/>
              <a:t>butt</a:t>
            </a:r>
            <a:r>
              <a:rPr lang="cs-CZ" sz="2600" dirty="0" smtClean="0"/>
              <a:t>,</a:t>
            </a:r>
          </a:p>
          <a:p>
            <a:pPr marL="857250" lvl="2" indent="-45720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cs-CZ" sz="2600" dirty="0" smtClean="0"/>
              <a:t>a </a:t>
            </a:r>
            <a:r>
              <a:rPr lang="cs-CZ" sz="2600" dirty="0" err="1" smtClean="0"/>
              <a:t>buttgun-stock</a:t>
            </a:r>
            <a:r>
              <a:rPr lang="cs-CZ" sz="2600" dirty="0" smtClean="0"/>
              <a:t>.</a:t>
            </a:r>
            <a:endParaRPr lang="en-GB" sz="26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D306C-8A99-4977-9152-8721D4F00AC4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30904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1340768"/>
            <a:ext cx="6984776" cy="4896544"/>
          </a:xfrm>
        </p:spPr>
        <p:txBody>
          <a:bodyPr numCol="2">
            <a:normAutofit/>
          </a:bodyPr>
          <a:lstStyle/>
          <a:p>
            <a:pPr marL="0" lvl="1" indent="0">
              <a:lnSpc>
                <a:spcPct val="150000"/>
              </a:lnSpc>
              <a:buNone/>
            </a:pPr>
            <a:r>
              <a:rPr lang="cs-CZ" sz="2600" dirty="0" err="1" smtClean="0"/>
              <a:t>The</a:t>
            </a:r>
            <a:r>
              <a:rPr lang="cs-CZ" sz="2600" dirty="0" smtClean="0"/>
              <a:t> </a:t>
            </a:r>
            <a:r>
              <a:rPr lang="cs-CZ" sz="2600" dirty="0" err="1" smtClean="0"/>
              <a:t>parts</a:t>
            </a:r>
            <a:r>
              <a:rPr lang="cs-CZ" sz="2600" dirty="0" smtClean="0"/>
              <a:t> of </a:t>
            </a:r>
            <a:r>
              <a:rPr lang="cs-CZ" sz="2600" dirty="0" err="1" smtClean="0"/>
              <a:t>gun-stock</a:t>
            </a:r>
            <a:r>
              <a:rPr lang="cs-CZ" sz="2600" dirty="0" smtClean="0"/>
              <a:t>: </a:t>
            </a:r>
          </a:p>
          <a:p>
            <a:pPr marL="457200" lvl="2" indent="-45720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cs-CZ" sz="2600" dirty="0" err="1" smtClean="0"/>
              <a:t>forearm</a:t>
            </a:r>
            <a:r>
              <a:rPr lang="cs-CZ" sz="2600" dirty="0" smtClean="0"/>
              <a:t>,</a:t>
            </a:r>
          </a:p>
          <a:p>
            <a:pPr marL="457200" lvl="2" indent="-45720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cs-CZ" sz="2600" dirty="0" err="1"/>
              <a:t>f</a:t>
            </a:r>
            <a:r>
              <a:rPr lang="cs-CZ" sz="2600" dirty="0" err="1" smtClean="0"/>
              <a:t>orend</a:t>
            </a:r>
            <a:r>
              <a:rPr lang="cs-CZ" sz="2600" dirty="0" smtClean="0"/>
              <a:t> tip,  </a:t>
            </a:r>
          </a:p>
          <a:p>
            <a:pPr marL="457200" lvl="2" indent="-45720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cs-CZ" sz="2600" dirty="0" err="1"/>
              <a:t>g</a:t>
            </a:r>
            <a:r>
              <a:rPr lang="cs-CZ" sz="2600" dirty="0" err="1" smtClean="0"/>
              <a:t>rip</a:t>
            </a:r>
            <a:r>
              <a:rPr lang="cs-CZ" sz="2600" dirty="0" smtClean="0"/>
              <a:t> </a:t>
            </a:r>
            <a:r>
              <a:rPr lang="cs-CZ" sz="2600" dirty="0" err="1" smtClean="0"/>
              <a:t>of</a:t>
            </a:r>
            <a:r>
              <a:rPr lang="cs-CZ" sz="2600" dirty="0" smtClean="0"/>
              <a:t> </a:t>
            </a:r>
            <a:r>
              <a:rPr lang="cs-CZ" sz="2600" dirty="0" err="1" smtClean="0"/>
              <a:t>butt</a:t>
            </a:r>
            <a:r>
              <a:rPr lang="cs-CZ" sz="2600" dirty="0" smtClean="0"/>
              <a:t>, </a:t>
            </a:r>
          </a:p>
          <a:p>
            <a:pPr marL="457200" lvl="2" indent="-45720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cs-CZ" sz="2600" dirty="0" err="1" smtClean="0"/>
              <a:t>buttgun-stock</a:t>
            </a:r>
            <a:r>
              <a:rPr lang="cs-CZ" sz="2600" dirty="0" smtClean="0"/>
              <a:t>, </a:t>
            </a:r>
          </a:p>
          <a:p>
            <a:pPr marL="457200" lvl="2" indent="-45720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cs-CZ" sz="2600" dirty="0" smtClean="0"/>
              <a:t>comb,</a:t>
            </a:r>
          </a:p>
          <a:p>
            <a:pPr marL="457200" lvl="2" indent="-45720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cs-CZ" sz="2600" dirty="0"/>
              <a:t>c</a:t>
            </a:r>
            <a:r>
              <a:rPr lang="cs-CZ" sz="2600" dirty="0" smtClean="0"/>
              <a:t>omb of </a:t>
            </a:r>
            <a:r>
              <a:rPr lang="cs-CZ" sz="2600" dirty="0" err="1" smtClean="0"/>
              <a:t>gun-stock</a:t>
            </a:r>
            <a:r>
              <a:rPr lang="cs-CZ" sz="2600" dirty="0" smtClean="0"/>
              <a:t>,</a:t>
            </a:r>
          </a:p>
          <a:p>
            <a:pPr marL="457200" lvl="2" indent="-45720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cs-CZ" sz="2600" dirty="0" err="1"/>
              <a:t>b</a:t>
            </a:r>
            <a:r>
              <a:rPr lang="cs-CZ" sz="2600" dirty="0" err="1" smtClean="0"/>
              <a:t>utt</a:t>
            </a:r>
            <a:r>
              <a:rPr lang="cs-CZ" sz="2600" dirty="0" smtClean="0"/>
              <a:t> plate, </a:t>
            </a:r>
          </a:p>
          <a:p>
            <a:pPr marL="457200" lvl="2" indent="-45720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cs-CZ" sz="2600" dirty="0" err="1" smtClean="0"/>
              <a:t>cheekpiece</a:t>
            </a:r>
            <a:r>
              <a:rPr lang="cs-CZ" sz="2600" dirty="0" smtClean="0"/>
              <a:t>,</a:t>
            </a:r>
          </a:p>
          <a:p>
            <a:pPr marL="457200" lvl="2" indent="-45720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cs-CZ" sz="2600" dirty="0"/>
              <a:t>p</a:t>
            </a:r>
            <a:r>
              <a:rPr lang="cs-CZ" sz="2600" dirty="0" smtClean="0"/>
              <a:t>istol </a:t>
            </a:r>
            <a:r>
              <a:rPr lang="cs-CZ" sz="2600" dirty="0" err="1" smtClean="0"/>
              <a:t>grip</a:t>
            </a:r>
            <a:r>
              <a:rPr lang="cs-CZ" sz="2600" dirty="0" smtClean="0"/>
              <a:t>.</a:t>
            </a:r>
            <a:endParaRPr lang="en-GB" sz="26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D306C-8A99-4977-9152-8721D4F00AC4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24968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1412776"/>
            <a:ext cx="6984776" cy="4896544"/>
          </a:xfrm>
        </p:spPr>
        <p:txBody>
          <a:bodyPr>
            <a:noAutofit/>
          </a:bodyPr>
          <a:lstStyle/>
          <a:p>
            <a:pPr lvl="1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cs-CZ" sz="2600" dirty="0" err="1"/>
              <a:t>We</a:t>
            </a:r>
            <a:r>
              <a:rPr lang="cs-CZ" sz="2600" dirty="0"/>
              <a:t> </a:t>
            </a:r>
            <a:r>
              <a:rPr lang="cs-CZ" sz="2600" dirty="0" err="1" smtClean="0"/>
              <a:t>recognize</a:t>
            </a:r>
            <a:r>
              <a:rPr lang="cs-CZ" sz="2600" dirty="0" smtClean="0"/>
              <a:t> these </a:t>
            </a:r>
            <a:r>
              <a:rPr lang="cs-CZ" sz="2600" dirty="0" err="1" smtClean="0"/>
              <a:t>types</a:t>
            </a:r>
            <a:r>
              <a:rPr lang="cs-CZ" sz="2600" dirty="0" smtClean="0"/>
              <a:t> of </a:t>
            </a:r>
            <a:r>
              <a:rPr lang="cs-CZ" sz="2600" dirty="0" err="1" smtClean="0"/>
              <a:t>gun-stock</a:t>
            </a:r>
            <a:r>
              <a:rPr lang="cs-CZ" sz="2600" dirty="0" smtClean="0"/>
              <a:t>:</a:t>
            </a:r>
          </a:p>
          <a:p>
            <a:pPr marL="365760" lvl="1" indent="0">
              <a:lnSpc>
                <a:spcPct val="150000"/>
              </a:lnSpc>
              <a:buNone/>
            </a:pPr>
            <a:endParaRPr lang="cs-CZ" sz="2600" dirty="0" smtClean="0"/>
          </a:p>
          <a:p>
            <a:pPr lvl="2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cs-CZ" sz="2600" dirty="0" err="1" smtClean="0"/>
              <a:t>an</a:t>
            </a:r>
            <a:r>
              <a:rPr lang="cs-CZ" sz="2600" dirty="0" smtClean="0"/>
              <a:t> </a:t>
            </a:r>
            <a:r>
              <a:rPr lang="cs-CZ" sz="2600" dirty="0" err="1" smtClean="0"/>
              <a:t>English</a:t>
            </a:r>
            <a:r>
              <a:rPr lang="cs-CZ" sz="2600" dirty="0" smtClean="0"/>
              <a:t> </a:t>
            </a:r>
            <a:r>
              <a:rPr lang="cs-CZ" sz="2600" dirty="0" err="1" smtClean="0"/>
              <a:t>gun-stock</a:t>
            </a:r>
            <a:r>
              <a:rPr lang="cs-CZ" sz="2600" dirty="0" smtClean="0"/>
              <a:t>, </a:t>
            </a:r>
          </a:p>
          <a:p>
            <a:pPr lvl="2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cs-CZ" sz="2600" dirty="0" smtClean="0"/>
              <a:t>a </a:t>
            </a:r>
            <a:r>
              <a:rPr lang="cs-CZ" sz="2600" dirty="0" err="1" smtClean="0"/>
              <a:t>French</a:t>
            </a:r>
            <a:r>
              <a:rPr lang="cs-CZ" sz="2600" dirty="0" smtClean="0"/>
              <a:t> </a:t>
            </a:r>
            <a:r>
              <a:rPr lang="cs-CZ" sz="2600" dirty="0" err="1" smtClean="0"/>
              <a:t>gun-stock</a:t>
            </a:r>
            <a:r>
              <a:rPr lang="cs-CZ" sz="2600" dirty="0" smtClean="0"/>
              <a:t>, </a:t>
            </a:r>
          </a:p>
          <a:p>
            <a:pPr lvl="2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cs-CZ" sz="2600" dirty="0" smtClean="0"/>
              <a:t>a </a:t>
            </a:r>
            <a:r>
              <a:rPr lang="cs-CZ" sz="2600" dirty="0" err="1" smtClean="0"/>
              <a:t>German</a:t>
            </a:r>
            <a:r>
              <a:rPr lang="cs-CZ" sz="2600" dirty="0" smtClean="0"/>
              <a:t> </a:t>
            </a:r>
            <a:r>
              <a:rPr lang="cs-CZ" sz="2600" dirty="0" err="1" smtClean="0"/>
              <a:t>gun-stock</a:t>
            </a:r>
            <a:r>
              <a:rPr lang="cs-CZ" sz="2600" dirty="0" smtClean="0"/>
              <a:t>, </a:t>
            </a:r>
          </a:p>
          <a:p>
            <a:pPr lvl="2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cs-CZ" sz="2600" dirty="0" err="1" smtClean="0"/>
              <a:t>an</a:t>
            </a:r>
            <a:r>
              <a:rPr lang="cs-CZ" sz="2600" dirty="0" smtClean="0"/>
              <a:t> </a:t>
            </a:r>
            <a:r>
              <a:rPr lang="cs-CZ" sz="2600" dirty="0" err="1" smtClean="0"/>
              <a:t>American</a:t>
            </a:r>
            <a:r>
              <a:rPr lang="cs-CZ" sz="2600" dirty="0" smtClean="0"/>
              <a:t> </a:t>
            </a:r>
            <a:r>
              <a:rPr lang="cs-CZ" sz="2600" dirty="0" err="1" smtClean="0"/>
              <a:t>gun-stock</a:t>
            </a:r>
            <a:r>
              <a:rPr lang="cs-CZ" sz="2600" dirty="0" smtClean="0"/>
              <a:t>, </a:t>
            </a:r>
          </a:p>
          <a:p>
            <a:pPr lvl="2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cs-CZ" sz="2600" dirty="0" smtClean="0"/>
              <a:t>a Monte Carlo </a:t>
            </a:r>
            <a:r>
              <a:rPr lang="cs-CZ" sz="2600" dirty="0" err="1" smtClean="0"/>
              <a:t>gun-stock</a:t>
            </a:r>
            <a:r>
              <a:rPr lang="cs-CZ" sz="2600" dirty="0" smtClean="0"/>
              <a:t>. </a:t>
            </a:r>
          </a:p>
          <a:p>
            <a:pPr lvl="2">
              <a:buClr>
                <a:srgbClr val="C84622"/>
              </a:buClr>
            </a:pPr>
            <a:endParaRPr lang="cs-CZ" sz="2600" dirty="0"/>
          </a:p>
          <a:p>
            <a:pPr>
              <a:buClr>
                <a:srgbClr val="C84622"/>
              </a:buClr>
            </a:pPr>
            <a:endParaRPr lang="en-GB" sz="26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D306C-8A99-4977-9152-8721D4F00AC4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08256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5616" y="1628800"/>
            <a:ext cx="6984776" cy="4896544"/>
          </a:xfrm>
        </p:spPr>
        <p:txBody>
          <a:bodyPr>
            <a:normAutofit/>
          </a:bodyPr>
          <a:lstStyle/>
          <a:p>
            <a:pPr lvl="1">
              <a:buFont typeface="Wingdings" panose="05000000000000000000" pitchFamily="2" charset="2"/>
              <a:buChar char="§"/>
            </a:pPr>
            <a:r>
              <a:rPr lang="cs-CZ" sz="2600" dirty="0"/>
              <a:t>G</a:t>
            </a:r>
            <a:r>
              <a:rPr lang="en-US" sz="2600" dirty="0" smtClean="0"/>
              <a:t>un</a:t>
            </a:r>
            <a:r>
              <a:rPr lang="cs-CZ" sz="2600" dirty="0" smtClean="0"/>
              <a:t> </a:t>
            </a:r>
            <a:r>
              <a:rPr lang="en-US" sz="2600" dirty="0" smtClean="0"/>
              <a:t>stocks </a:t>
            </a:r>
            <a:r>
              <a:rPr lang="cs-CZ" sz="2600" dirty="0" smtClean="0"/>
              <a:t>of </a:t>
            </a:r>
            <a:r>
              <a:rPr lang="en-US" sz="2600" dirty="0" smtClean="0"/>
              <a:t>hunting </a:t>
            </a:r>
            <a:r>
              <a:rPr lang="en-US" sz="2600" dirty="0"/>
              <a:t>weapons are made of walnut</a:t>
            </a:r>
            <a:r>
              <a:rPr lang="en-US" sz="2600" dirty="0" smtClean="0"/>
              <a:t>.</a:t>
            </a:r>
            <a:endParaRPr lang="cs-CZ" sz="2600" dirty="0" smtClean="0"/>
          </a:p>
          <a:p>
            <a:pPr marL="822960" lvl="1" indent="-457200">
              <a:buFont typeface="Wingdings" panose="05000000000000000000" pitchFamily="2" charset="2"/>
              <a:buChar char="§"/>
            </a:pPr>
            <a:endParaRPr lang="cs-CZ" sz="2600" dirty="0" smtClean="0"/>
          </a:p>
          <a:p>
            <a:pPr lvl="1">
              <a:buFont typeface="Wingdings" panose="05000000000000000000" pitchFamily="2" charset="2"/>
              <a:buChar char="§"/>
            </a:pPr>
            <a:r>
              <a:rPr lang="cs-CZ" sz="2600" dirty="0"/>
              <a:t>G</a:t>
            </a:r>
            <a:r>
              <a:rPr lang="en-US" sz="2600" dirty="0" smtClean="0"/>
              <a:t>un</a:t>
            </a:r>
            <a:r>
              <a:rPr lang="cs-CZ" sz="2600" dirty="0" smtClean="0"/>
              <a:t> </a:t>
            </a:r>
            <a:r>
              <a:rPr lang="en-US" sz="2600" dirty="0" smtClean="0"/>
              <a:t>stocks </a:t>
            </a:r>
            <a:r>
              <a:rPr lang="cs-CZ" sz="2600" dirty="0" smtClean="0"/>
              <a:t>of </a:t>
            </a:r>
            <a:r>
              <a:rPr lang="en-US" sz="2600" dirty="0" smtClean="0"/>
              <a:t>cheaper </a:t>
            </a:r>
            <a:r>
              <a:rPr lang="en-US" sz="2600" dirty="0"/>
              <a:t>weapons are made of beech wood</a:t>
            </a:r>
            <a:r>
              <a:rPr lang="en-US" sz="2600" dirty="0" smtClean="0"/>
              <a:t>.</a:t>
            </a:r>
            <a:endParaRPr lang="cs-CZ" sz="2600" dirty="0" smtClean="0"/>
          </a:p>
          <a:p>
            <a:pPr marL="822960" lvl="1" indent="-457200">
              <a:buFont typeface="Wingdings" panose="05000000000000000000" pitchFamily="2" charset="2"/>
              <a:buChar char="§"/>
            </a:pPr>
            <a:endParaRPr lang="cs-CZ" sz="2600" dirty="0" smtClean="0"/>
          </a:p>
          <a:p>
            <a:pPr lvl="1">
              <a:buFont typeface="Wingdings" panose="05000000000000000000" pitchFamily="2" charset="2"/>
              <a:buChar char="§"/>
            </a:pPr>
            <a:r>
              <a:rPr lang="cs-CZ" sz="2600" dirty="0"/>
              <a:t>G</a:t>
            </a:r>
            <a:r>
              <a:rPr lang="en-US" sz="2600" dirty="0" smtClean="0"/>
              <a:t>un</a:t>
            </a:r>
            <a:r>
              <a:rPr lang="cs-CZ" sz="2600" dirty="0" smtClean="0"/>
              <a:t> </a:t>
            </a:r>
            <a:r>
              <a:rPr lang="en-US" sz="2600" dirty="0" smtClean="0"/>
              <a:t>stocks</a:t>
            </a:r>
            <a:r>
              <a:rPr lang="cs-CZ" sz="2600" dirty="0" smtClean="0"/>
              <a:t> </a:t>
            </a:r>
            <a:r>
              <a:rPr lang="cs-CZ" sz="2600" dirty="0" err="1" smtClean="0"/>
              <a:t>from</a:t>
            </a:r>
            <a:r>
              <a:rPr lang="cs-CZ" sz="2600" dirty="0" smtClean="0"/>
              <a:t> </a:t>
            </a:r>
            <a:r>
              <a:rPr lang="cs-CZ" sz="2600" dirty="0" err="1" smtClean="0"/>
              <a:t>polymeric</a:t>
            </a:r>
            <a:r>
              <a:rPr lang="cs-CZ" sz="2600" dirty="0" smtClean="0"/>
              <a:t> </a:t>
            </a:r>
            <a:r>
              <a:rPr lang="cs-CZ" sz="2600" dirty="0" err="1" smtClean="0"/>
              <a:t>materials</a:t>
            </a:r>
            <a:r>
              <a:rPr lang="en-US" sz="2600" dirty="0" smtClean="0"/>
              <a:t> </a:t>
            </a:r>
            <a:r>
              <a:rPr lang="en-US" sz="2600" dirty="0"/>
              <a:t>are used only rarely</a:t>
            </a:r>
            <a:r>
              <a:rPr lang="en-US" sz="2600" dirty="0" smtClean="0"/>
              <a:t>.</a:t>
            </a:r>
            <a:endParaRPr lang="en-GB" sz="29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D306C-8A99-4977-9152-8721D4F00AC4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75926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5616" y="1628800"/>
            <a:ext cx="6984776" cy="5472608"/>
          </a:xfrm>
        </p:spPr>
        <p:txBody>
          <a:bodyPr>
            <a:normAutofit/>
          </a:bodyPr>
          <a:lstStyle/>
          <a:p>
            <a:pPr lvl="1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600" dirty="0"/>
              <a:t>Finishing butt is French polish</a:t>
            </a:r>
            <a:r>
              <a:rPr lang="en-US" sz="2600" dirty="0" smtClean="0"/>
              <a:t>.</a:t>
            </a:r>
            <a:endParaRPr lang="cs-CZ" sz="2600" dirty="0" smtClean="0"/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600" dirty="0" smtClean="0"/>
              <a:t>French </a:t>
            </a:r>
            <a:r>
              <a:rPr lang="en-US" sz="2600" dirty="0"/>
              <a:t>polish is very expensive and so is replaced by colorless or transparent nitro lacquer based on synthetic resins</a:t>
            </a:r>
            <a:r>
              <a:rPr lang="en-US" sz="2600" dirty="0" smtClean="0"/>
              <a:t>.</a:t>
            </a:r>
            <a:endParaRPr lang="cs-CZ" sz="2600" dirty="0" smtClean="0"/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600" dirty="0" smtClean="0"/>
              <a:t>Finishing </a:t>
            </a:r>
            <a:r>
              <a:rPr lang="en-US" sz="2600" dirty="0"/>
              <a:t>the </a:t>
            </a:r>
            <a:r>
              <a:rPr lang="en-US" sz="2600" dirty="0" smtClean="0"/>
              <a:t>gun</a:t>
            </a:r>
            <a:r>
              <a:rPr lang="cs-CZ" sz="2600" dirty="0" smtClean="0"/>
              <a:t> </a:t>
            </a:r>
            <a:r>
              <a:rPr lang="en-US" sz="2600" dirty="0" smtClean="0"/>
              <a:t>stock, </a:t>
            </a:r>
            <a:r>
              <a:rPr lang="en-US" sz="2600" dirty="0"/>
              <a:t>according to gloss divided </a:t>
            </a:r>
            <a:r>
              <a:rPr lang="cs-CZ" sz="2600" dirty="0" smtClean="0"/>
              <a:t>on</a:t>
            </a:r>
            <a:r>
              <a:rPr lang="en-US" sz="2600" dirty="0" smtClean="0"/>
              <a:t> </a:t>
            </a:r>
            <a:r>
              <a:rPr lang="en-US" sz="2600" dirty="0"/>
              <a:t>matte, semi-gloss and high gloss.</a:t>
            </a:r>
          </a:p>
          <a:p>
            <a:pPr marL="365760" lvl="1" indent="0">
              <a:buClr>
                <a:srgbClr val="C84622"/>
              </a:buClr>
              <a:buNone/>
            </a:pPr>
            <a:r>
              <a:rPr lang="en-US" sz="2600" dirty="0"/>
              <a:t/>
            </a:r>
            <a:br>
              <a:rPr lang="en-US" sz="2600" dirty="0"/>
            </a:br>
            <a:r>
              <a:rPr lang="en-US" sz="2600" dirty="0"/>
              <a:t/>
            </a:r>
            <a:br>
              <a:rPr lang="en-US" sz="2600" dirty="0"/>
            </a:br>
            <a:endParaRPr lang="cs-CZ" sz="2600" dirty="0"/>
          </a:p>
          <a:p>
            <a:pPr>
              <a:buClr>
                <a:srgbClr val="C84622"/>
              </a:buClr>
            </a:pPr>
            <a:endParaRPr lang="en-GB" sz="26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D306C-8A99-4977-9152-8721D4F00AC4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99003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5616" y="1340768"/>
            <a:ext cx="6984776" cy="5472608"/>
          </a:xfrm>
        </p:spPr>
        <p:txBody>
          <a:bodyPr>
            <a:normAutofit/>
          </a:bodyPr>
          <a:lstStyle/>
          <a:p>
            <a:pPr marL="457200" lvl="1" indent="-457200">
              <a:buFont typeface="Wingdings" panose="05000000000000000000" pitchFamily="2" charset="2"/>
              <a:buChar char="§"/>
              <a:tabLst>
                <a:tab pos="0" algn="l"/>
              </a:tabLst>
            </a:pPr>
            <a:r>
              <a:rPr lang="cs-CZ" sz="2600" dirty="0" err="1" smtClean="0"/>
              <a:t>The</a:t>
            </a:r>
            <a:r>
              <a:rPr lang="cs-CZ" sz="2600" dirty="0" smtClean="0"/>
              <a:t> </a:t>
            </a:r>
            <a:r>
              <a:rPr lang="cs-CZ" sz="2600" dirty="0" err="1" smtClean="0"/>
              <a:t>gun-stock</a:t>
            </a:r>
            <a:r>
              <a:rPr lang="cs-CZ" sz="2600" dirty="0" smtClean="0"/>
              <a:t> </a:t>
            </a:r>
            <a:r>
              <a:rPr lang="cs-CZ" sz="2600" dirty="0" err="1" smtClean="0"/>
              <a:t>dimension</a:t>
            </a:r>
            <a:r>
              <a:rPr lang="cs-CZ" sz="2600" dirty="0" smtClean="0"/>
              <a:t> </a:t>
            </a:r>
            <a:r>
              <a:rPr lang="cs-CZ" sz="2600" dirty="0" err="1" smtClean="0"/>
              <a:t>is</a:t>
            </a:r>
            <a:r>
              <a:rPr lang="cs-CZ" sz="2600" dirty="0" smtClean="0"/>
              <a:t> </a:t>
            </a:r>
            <a:r>
              <a:rPr lang="cs-CZ" sz="2600" dirty="0" err="1" smtClean="0"/>
              <a:t>determined</a:t>
            </a:r>
            <a:r>
              <a:rPr lang="cs-CZ" sz="2600" dirty="0" smtClean="0"/>
              <a:t> by :</a:t>
            </a:r>
          </a:p>
          <a:p>
            <a:pPr marL="812800" lvl="2" indent="-457200">
              <a:buFont typeface="Wingdings" panose="05000000000000000000" pitchFamily="2" charset="2"/>
              <a:buChar char="§"/>
            </a:pPr>
            <a:r>
              <a:rPr lang="cs-CZ" sz="2600" dirty="0" err="1" smtClean="0"/>
              <a:t>the</a:t>
            </a:r>
            <a:r>
              <a:rPr lang="cs-CZ" sz="2600" dirty="0" smtClean="0"/>
              <a:t> </a:t>
            </a:r>
            <a:r>
              <a:rPr lang="cs-CZ" sz="2600" dirty="0" err="1" smtClean="0"/>
              <a:t>lenght</a:t>
            </a:r>
            <a:r>
              <a:rPr lang="cs-CZ" sz="2600" dirty="0" smtClean="0"/>
              <a:t> </a:t>
            </a:r>
            <a:r>
              <a:rPr lang="cs-CZ" sz="2600" dirty="0" err="1" smtClean="0"/>
              <a:t>gun-stock</a:t>
            </a:r>
            <a:r>
              <a:rPr lang="cs-CZ" sz="2600" dirty="0" smtClean="0"/>
              <a:t>,</a:t>
            </a:r>
          </a:p>
          <a:p>
            <a:pPr marL="812800" lvl="2" indent="-457200">
              <a:buFont typeface="Wingdings" panose="05000000000000000000" pitchFamily="2" charset="2"/>
              <a:buChar char="§"/>
            </a:pPr>
            <a:r>
              <a:rPr lang="cs-CZ" sz="2600" dirty="0" err="1" smtClean="0"/>
              <a:t>the</a:t>
            </a:r>
            <a:r>
              <a:rPr lang="cs-CZ" sz="2600" dirty="0" smtClean="0"/>
              <a:t> </a:t>
            </a:r>
            <a:r>
              <a:rPr lang="cs-CZ" sz="2600" dirty="0" err="1" smtClean="0"/>
              <a:t>butt</a:t>
            </a:r>
            <a:r>
              <a:rPr lang="cs-CZ" sz="2600" dirty="0" smtClean="0"/>
              <a:t> drop </a:t>
            </a:r>
            <a:r>
              <a:rPr lang="cs-CZ" sz="2600" dirty="0" err="1" smtClean="0"/>
              <a:t>at</a:t>
            </a:r>
            <a:r>
              <a:rPr lang="cs-CZ" sz="2600" dirty="0" smtClean="0"/>
              <a:t> </a:t>
            </a:r>
            <a:r>
              <a:rPr lang="cs-CZ" sz="2600" dirty="0" err="1" smtClean="0"/>
              <a:t>heel</a:t>
            </a:r>
            <a:r>
              <a:rPr lang="cs-CZ" sz="2600" dirty="0" smtClean="0"/>
              <a:t>,</a:t>
            </a:r>
          </a:p>
          <a:p>
            <a:pPr marL="812800" lvl="2" indent="-457200">
              <a:buFont typeface="Wingdings" panose="05000000000000000000" pitchFamily="2" charset="2"/>
              <a:buChar char="§"/>
            </a:pPr>
            <a:r>
              <a:rPr lang="cs-CZ" sz="2600" dirty="0" err="1" smtClean="0"/>
              <a:t>the</a:t>
            </a:r>
            <a:r>
              <a:rPr lang="cs-CZ" sz="2600" dirty="0" smtClean="0"/>
              <a:t> </a:t>
            </a:r>
            <a:r>
              <a:rPr lang="cs-CZ" sz="2600" dirty="0" err="1" smtClean="0"/>
              <a:t>avoiding</a:t>
            </a:r>
            <a:r>
              <a:rPr lang="cs-CZ" sz="2600" dirty="0" smtClean="0"/>
              <a:t> </a:t>
            </a:r>
            <a:r>
              <a:rPr lang="cs-CZ" sz="2600" dirty="0" err="1" smtClean="0"/>
              <a:t>gun-stock</a:t>
            </a:r>
            <a:r>
              <a:rPr lang="cs-CZ" sz="2600" dirty="0" smtClean="0"/>
              <a:t>.</a:t>
            </a:r>
          </a:p>
          <a:p>
            <a:pPr lvl="2" indent="-457200">
              <a:buFont typeface="Wingdings" panose="05000000000000000000" pitchFamily="2" charset="2"/>
              <a:buChar char="§"/>
            </a:pPr>
            <a:endParaRPr lang="cs-CZ" sz="2600" dirty="0" smtClean="0"/>
          </a:p>
          <a:p>
            <a:pPr marL="457200" lvl="2" indent="-457200">
              <a:buFont typeface="Wingdings" panose="05000000000000000000" pitchFamily="2" charset="2"/>
              <a:buChar char="§"/>
            </a:pPr>
            <a:r>
              <a:rPr lang="cs-CZ" sz="2600" dirty="0" err="1" smtClean="0"/>
              <a:t>Types</a:t>
            </a:r>
            <a:r>
              <a:rPr lang="cs-CZ" sz="2600" dirty="0" smtClean="0"/>
              <a:t> of </a:t>
            </a:r>
            <a:r>
              <a:rPr lang="cs-CZ" sz="2600" dirty="0" err="1" smtClean="0"/>
              <a:t>gun-stock</a:t>
            </a:r>
            <a:r>
              <a:rPr lang="cs-CZ" sz="2600" dirty="0" smtClean="0"/>
              <a:t>: </a:t>
            </a:r>
          </a:p>
          <a:p>
            <a:pPr marL="809625" lvl="3" indent="-457200">
              <a:buFont typeface="Wingdings" panose="05000000000000000000" pitchFamily="2" charset="2"/>
              <a:buChar char="§"/>
            </a:pPr>
            <a:r>
              <a:rPr lang="cs-CZ" sz="2600" dirty="0" smtClean="0"/>
              <a:t>a </a:t>
            </a:r>
            <a:r>
              <a:rPr lang="cs-CZ" sz="2600" dirty="0" err="1" smtClean="0"/>
              <a:t>short</a:t>
            </a:r>
            <a:r>
              <a:rPr lang="cs-CZ" sz="2600" dirty="0" smtClean="0"/>
              <a:t> </a:t>
            </a:r>
            <a:r>
              <a:rPr lang="cs-CZ" sz="2600" dirty="0" err="1" smtClean="0"/>
              <a:t>gun-stock</a:t>
            </a:r>
            <a:r>
              <a:rPr lang="cs-CZ" sz="2600" dirty="0" smtClean="0"/>
              <a:t> – 34 to  36 cm, </a:t>
            </a:r>
          </a:p>
          <a:p>
            <a:pPr marL="809625" lvl="3" indent="-457200">
              <a:buFont typeface="Wingdings" panose="05000000000000000000" pitchFamily="2" charset="2"/>
              <a:buChar char="§"/>
            </a:pPr>
            <a:r>
              <a:rPr lang="cs-CZ" sz="2600" dirty="0" smtClean="0"/>
              <a:t>a </a:t>
            </a:r>
            <a:r>
              <a:rPr lang="cs-CZ" sz="2600" dirty="0" err="1" smtClean="0"/>
              <a:t>middle</a:t>
            </a:r>
            <a:r>
              <a:rPr lang="cs-CZ" sz="2600" dirty="0" smtClean="0"/>
              <a:t> </a:t>
            </a:r>
            <a:r>
              <a:rPr lang="cs-CZ" sz="2600" dirty="0" err="1" smtClean="0"/>
              <a:t>gun-stock</a:t>
            </a:r>
            <a:r>
              <a:rPr lang="cs-CZ" sz="2600" dirty="0" smtClean="0"/>
              <a:t> – 36 to 38 cm, </a:t>
            </a:r>
          </a:p>
          <a:p>
            <a:pPr marL="809625" lvl="3" indent="-457200">
              <a:buFont typeface="Wingdings" panose="05000000000000000000" pitchFamily="2" charset="2"/>
              <a:buChar char="§"/>
            </a:pPr>
            <a:r>
              <a:rPr lang="cs-CZ" sz="2600" dirty="0" smtClean="0"/>
              <a:t>a </a:t>
            </a:r>
            <a:r>
              <a:rPr lang="cs-CZ" sz="2600" dirty="0" err="1" smtClean="0"/>
              <a:t>lenght</a:t>
            </a:r>
            <a:r>
              <a:rPr lang="cs-CZ" sz="2600" dirty="0" smtClean="0"/>
              <a:t> </a:t>
            </a:r>
            <a:r>
              <a:rPr lang="cs-CZ" sz="2600" dirty="0" err="1" smtClean="0"/>
              <a:t>gun-stock</a:t>
            </a:r>
            <a:r>
              <a:rPr lang="cs-CZ" sz="2600" dirty="0" smtClean="0"/>
              <a:t> – 38 to 40 cm. </a:t>
            </a:r>
            <a:r>
              <a:rPr lang="en-US" sz="2600" dirty="0"/>
              <a:t/>
            </a:r>
            <a:br>
              <a:rPr lang="en-US" sz="2600" dirty="0"/>
            </a:br>
            <a:r>
              <a:rPr lang="en-US" sz="2600" dirty="0"/>
              <a:t/>
            </a:r>
            <a:br>
              <a:rPr lang="en-US" sz="2600" dirty="0"/>
            </a:br>
            <a:endParaRPr lang="cs-CZ" sz="2600" dirty="0"/>
          </a:p>
          <a:p>
            <a:pPr>
              <a:buFont typeface="Wingdings" panose="05000000000000000000" pitchFamily="2" charset="2"/>
              <a:buChar char="§"/>
            </a:pPr>
            <a:endParaRPr lang="en-GB" sz="29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D306C-8A99-4977-9152-8721D4F00AC4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9818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1340768"/>
            <a:ext cx="7200800" cy="5472608"/>
          </a:xfrm>
        </p:spPr>
        <p:txBody>
          <a:bodyPr>
            <a:normAutofit/>
          </a:bodyPr>
          <a:lstStyle/>
          <a:p>
            <a:pPr lvl="1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cs-CZ" sz="2600" dirty="0" smtClean="0"/>
              <a:t>T</a:t>
            </a:r>
            <a:r>
              <a:rPr lang="en-US" sz="2600" dirty="0" smtClean="0"/>
              <a:t>he most </a:t>
            </a:r>
            <a:r>
              <a:rPr lang="en-US" sz="2600" dirty="0"/>
              <a:t>used wood </a:t>
            </a:r>
            <a:r>
              <a:rPr lang="en-US" sz="2600" dirty="0" err="1" smtClean="0"/>
              <a:t>fo</a:t>
            </a:r>
            <a:r>
              <a:rPr lang="cs-CZ" sz="2600" dirty="0" smtClean="0"/>
              <a:t>r </a:t>
            </a:r>
            <a:r>
              <a:rPr lang="cs-CZ" sz="2600" dirty="0" err="1" smtClean="0"/>
              <a:t>gun-stock</a:t>
            </a:r>
            <a:r>
              <a:rPr lang="cs-CZ" sz="2600" dirty="0" smtClean="0"/>
              <a:t> are : </a:t>
            </a:r>
          </a:p>
          <a:p>
            <a:pPr marL="822960" lvl="1" indent="-457200">
              <a:lnSpc>
                <a:spcPct val="150000"/>
              </a:lnSpc>
              <a:buFont typeface="Wingdings" panose="05000000000000000000" pitchFamily="2" charset="2"/>
              <a:buChar char="§"/>
            </a:pPr>
            <a:endParaRPr lang="cs-CZ" sz="2600" dirty="0" smtClean="0"/>
          </a:p>
          <a:p>
            <a:pPr lvl="2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cs-CZ" sz="2600" dirty="0" smtClean="0"/>
              <a:t>a </a:t>
            </a:r>
            <a:r>
              <a:rPr lang="en-US" sz="2600" dirty="0" smtClean="0"/>
              <a:t>walnut </a:t>
            </a:r>
            <a:r>
              <a:rPr lang="en-US" sz="2600" dirty="0"/>
              <a:t>tree and black </a:t>
            </a:r>
            <a:r>
              <a:rPr lang="en-US" sz="2600" dirty="0" smtClean="0"/>
              <a:t>walnut</a:t>
            </a:r>
            <a:r>
              <a:rPr lang="cs-CZ" sz="2600" dirty="0" smtClean="0"/>
              <a:t> – </a:t>
            </a:r>
            <a:r>
              <a:rPr lang="cs-CZ" sz="2600" dirty="0" err="1" smtClean="0"/>
              <a:t>perfectly</a:t>
            </a:r>
            <a:r>
              <a:rPr lang="cs-CZ" sz="2600" dirty="0" smtClean="0"/>
              <a:t> </a:t>
            </a:r>
            <a:r>
              <a:rPr lang="cs-CZ" sz="2600" dirty="0" err="1" smtClean="0"/>
              <a:t>seas</a:t>
            </a:r>
            <a:r>
              <a:rPr lang="cs-CZ" sz="2600" dirty="0" smtClean="0"/>
              <a:t> and </a:t>
            </a:r>
            <a:r>
              <a:rPr lang="cs-CZ" sz="2600" dirty="0" err="1" smtClean="0"/>
              <a:t>rubs</a:t>
            </a:r>
            <a:r>
              <a:rPr lang="cs-CZ" sz="2600" dirty="0" smtClean="0"/>
              <a:t>, </a:t>
            </a:r>
          </a:p>
          <a:p>
            <a:pPr lvl="2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cs-CZ" sz="2600" dirty="0" smtClean="0"/>
              <a:t>a </a:t>
            </a:r>
            <a:r>
              <a:rPr lang="cs-CZ" sz="2600" dirty="0" err="1" smtClean="0"/>
              <a:t>beech</a:t>
            </a:r>
            <a:r>
              <a:rPr lang="cs-CZ" sz="2600" dirty="0" smtClean="0"/>
              <a:t> - </a:t>
            </a:r>
            <a:r>
              <a:rPr lang="en-US" sz="2600" dirty="0"/>
              <a:t>well machined, but poorly </a:t>
            </a:r>
            <a:r>
              <a:rPr lang="en-US" sz="2600" dirty="0" smtClean="0"/>
              <a:t>resistant pests</a:t>
            </a:r>
            <a:r>
              <a:rPr lang="cs-CZ" sz="2600" dirty="0"/>
              <a:t>.</a:t>
            </a:r>
            <a:endParaRPr lang="en-GB" sz="26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D306C-8A99-4977-9152-8721D4F00AC4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49284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1412776"/>
            <a:ext cx="7200800" cy="5472608"/>
          </a:xfrm>
        </p:spPr>
        <p:txBody>
          <a:bodyPr>
            <a:normAutofit/>
          </a:bodyPr>
          <a:lstStyle/>
          <a:p>
            <a:pPr lvl="1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cs-CZ" sz="2600" dirty="0" err="1"/>
              <a:t>Surface</a:t>
            </a:r>
            <a:r>
              <a:rPr lang="cs-CZ" sz="2600" dirty="0"/>
              <a:t> </a:t>
            </a:r>
            <a:r>
              <a:rPr lang="cs-CZ" sz="2600" dirty="0" err="1"/>
              <a:t>treatment</a:t>
            </a:r>
            <a:r>
              <a:rPr lang="cs-CZ" sz="2600" dirty="0"/>
              <a:t> </a:t>
            </a:r>
            <a:r>
              <a:rPr lang="cs-CZ" sz="2600" dirty="0" err="1"/>
              <a:t>of</a:t>
            </a:r>
            <a:r>
              <a:rPr lang="cs-CZ" sz="2600" dirty="0"/>
              <a:t> </a:t>
            </a:r>
            <a:r>
              <a:rPr lang="cs-CZ" sz="2600" dirty="0" err="1" smtClean="0"/>
              <a:t>wood</a:t>
            </a:r>
            <a:r>
              <a:rPr lang="cs-CZ" sz="2600" dirty="0" smtClean="0"/>
              <a:t>: </a:t>
            </a:r>
          </a:p>
          <a:p>
            <a:pPr lvl="2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cs-CZ" sz="2600" dirty="0"/>
              <a:t>s</a:t>
            </a:r>
            <a:r>
              <a:rPr lang="en-US" sz="2600" dirty="0" err="1" smtClean="0"/>
              <a:t>taining</a:t>
            </a:r>
            <a:r>
              <a:rPr lang="cs-CZ" sz="2600" dirty="0" smtClean="0"/>
              <a:t>,</a:t>
            </a:r>
          </a:p>
          <a:p>
            <a:pPr lvl="2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cs-CZ" sz="2600" dirty="0"/>
              <a:t>b</a:t>
            </a:r>
            <a:r>
              <a:rPr lang="en-US" sz="2600" dirty="0" smtClean="0"/>
              <a:t>leaching</a:t>
            </a:r>
            <a:r>
              <a:rPr lang="cs-CZ" sz="2600" dirty="0" smtClean="0"/>
              <a:t>,</a:t>
            </a:r>
          </a:p>
          <a:p>
            <a:pPr lvl="2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600" dirty="0" smtClean="0"/>
              <a:t>reviving structures</a:t>
            </a:r>
            <a:r>
              <a:rPr lang="cs-CZ" sz="2600" dirty="0" smtClean="0"/>
              <a:t>,</a:t>
            </a:r>
          </a:p>
          <a:p>
            <a:pPr lvl="2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cs-CZ" sz="2600" dirty="0"/>
              <a:t>c</a:t>
            </a:r>
            <a:r>
              <a:rPr lang="en-US" sz="2600" dirty="0" err="1" smtClean="0"/>
              <a:t>oating</a:t>
            </a:r>
            <a:r>
              <a:rPr lang="cs-CZ" sz="2600" dirty="0" smtClean="0"/>
              <a:t>,</a:t>
            </a:r>
          </a:p>
          <a:p>
            <a:pPr lvl="2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600" dirty="0" smtClean="0"/>
              <a:t>decorating </a:t>
            </a:r>
            <a:r>
              <a:rPr lang="en-US" sz="2600" dirty="0"/>
              <a:t>pores </a:t>
            </a:r>
            <a:r>
              <a:rPr lang="en-US" sz="2600" dirty="0" smtClean="0"/>
              <a:t>bronze</a:t>
            </a:r>
            <a:r>
              <a:rPr lang="cs-CZ" sz="2600" dirty="0" smtClean="0"/>
              <a:t>,</a:t>
            </a:r>
          </a:p>
          <a:p>
            <a:pPr lvl="2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600" dirty="0" smtClean="0"/>
              <a:t>treatment </a:t>
            </a:r>
            <a:r>
              <a:rPr lang="en-US" sz="2600" dirty="0" err="1"/>
              <a:t>polychromy</a:t>
            </a:r>
            <a:r>
              <a:rPr lang="en-US" sz="2600" dirty="0"/>
              <a:t>, gilding and </a:t>
            </a:r>
            <a:r>
              <a:rPr lang="en-US" sz="2600" dirty="0" smtClean="0"/>
              <a:t>silvering</a:t>
            </a:r>
            <a:r>
              <a:rPr lang="cs-CZ" sz="2600" dirty="0" smtClean="0"/>
              <a:t>.</a:t>
            </a:r>
            <a:endParaRPr lang="en-GB" sz="29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D306C-8A99-4977-9152-8721D4F00AC4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3076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1340768"/>
            <a:ext cx="7200800" cy="6048672"/>
          </a:xfrm>
        </p:spPr>
        <p:txBody>
          <a:bodyPr>
            <a:normAutofit/>
          </a:bodyPr>
          <a:lstStyle/>
          <a:p>
            <a:pPr lvl="1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600" dirty="0"/>
              <a:t>Mechanical surface treatment of </a:t>
            </a:r>
            <a:r>
              <a:rPr lang="en-US" sz="2600" dirty="0" smtClean="0"/>
              <a:t>wood</a:t>
            </a:r>
            <a:r>
              <a:rPr lang="cs-CZ" sz="2600" dirty="0" smtClean="0"/>
              <a:t>: </a:t>
            </a:r>
          </a:p>
          <a:p>
            <a:pPr marL="822960" lvl="1" indent="-457200">
              <a:lnSpc>
                <a:spcPct val="150000"/>
              </a:lnSpc>
              <a:buFont typeface="Wingdings" panose="05000000000000000000" pitchFamily="2" charset="2"/>
              <a:buChar char="§"/>
            </a:pPr>
            <a:endParaRPr lang="cs-CZ" sz="2600" dirty="0" smtClean="0"/>
          </a:p>
          <a:p>
            <a:pPr lvl="2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cs-CZ" sz="2600" dirty="0" err="1"/>
              <a:t>p</a:t>
            </a:r>
            <a:r>
              <a:rPr lang="cs-CZ" sz="2600" dirty="0" err="1" smtClean="0"/>
              <a:t>laning</a:t>
            </a:r>
            <a:r>
              <a:rPr lang="cs-CZ" sz="2600" dirty="0" smtClean="0"/>
              <a:t>, </a:t>
            </a:r>
          </a:p>
          <a:p>
            <a:pPr lvl="2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cs-CZ" sz="2600" dirty="0" err="1" smtClean="0"/>
              <a:t>filing</a:t>
            </a:r>
            <a:r>
              <a:rPr lang="cs-CZ" sz="2600" dirty="0" smtClean="0"/>
              <a:t>, </a:t>
            </a:r>
          </a:p>
          <a:p>
            <a:pPr lvl="2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cs-CZ" sz="2600" dirty="0" err="1"/>
              <a:t>s</a:t>
            </a:r>
            <a:r>
              <a:rPr lang="cs-CZ" sz="2600" dirty="0" err="1" smtClean="0"/>
              <a:t>craping</a:t>
            </a:r>
            <a:r>
              <a:rPr lang="cs-CZ" sz="2600" dirty="0" smtClean="0"/>
              <a:t>,</a:t>
            </a:r>
          </a:p>
          <a:p>
            <a:pPr lvl="2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cs-CZ" sz="2600" dirty="0" err="1"/>
              <a:t>s</a:t>
            </a:r>
            <a:r>
              <a:rPr lang="cs-CZ" sz="2600" dirty="0" err="1" smtClean="0"/>
              <a:t>cratching</a:t>
            </a:r>
            <a:r>
              <a:rPr lang="cs-CZ" sz="2600" dirty="0" smtClean="0"/>
              <a:t>,</a:t>
            </a:r>
          </a:p>
          <a:p>
            <a:pPr lvl="2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cs-CZ" sz="2600" dirty="0" err="1"/>
              <a:t>g</a:t>
            </a:r>
            <a:r>
              <a:rPr lang="cs-CZ" sz="2600" dirty="0" err="1" smtClean="0"/>
              <a:t>rinding</a:t>
            </a:r>
            <a:r>
              <a:rPr lang="cs-CZ" sz="2600" dirty="0" smtClean="0"/>
              <a:t>. </a:t>
            </a:r>
            <a:endParaRPr lang="en-GB" sz="26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D306C-8A99-4977-9152-8721D4F00AC4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58644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1628800"/>
            <a:ext cx="7200800" cy="5472608"/>
          </a:xfrm>
        </p:spPr>
        <p:txBody>
          <a:bodyPr>
            <a:normAutofit/>
          </a:bodyPr>
          <a:lstStyle/>
          <a:p>
            <a:pPr lvl="1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600" dirty="0"/>
              <a:t>Staining the wood darkens the shade</a:t>
            </a:r>
            <a:r>
              <a:rPr lang="en-US" sz="2600" dirty="0" smtClean="0"/>
              <a:t>.</a:t>
            </a:r>
            <a:endParaRPr lang="cs-CZ" sz="2600" dirty="0" smtClean="0"/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600" dirty="0"/>
              <a:t>Staining highlights the texture of wood</a:t>
            </a:r>
            <a:r>
              <a:rPr lang="en-US" sz="2600" dirty="0" smtClean="0"/>
              <a:t>.</a:t>
            </a:r>
            <a:endParaRPr lang="cs-CZ" sz="2600" dirty="0" smtClean="0"/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cs-CZ" sz="2600" dirty="0" err="1"/>
              <a:t>Wood</a:t>
            </a:r>
            <a:r>
              <a:rPr lang="cs-CZ" sz="2600" dirty="0"/>
              <a:t> </a:t>
            </a:r>
            <a:r>
              <a:rPr lang="cs-CZ" sz="2600" dirty="0" err="1"/>
              <a:t>discards</a:t>
            </a:r>
            <a:r>
              <a:rPr lang="cs-CZ" sz="2600" dirty="0" smtClean="0"/>
              <a:t>:</a:t>
            </a:r>
          </a:p>
          <a:p>
            <a:pPr lvl="2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600" dirty="0"/>
              <a:t>accumulation of dye on the surface of wood </a:t>
            </a:r>
            <a:r>
              <a:rPr lang="en-US" sz="2600" dirty="0" smtClean="0"/>
              <a:t>resources</a:t>
            </a:r>
            <a:r>
              <a:rPr lang="cs-CZ" sz="2600" dirty="0" smtClean="0"/>
              <a:t>,</a:t>
            </a:r>
          </a:p>
          <a:p>
            <a:pPr lvl="2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cs-CZ" sz="2600" dirty="0" smtClean="0"/>
              <a:t>s</a:t>
            </a:r>
            <a:r>
              <a:rPr lang="en-US" sz="2600" dirty="0" err="1" smtClean="0"/>
              <a:t>aving</a:t>
            </a:r>
            <a:r>
              <a:rPr lang="en-US" sz="2600" dirty="0" smtClean="0"/>
              <a:t> </a:t>
            </a:r>
            <a:r>
              <a:rPr lang="en-US" sz="2600" dirty="0" err="1"/>
              <a:t>microparticles</a:t>
            </a:r>
            <a:r>
              <a:rPr lang="en-US" sz="2600" dirty="0"/>
              <a:t> dyes between wood </a:t>
            </a:r>
            <a:r>
              <a:rPr lang="en-US" sz="2600" dirty="0" smtClean="0"/>
              <a:t>fibers</a:t>
            </a:r>
            <a:r>
              <a:rPr lang="cs-CZ" sz="2600" dirty="0"/>
              <a:t>,</a:t>
            </a:r>
            <a:endParaRPr lang="cs-CZ" sz="2600" dirty="0" smtClean="0"/>
          </a:p>
          <a:p>
            <a:pPr lvl="2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cs-CZ" sz="2600" dirty="0" err="1" smtClean="0"/>
              <a:t>colouring</a:t>
            </a:r>
            <a:r>
              <a:rPr lang="cs-CZ" sz="2600" dirty="0" smtClean="0"/>
              <a:t> </a:t>
            </a:r>
            <a:r>
              <a:rPr lang="cs-CZ" sz="2600" dirty="0" err="1"/>
              <a:t>wood</a:t>
            </a:r>
            <a:r>
              <a:rPr lang="cs-CZ" sz="2600" dirty="0"/>
              <a:t> </a:t>
            </a:r>
            <a:r>
              <a:rPr lang="cs-CZ" sz="2600" dirty="0" err="1" smtClean="0"/>
              <a:t>fibers</a:t>
            </a:r>
            <a:r>
              <a:rPr lang="cs-CZ" sz="2600" dirty="0" smtClean="0"/>
              <a:t>.</a:t>
            </a:r>
            <a:endParaRPr lang="en-GB" sz="29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D306C-8A99-4977-9152-8721D4F00AC4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79191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3">
            <a:lum/>
          </a:blip>
          <a:srcRect/>
          <a:stretch>
            <a:fillRect t="31000" r="40000" b="1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95023" y="498323"/>
            <a:ext cx="6965245" cy="1202485"/>
          </a:xfrm>
        </p:spPr>
        <p:txBody>
          <a:bodyPr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3800" b="1" cap="all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00B05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gun-stock</a:t>
            </a:r>
            <a:r>
              <a:rPr lang="cs-CZ" sz="3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00B05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 </a:t>
            </a:r>
            <a:r>
              <a:rPr lang="cs-CZ" sz="3800" b="1" cap="all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00B05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grips</a:t>
            </a:r>
            <a:endParaRPr lang="en-GB" sz="3800" b="1" spc="50" dirty="0">
              <a:ln w="11430"/>
              <a:solidFill>
                <a:srgbClr val="00B05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5508104" y="2119256"/>
            <a:ext cx="3635896" cy="3758015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dirty="0" smtClean="0"/>
              <a:t>A – </a:t>
            </a:r>
            <a:r>
              <a:rPr lang="en-GB" i="1" dirty="0" smtClean="0"/>
              <a:t>straight grip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B – </a:t>
            </a:r>
            <a:r>
              <a:rPr lang="cs-CZ" i="1" dirty="0" err="1" smtClean="0"/>
              <a:t>semi-grip</a:t>
            </a:r>
            <a:endParaRPr lang="cs-CZ" i="1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C – </a:t>
            </a:r>
            <a:r>
              <a:rPr lang="en-GB" i="1" dirty="0" smtClean="0"/>
              <a:t>Anschütz</a:t>
            </a:r>
            <a:r>
              <a:rPr lang="cs-CZ" i="1" dirty="0" smtClean="0"/>
              <a:t> </a:t>
            </a:r>
            <a:r>
              <a:rPr lang="cs-CZ" i="1" dirty="0" err="1" smtClean="0"/>
              <a:t>grip</a:t>
            </a:r>
            <a:r>
              <a:rPr lang="cs-CZ" i="1" dirty="0" smtClean="0"/>
              <a:t> </a:t>
            </a:r>
          </a:p>
          <a:p>
            <a:pPr marL="0" indent="0">
              <a:buNone/>
            </a:pPr>
            <a:endParaRPr lang="cs-CZ" sz="2200" dirty="0" smtClean="0"/>
          </a:p>
          <a:p>
            <a:pPr marL="0" indent="0">
              <a:buNone/>
            </a:pPr>
            <a:r>
              <a:rPr lang="cs-CZ" dirty="0" smtClean="0"/>
              <a:t>D – </a:t>
            </a:r>
            <a:r>
              <a:rPr lang="en-GB" i="1" dirty="0"/>
              <a:t>thumbhole </a:t>
            </a:r>
            <a:r>
              <a:rPr lang="en-GB" i="1" dirty="0" smtClean="0"/>
              <a:t>style</a:t>
            </a:r>
            <a:r>
              <a:rPr lang="cs-CZ" i="1" dirty="0" smtClean="0"/>
              <a:t> </a:t>
            </a:r>
            <a:r>
              <a:rPr lang="cs-CZ" i="1" dirty="0" err="1" smtClean="0"/>
              <a:t>grip</a:t>
            </a:r>
            <a:endParaRPr lang="cs-CZ" i="1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E – </a:t>
            </a:r>
            <a:r>
              <a:rPr lang="cs-CZ" i="1" dirty="0" smtClean="0"/>
              <a:t>full </a:t>
            </a:r>
            <a:r>
              <a:rPr lang="cs-CZ" i="1" dirty="0" err="1" smtClean="0"/>
              <a:t>grip</a:t>
            </a:r>
            <a:endParaRPr lang="cs-CZ" i="1" dirty="0" smtClean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D306C-8A99-4977-9152-8721D4F00AC4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95453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685800" y="2938264"/>
            <a:ext cx="7772400" cy="1066800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sz="66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QUIZ</a:t>
            </a:r>
            <a:endParaRPr lang="en-GB" sz="66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D306C-8A99-4977-9152-8721D4F00AC4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750233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1412776"/>
            <a:ext cx="7776864" cy="5472608"/>
          </a:xfrm>
        </p:spPr>
        <p:txBody>
          <a:bodyPr>
            <a:normAutofit/>
          </a:bodyPr>
          <a:lstStyle/>
          <a:p>
            <a:pPr lvl="1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cs-CZ" sz="2600" dirty="0" err="1" smtClean="0"/>
              <a:t>What</a:t>
            </a:r>
            <a:r>
              <a:rPr lang="cs-CZ" sz="2600" dirty="0" smtClean="0"/>
              <a:t> </a:t>
            </a:r>
            <a:r>
              <a:rPr lang="cs-CZ" sz="2600" dirty="0" err="1" smtClean="0"/>
              <a:t>is</a:t>
            </a:r>
            <a:r>
              <a:rPr lang="cs-CZ" sz="2600" dirty="0" smtClean="0"/>
              <a:t> </a:t>
            </a:r>
            <a:r>
              <a:rPr lang="cs-CZ" sz="2600" dirty="0" err="1" smtClean="0"/>
              <a:t>the</a:t>
            </a:r>
            <a:r>
              <a:rPr lang="cs-CZ" sz="2600" dirty="0" smtClean="0"/>
              <a:t> </a:t>
            </a:r>
            <a:r>
              <a:rPr lang="cs-CZ" sz="2600" dirty="0" err="1" smtClean="0"/>
              <a:t>gun</a:t>
            </a:r>
            <a:r>
              <a:rPr lang="cs-CZ" sz="2600" dirty="0" smtClean="0"/>
              <a:t> </a:t>
            </a:r>
            <a:r>
              <a:rPr lang="cs-CZ" sz="2600" dirty="0" err="1" smtClean="0"/>
              <a:t>stock</a:t>
            </a:r>
            <a:r>
              <a:rPr lang="cs-CZ" sz="2600" dirty="0" smtClean="0"/>
              <a:t> ? 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cs-CZ" sz="2600" dirty="0" err="1" smtClean="0"/>
              <a:t>What</a:t>
            </a:r>
            <a:r>
              <a:rPr lang="cs-CZ" sz="2600" dirty="0" smtClean="0"/>
              <a:t> </a:t>
            </a:r>
            <a:r>
              <a:rPr lang="cs-CZ" sz="2600" dirty="0"/>
              <a:t>are </a:t>
            </a:r>
            <a:r>
              <a:rPr lang="cs-CZ" sz="2600" dirty="0" err="1"/>
              <a:t>the</a:t>
            </a:r>
            <a:r>
              <a:rPr lang="cs-CZ" sz="2600" dirty="0"/>
              <a:t> </a:t>
            </a:r>
            <a:r>
              <a:rPr lang="cs-CZ" sz="2600" dirty="0" err="1" smtClean="0"/>
              <a:t>parts</a:t>
            </a:r>
            <a:r>
              <a:rPr lang="cs-CZ" sz="2600" dirty="0" smtClean="0"/>
              <a:t> of </a:t>
            </a:r>
            <a:r>
              <a:rPr lang="cs-CZ" sz="2600" dirty="0" err="1" smtClean="0"/>
              <a:t>the</a:t>
            </a:r>
            <a:r>
              <a:rPr lang="cs-CZ" sz="2600" dirty="0" smtClean="0"/>
              <a:t> </a:t>
            </a:r>
            <a:r>
              <a:rPr lang="cs-CZ" sz="2600" dirty="0" err="1" smtClean="0"/>
              <a:t>gun</a:t>
            </a:r>
            <a:r>
              <a:rPr lang="cs-CZ" sz="2600" dirty="0" smtClean="0"/>
              <a:t> </a:t>
            </a:r>
            <a:r>
              <a:rPr lang="cs-CZ" sz="2600" dirty="0" err="1" smtClean="0"/>
              <a:t>stock</a:t>
            </a:r>
            <a:r>
              <a:rPr lang="cs-CZ" sz="2600" dirty="0" smtClean="0"/>
              <a:t> ?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cs-CZ" sz="2600" dirty="0" err="1" smtClean="0"/>
              <a:t>How</a:t>
            </a:r>
            <a:r>
              <a:rPr lang="cs-CZ" sz="2600" dirty="0" smtClean="0"/>
              <a:t> many </a:t>
            </a:r>
            <a:r>
              <a:rPr lang="cs-CZ" sz="2600" dirty="0" err="1" smtClean="0"/>
              <a:t>parts</a:t>
            </a:r>
            <a:r>
              <a:rPr lang="cs-CZ" sz="2600" dirty="0" smtClean="0"/>
              <a:t> has </a:t>
            </a:r>
            <a:r>
              <a:rPr lang="cs-CZ" sz="2600" dirty="0" err="1"/>
              <a:t>the</a:t>
            </a:r>
            <a:r>
              <a:rPr lang="cs-CZ" sz="2600" dirty="0"/>
              <a:t> </a:t>
            </a:r>
            <a:r>
              <a:rPr lang="cs-CZ" sz="2600" dirty="0" err="1"/>
              <a:t>gun</a:t>
            </a:r>
            <a:r>
              <a:rPr lang="cs-CZ" sz="2600" dirty="0"/>
              <a:t> </a:t>
            </a:r>
            <a:r>
              <a:rPr lang="cs-CZ" sz="2600" dirty="0" err="1"/>
              <a:t>stock</a:t>
            </a:r>
            <a:r>
              <a:rPr lang="cs-CZ" sz="2600" dirty="0"/>
              <a:t> </a:t>
            </a:r>
            <a:r>
              <a:rPr lang="cs-CZ" sz="2600" dirty="0" err="1"/>
              <a:t>got</a:t>
            </a:r>
            <a:r>
              <a:rPr lang="cs-CZ" sz="2600" dirty="0" smtClean="0"/>
              <a:t>? 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cs-CZ" sz="2600" dirty="0" err="1" smtClean="0"/>
              <a:t>What</a:t>
            </a:r>
            <a:r>
              <a:rPr lang="cs-CZ" sz="2600" dirty="0" smtClean="0"/>
              <a:t> </a:t>
            </a:r>
            <a:r>
              <a:rPr lang="cs-CZ" sz="2600" dirty="0" err="1" smtClean="0"/>
              <a:t>kinds</a:t>
            </a:r>
            <a:r>
              <a:rPr lang="cs-CZ" sz="2600" dirty="0" smtClean="0"/>
              <a:t> of </a:t>
            </a:r>
            <a:r>
              <a:rPr lang="cs-CZ" sz="2600" dirty="0" err="1" smtClean="0"/>
              <a:t>gun</a:t>
            </a:r>
            <a:r>
              <a:rPr lang="cs-CZ" sz="2600" dirty="0" smtClean="0"/>
              <a:t> </a:t>
            </a:r>
            <a:r>
              <a:rPr lang="cs-CZ" sz="2600" dirty="0" err="1" smtClean="0"/>
              <a:t>stock</a:t>
            </a:r>
            <a:r>
              <a:rPr lang="cs-CZ" sz="2600" dirty="0" smtClean="0"/>
              <a:t> </a:t>
            </a:r>
            <a:r>
              <a:rPr lang="cs-CZ" sz="2600" dirty="0" err="1" smtClean="0"/>
              <a:t>have</a:t>
            </a:r>
            <a:r>
              <a:rPr lang="cs-CZ" sz="2600" dirty="0"/>
              <a:t> </a:t>
            </a:r>
            <a:r>
              <a:rPr lang="cs-CZ" sz="2600" dirty="0" err="1"/>
              <a:t>we</a:t>
            </a:r>
            <a:r>
              <a:rPr lang="cs-CZ" sz="2600" dirty="0"/>
              <a:t> </a:t>
            </a:r>
            <a:r>
              <a:rPr lang="cs-CZ" sz="2600" dirty="0" smtClean="0"/>
              <a:t> </a:t>
            </a:r>
            <a:r>
              <a:rPr lang="cs-CZ" sz="2600" dirty="0" err="1" smtClean="0"/>
              <a:t>got</a:t>
            </a:r>
            <a:r>
              <a:rPr lang="cs-CZ" sz="2600" dirty="0" smtClean="0"/>
              <a:t>?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cs-CZ" sz="2600" dirty="0" smtClean="0"/>
              <a:t>Do </a:t>
            </a:r>
            <a:r>
              <a:rPr lang="cs-CZ" sz="2600" dirty="0" err="1"/>
              <a:t>you</a:t>
            </a:r>
            <a:r>
              <a:rPr lang="cs-CZ" sz="2600" dirty="0"/>
              <a:t> </a:t>
            </a:r>
            <a:r>
              <a:rPr lang="cs-CZ" sz="2600" dirty="0" err="1"/>
              <a:t>know</a:t>
            </a:r>
            <a:r>
              <a:rPr lang="cs-CZ" sz="2600" dirty="0"/>
              <a:t> </a:t>
            </a:r>
            <a:r>
              <a:rPr lang="cs-CZ" sz="2600" dirty="0" err="1"/>
              <a:t>the</a:t>
            </a:r>
            <a:r>
              <a:rPr lang="cs-CZ" sz="2600" dirty="0"/>
              <a:t> </a:t>
            </a:r>
            <a:r>
              <a:rPr lang="cs-CZ" sz="2600" dirty="0" err="1"/>
              <a:t>classification</a:t>
            </a:r>
            <a:r>
              <a:rPr lang="cs-CZ" sz="2600" dirty="0"/>
              <a:t> of </a:t>
            </a:r>
            <a:r>
              <a:rPr lang="cs-CZ" sz="2600" dirty="0" err="1" smtClean="0"/>
              <a:t>gun</a:t>
            </a:r>
            <a:r>
              <a:rPr lang="cs-CZ" sz="2600" dirty="0" smtClean="0"/>
              <a:t> </a:t>
            </a:r>
            <a:r>
              <a:rPr lang="cs-CZ" sz="2600" dirty="0" err="1" smtClean="0"/>
              <a:t>stocks</a:t>
            </a:r>
            <a:r>
              <a:rPr lang="cs-CZ" sz="2600" dirty="0" smtClean="0"/>
              <a:t>? 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600" dirty="0" smtClean="0"/>
              <a:t>Which </a:t>
            </a:r>
            <a:r>
              <a:rPr lang="en-US" sz="2600" dirty="0"/>
              <a:t>wood is used to </a:t>
            </a:r>
            <a:r>
              <a:rPr lang="cs-CZ" sz="2600" dirty="0" err="1" smtClean="0"/>
              <a:t>production</a:t>
            </a:r>
            <a:r>
              <a:rPr lang="cs-CZ" sz="2600" dirty="0" smtClean="0"/>
              <a:t> of </a:t>
            </a:r>
            <a:r>
              <a:rPr lang="en-US" sz="2600" dirty="0" smtClean="0"/>
              <a:t>gun</a:t>
            </a:r>
            <a:r>
              <a:rPr lang="cs-CZ" sz="2600" dirty="0" smtClean="0"/>
              <a:t> </a:t>
            </a:r>
            <a:r>
              <a:rPr lang="en-US" sz="2600" dirty="0" smtClean="0"/>
              <a:t>stocks</a:t>
            </a:r>
            <a:r>
              <a:rPr lang="cs-CZ" sz="2600" dirty="0" smtClean="0"/>
              <a:t>?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600" dirty="0" smtClean="0"/>
              <a:t>What </a:t>
            </a:r>
            <a:r>
              <a:rPr lang="en-US" sz="2600" dirty="0"/>
              <a:t>are the mechanical properties of the wood?</a:t>
            </a:r>
            <a:r>
              <a:rPr lang="cs-CZ" sz="2600" dirty="0"/>
              <a:t> </a:t>
            </a:r>
            <a:endParaRPr lang="en-GB" sz="26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D306C-8A99-4977-9152-8721D4F00AC4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69590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685800" y="2938264"/>
            <a:ext cx="7772400" cy="1066800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sz="6600" b="1" cap="all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summary</a:t>
            </a:r>
            <a:endParaRPr lang="en-GB" sz="66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D306C-8A99-4977-9152-8721D4F00AC4}" type="slidenum">
              <a:rPr lang="en-GB" smtClean="0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86169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1052736"/>
            <a:ext cx="7488832" cy="5472608"/>
          </a:xfrm>
        </p:spPr>
        <p:txBody>
          <a:bodyPr>
            <a:noAutofit/>
          </a:bodyPr>
          <a:lstStyle/>
          <a:p>
            <a:pPr lvl="1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cs-CZ" sz="2600" dirty="0"/>
              <a:t>S</a:t>
            </a:r>
            <a:r>
              <a:rPr lang="en-US" sz="2600" dirty="0"/>
              <a:t>tock used to grip and control weapons and </a:t>
            </a:r>
            <a:r>
              <a:rPr lang="cs-CZ" sz="2600" dirty="0" err="1"/>
              <a:t>store</a:t>
            </a:r>
            <a:r>
              <a:rPr lang="cs-CZ" sz="2600" dirty="0"/>
              <a:t> to </a:t>
            </a:r>
            <a:r>
              <a:rPr lang="en-US" sz="2600" dirty="0"/>
              <a:t>metal parts</a:t>
            </a:r>
            <a:r>
              <a:rPr lang="cs-CZ" sz="2600" dirty="0"/>
              <a:t> </a:t>
            </a:r>
            <a:r>
              <a:rPr lang="cs-CZ" sz="2600" dirty="0" err="1"/>
              <a:t>of</a:t>
            </a:r>
            <a:r>
              <a:rPr lang="en-US" sz="2600" dirty="0"/>
              <a:t> weapons</a:t>
            </a:r>
            <a:r>
              <a:rPr lang="cs-CZ" sz="2600" dirty="0"/>
              <a:t>.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cs-CZ" sz="2600" dirty="0" err="1"/>
              <a:t>Stock</a:t>
            </a:r>
            <a:r>
              <a:rPr lang="cs-CZ" sz="2600" dirty="0"/>
              <a:t> </a:t>
            </a:r>
            <a:r>
              <a:rPr lang="cs-CZ" sz="2600" dirty="0" err="1"/>
              <a:t>is</a:t>
            </a:r>
            <a:r>
              <a:rPr lang="cs-CZ" sz="2600" dirty="0"/>
              <a:t> made </a:t>
            </a:r>
            <a:r>
              <a:rPr lang="cs-CZ" sz="2600" dirty="0" err="1"/>
              <a:t>from</a:t>
            </a:r>
            <a:r>
              <a:rPr lang="cs-CZ" sz="2600" dirty="0"/>
              <a:t> </a:t>
            </a:r>
            <a:r>
              <a:rPr lang="cs-CZ" sz="2600" dirty="0" err="1"/>
              <a:t>wood</a:t>
            </a:r>
            <a:r>
              <a:rPr lang="cs-CZ" sz="2600" dirty="0"/>
              <a:t>. 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cs-CZ" sz="2600" dirty="0" err="1"/>
              <a:t>Stock</a:t>
            </a:r>
            <a:r>
              <a:rPr lang="cs-CZ" sz="2600" dirty="0"/>
              <a:t> </a:t>
            </a:r>
            <a:r>
              <a:rPr lang="cs-CZ" sz="2600" dirty="0" err="1"/>
              <a:t>consists</a:t>
            </a:r>
            <a:r>
              <a:rPr lang="cs-CZ" sz="2600" dirty="0"/>
              <a:t> </a:t>
            </a:r>
            <a:r>
              <a:rPr lang="cs-CZ" sz="2600" dirty="0" err="1"/>
              <a:t>from</a:t>
            </a:r>
            <a:r>
              <a:rPr lang="cs-CZ" sz="2600" dirty="0"/>
              <a:t> </a:t>
            </a:r>
            <a:r>
              <a:rPr lang="cs-CZ" sz="2600" dirty="0" err="1"/>
              <a:t>three</a:t>
            </a:r>
            <a:r>
              <a:rPr lang="cs-CZ" sz="2600" dirty="0"/>
              <a:t> </a:t>
            </a:r>
            <a:r>
              <a:rPr lang="cs-CZ" sz="2600" dirty="0" err="1"/>
              <a:t>parts</a:t>
            </a:r>
            <a:r>
              <a:rPr lang="cs-CZ" sz="2600" dirty="0"/>
              <a:t>: </a:t>
            </a:r>
            <a:r>
              <a:rPr lang="cs-CZ" sz="2600" dirty="0" err="1" smtClean="0"/>
              <a:t>forearm</a:t>
            </a:r>
            <a:r>
              <a:rPr lang="cs-CZ" sz="2600" dirty="0" smtClean="0"/>
              <a:t>, </a:t>
            </a:r>
            <a:r>
              <a:rPr lang="cs-CZ" sz="2600" dirty="0" err="1" smtClean="0"/>
              <a:t>grip</a:t>
            </a:r>
            <a:r>
              <a:rPr lang="cs-CZ" sz="2600" dirty="0" smtClean="0"/>
              <a:t> of </a:t>
            </a:r>
            <a:r>
              <a:rPr lang="cs-CZ" sz="2600" dirty="0" err="1" smtClean="0"/>
              <a:t>button</a:t>
            </a:r>
            <a:r>
              <a:rPr lang="cs-CZ" sz="2600" dirty="0" smtClean="0"/>
              <a:t>, </a:t>
            </a:r>
            <a:r>
              <a:rPr lang="cs-CZ" sz="2600" dirty="0" err="1" smtClean="0"/>
              <a:t>buttgun-stock</a:t>
            </a:r>
            <a:r>
              <a:rPr lang="cs-CZ" sz="2600" dirty="0" smtClean="0"/>
              <a:t>.</a:t>
            </a:r>
            <a:endParaRPr lang="cs-CZ" sz="2600" dirty="0"/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cs-CZ" sz="2600" dirty="0" err="1"/>
              <a:t>We</a:t>
            </a:r>
            <a:r>
              <a:rPr lang="cs-CZ" sz="2600" dirty="0"/>
              <a:t> </a:t>
            </a:r>
            <a:r>
              <a:rPr lang="cs-CZ" sz="2600" dirty="0" err="1"/>
              <a:t>recognize</a:t>
            </a:r>
            <a:r>
              <a:rPr lang="cs-CZ" sz="2600" dirty="0"/>
              <a:t> these </a:t>
            </a:r>
            <a:r>
              <a:rPr lang="cs-CZ" sz="2600" dirty="0" err="1"/>
              <a:t>types</a:t>
            </a:r>
            <a:r>
              <a:rPr lang="cs-CZ" sz="2600" dirty="0"/>
              <a:t> of </a:t>
            </a:r>
            <a:r>
              <a:rPr lang="cs-CZ" sz="2600" dirty="0" err="1" smtClean="0"/>
              <a:t>gun-stock</a:t>
            </a:r>
            <a:r>
              <a:rPr lang="cs-CZ" sz="2600" dirty="0" smtClean="0"/>
              <a:t> </a:t>
            </a:r>
            <a:r>
              <a:rPr lang="cs-CZ" sz="2600" dirty="0" err="1" smtClean="0"/>
              <a:t>e.g</a:t>
            </a:r>
            <a:r>
              <a:rPr lang="cs-CZ" sz="2600" dirty="0" smtClean="0"/>
              <a:t>. </a:t>
            </a:r>
            <a:r>
              <a:rPr lang="cs-CZ" sz="2600" dirty="0" err="1" smtClean="0"/>
              <a:t>English</a:t>
            </a:r>
            <a:r>
              <a:rPr lang="cs-CZ" sz="2600" dirty="0" smtClean="0"/>
              <a:t>, </a:t>
            </a:r>
            <a:r>
              <a:rPr lang="cs-CZ" sz="2600" dirty="0" err="1" smtClean="0"/>
              <a:t>French</a:t>
            </a:r>
            <a:r>
              <a:rPr lang="cs-CZ" sz="2600" dirty="0" smtClean="0"/>
              <a:t>, </a:t>
            </a:r>
            <a:r>
              <a:rPr lang="cs-CZ" sz="2600" dirty="0" err="1" smtClean="0"/>
              <a:t>German</a:t>
            </a:r>
            <a:r>
              <a:rPr lang="cs-CZ" sz="2600" dirty="0" smtClean="0"/>
              <a:t>, </a:t>
            </a:r>
            <a:r>
              <a:rPr lang="cs-CZ" sz="2600" dirty="0" err="1" smtClean="0"/>
              <a:t>American</a:t>
            </a:r>
            <a:r>
              <a:rPr lang="cs-CZ" sz="2600" dirty="0" smtClean="0"/>
              <a:t>, Monte Carlo.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cs-CZ" sz="2600" dirty="0"/>
              <a:t>T</a:t>
            </a:r>
            <a:r>
              <a:rPr lang="en-US" sz="2600" dirty="0"/>
              <a:t>he most </a:t>
            </a:r>
            <a:r>
              <a:rPr lang="en-US" sz="2600" dirty="0" smtClean="0"/>
              <a:t> </a:t>
            </a:r>
            <a:r>
              <a:rPr lang="en-US" sz="2600" dirty="0"/>
              <a:t>used wood </a:t>
            </a:r>
            <a:r>
              <a:rPr lang="en-US" sz="2600" dirty="0" err="1"/>
              <a:t>fo</a:t>
            </a:r>
            <a:r>
              <a:rPr lang="cs-CZ" sz="2600" dirty="0"/>
              <a:t>r </a:t>
            </a:r>
            <a:r>
              <a:rPr lang="cs-CZ" sz="2600" dirty="0" err="1" smtClean="0"/>
              <a:t>gun-stock</a:t>
            </a:r>
            <a:r>
              <a:rPr lang="cs-CZ" sz="2600" dirty="0" smtClean="0"/>
              <a:t> </a:t>
            </a:r>
            <a:r>
              <a:rPr lang="cs-CZ" sz="2600" dirty="0" err="1" smtClean="0"/>
              <a:t>is</a:t>
            </a:r>
            <a:r>
              <a:rPr lang="cs-CZ" sz="2600" dirty="0" smtClean="0"/>
              <a:t> a </a:t>
            </a:r>
            <a:r>
              <a:rPr lang="cs-CZ" sz="2600" dirty="0" err="1" smtClean="0"/>
              <a:t>walnut</a:t>
            </a:r>
            <a:r>
              <a:rPr lang="cs-CZ" sz="2600" dirty="0" smtClean="0"/>
              <a:t> </a:t>
            </a:r>
            <a:r>
              <a:rPr lang="cs-CZ" sz="2600" dirty="0" err="1" smtClean="0"/>
              <a:t>tree</a:t>
            </a:r>
            <a:r>
              <a:rPr lang="cs-CZ" sz="2600" dirty="0" smtClean="0"/>
              <a:t> and a </a:t>
            </a:r>
            <a:r>
              <a:rPr lang="cs-CZ" sz="2600" dirty="0" err="1" smtClean="0"/>
              <a:t>black</a:t>
            </a:r>
            <a:r>
              <a:rPr lang="cs-CZ" sz="2600" dirty="0" smtClean="0"/>
              <a:t> </a:t>
            </a:r>
            <a:r>
              <a:rPr lang="cs-CZ" sz="2600" dirty="0" err="1" smtClean="0"/>
              <a:t>walnut</a:t>
            </a:r>
            <a:r>
              <a:rPr lang="cs-CZ" sz="2600" dirty="0" smtClean="0"/>
              <a:t> and a </a:t>
            </a:r>
            <a:r>
              <a:rPr lang="cs-CZ" sz="2600" dirty="0" err="1" smtClean="0"/>
              <a:t>beech</a:t>
            </a:r>
            <a:r>
              <a:rPr lang="cs-CZ" sz="2600" dirty="0" smtClean="0"/>
              <a:t>.</a:t>
            </a:r>
            <a:endParaRPr lang="en-GB" sz="26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D306C-8A99-4977-9152-8721D4F00AC4}" type="slidenum">
              <a:rPr lang="en-GB" smtClean="0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17216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685800" y="2938264"/>
            <a:ext cx="7772400" cy="1066800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sz="6600" b="1" cap="all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Refernce</a:t>
            </a:r>
            <a:r>
              <a:rPr lang="cs-CZ" sz="66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-text</a:t>
            </a:r>
            <a:endParaRPr lang="en-GB" sz="66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D306C-8A99-4977-9152-8721D4F00AC4}" type="slidenum">
              <a:rPr lang="en-GB" smtClean="0"/>
              <a:pPr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86169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D306C-8A99-4977-9152-8721D4F00AC4}" type="slidenum">
              <a:rPr lang="en-GB" smtClean="0"/>
              <a:pPr/>
              <a:t>22</a:t>
            </a:fld>
            <a:endParaRPr lang="en-GB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899593" y="1412776"/>
            <a:ext cx="7272808" cy="4536504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cs-CZ" sz="2600" dirty="0"/>
              <a:t>KŘÍBEK, J. Střelné zbraně I. část, 2. vyd. Brno: PC-DIR spol. s.r.o., 1995. </a:t>
            </a:r>
            <a:endParaRPr lang="cs-CZ" sz="2600" dirty="0" smtClean="0"/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cs-CZ" sz="2600" dirty="0" smtClean="0"/>
              <a:t>ELMAN</a:t>
            </a:r>
            <a:r>
              <a:rPr lang="cs-CZ" sz="2600" dirty="0"/>
              <a:t>, J. a </a:t>
            </a:r>
            <a:r>
              <a:rPr lang="cs-CZ" sz="2600" dirty="0" err="1"/>
              <a:t>Michalíček</a:t>
            </a:r>
            <a:r>
              <a:rPr lang="cs-CZ" sz="2600" dirty="0"/>
              <a:t>, V. Česko-Anglický technický slovník, 1. vyd. Praha: Sobotáles, 2002. </a:t>
            </a:r>
            <a:endParaRPr lang="en-GB" sz="26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1651337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685800" y="2938264"/>
            <a:ext cx="7772400" cy="1066800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sz="6600" b="1" cap="all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Refernce</a:t>
            </a:r>
            <a:r>
              <a:rPr lang="cs-CZ" sz="66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-obrázky</a:t>
            </a:r>
            <a:endParaRPr lang="en-GB" sz="66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D306C-8A99-4977-9152-8721D4F00AC4}" type="slidenum">
              <a:rPr lang="en-GB" smtClean="0"/>
              <a:pPr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34795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95023" y="498323"/>
            <a:ext cx="6965245" cy="1202485"/>
          </a:xfrm>
        </p:spPr>
        <p:txBody>
          <a:bodyPr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3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Reference - OBRÁZEK</a:t>
            </a:r>
            <a:endParaRPr lang="en-GB" sz="38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1916832"/>
            <a:ext cx="7200800" cy="5472608"/>
          </a:xfrm>
        </p:spPr>
        <p:txBody>
          <a:bodyPr>
            <a:noAutofit/>
          </a:bodyPr>
          <a:lstStyle/>
          <a:p>
            <a:pPr marL="274320" lvl="1">
              <a:buClr>
                <a:srgbClr val="C84622"/>
              </a:buClr>
            </a:pPr>
            <a:r>
              <a:rPr lang="cs-CZ" sz="2600" dirty="0" smtClean="0"/>
              <a:t>Snímek č. 15 Dostupný v Public </a:t>
            </a:r>
            <a:r>
              <a:rPr lang="cs-CZ" sz="2600" dirty="0" err="1" smtClean="0"/>
              <a:t>Domain</a:t>
            </a:r>
            <a:r>
              <a:rPr lang="cs-CZ" sz="2600" dirty="0"/>
              <a:t> </a:t>
            </a:r>
            <a:r>
              <a:rPr lang="cs-CZ" sz="2600" dirty="0" smtClean="0"/>
              <a:t>WWW </a:t>
            </a:r>
            <a:r>
              <a:rPr lang="cs-CZ" sz="2600" dirty="0" smtClean="0">
                <a:hlinkClick r:id="rId3"/>
              </a:rPr>
              <a:t>http</a:t>
            </a:r>
            <a:r>
              <a:rPr lang="cs-CZ" sz="2600" dirty="0">
                <a:hlinkClick r:id="rId3"/>
              </a:rPr>
              <a:t>://</a:t>
            </a:r>
            <a:r>
              <a:rPr lang="cs-CZ" sz="2600" dirty="0" smtClean="0">
                <a:hlinkClick r:id="rId3"/>
              </a:rPr>
              <a:t>commons.wikimedia.org/wiki/File:Gunstock_combs.gif</a:t>
            </a:r>
            <a:endParaRPr lang="cs-CZ" sz="2600" dirty="0" smtClean="0"/>
          </a:p>
          <a:p>
            <a:pPr marL="0" lvl="1" indent="0">
              <a:buClr>
                <a:srgbClr val="C84622"/>
              </a:buClr>
              <a:buNone/>
            </a:pPr>
            <a:endParaRPr lang="cs-CZ" sz="2600" dirty="0"/>
          </a:p>
          <a:p>
            <a:pPr>
              <a:buClr>
                <a:srgbClr val="C84622"/>
              </a:buClr>
            </a:pPr>
            <a:endParaRPr lang="en-GB" sz="26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D306C-8A99-4977-9152-8721D4F00AC4}" type="slidenum">
              <a:rPr lang="en-GB" smtClean="0"/>
              <a:pPr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33774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Geometry">
  <a:themeElements>
    <a:clrScheme name="Motiv systému Office 3">
      <a:dk1>
        <a:srgbClr val="000000"/>
      </a:dk1>
      <a:lt1>
        <a:srgbClr val="FFFFFF"/>
      </a:lt1>
      <a:dk2>
        <a:srgbClr val="000000"/>
      </a:dk2>
      <a:lt2>
        <a:srgbClr val="B2B2B2"/>
      </a:lt2>
      <a:accent1>
        <a:srgbClr val="B2B2B2"/>
      </a:accent1>
      <a:accent2>
        <a:srgbClr val="808080"/>
      </a:accent2>
      <a:accent3>
        <a:srgbClr val="FFFFFF"/>
      </a:accent3>
      <a:accent4>
        <a:srgbClr val="000000"/>
      </a:accent4>
      <a:accent5>
        <a:srgbClr val="D5D5D5"/>
      </a:accent5>
      <a:accent6>
        <a:srgbClr val="737373"/>
      </a:accent6>
      <a:hlink>
        <a:srgbClr val="969696"/>
      </a:hlink>
      <a:folHlink>
        <a:srgbClr val="4D4D4D"/>
      </a:folHlink>
    </a:clrScheme>
    <a:fontScheme name="Arrial Narrow">
      <a:majorFont>
        <a:latin typeface="Arial Narrow"/>
        <a:ea typeface=""/>
        <a:cs typeface=""/>
      </a:majorFont>
      <a:minorFont>
        <a:latin typeface="Arial Narrow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Motiv systému Office 1">
        <a:dk1>
          <a:srgbClr val="00458A"/>
        </a:dk1>
        <a:lt1>
          <a:srgbClr val="D7D6AE"/>
        </a:lt1>
        <a:dk2>
          <a:srgbClr val="000066"/>
        </a:dk2>
        <a:lt2>
          <a:srgbClr val="006666"/>
        </a:lt2>
        <a:accent1>
          <a:srgbClr val="007A77"/>
        </a:accent1>
        <a:accent2>
          <a:srgbClr val="005856"/>
        </a:accent2>
        <a:accent3>
          <a:srgbClr val="AAAAB8"/>
        </a:accent3>
        <a:accent4>
          <a:srgbClr val="B7B794"/>
        </a:accent4>
        <a:accent5>
          <a:srgbClr val="AABEBD"/>
        </a:accent5>
        <a:accent6>
          <a:srgbClr val="004F4D"/>
        </a:accent6>
        <a:hlink>
          <a:srgbClr val="A8A884"/>
        </a:hlink>
        <a:folHlink>
          <a:srgbClr val="867E5E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2">
        <a:dk1>
          <a:srgbClr val="000066"/>
        </a:dk1>
        <a:lt1>
          <a:srgbClr val="FFFFFF"/>
        </a:lt1>
        <a:dk2>
          <a:srgbClr val="660066"/>
        </a:dk2>
        <a:lt2>
          <a:srgbClr val="FFFFCC"/>
        </a:lt2>
        <a:accent1>
          <a:srgbClr val="666699"/>
        </a:accent1>
        <a:accent2>
          <a:srgbClr val="000099"/>
        </a:accent2>
        <a:accent3>
          <a:srgbClr val="FFFFFF"/>
        </a:accent3>
        <a:accent4>
          <a:srgbClr val="000056"/>
        </a:accent4>
        <a:accent5>
          <a:srgbClr val="B8B8CA"/>
        </a:accent5>
        <a:accent6>
          <a:srgbClr val="00008A"/>
        </a:accent6>
        <a:hlink>
          <a:srgbClr val="006666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3">
        <a:dk1>
          <a:srgbClr val="000000"/>
        </a:dk1>
        <a:lt1>
          <a:srgbClr val="FFFFFF"/>
        </a:lt1>
        <a:dk2>
          <a:srgbClr val="000000"/>
        </a:dk2>
        <a:lt2>
          <a:srgbClr val="B2B2B2"/>
        </a:lt2>
        <a:accent1>
          <a:srgbClr val="B2B2B2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D5D5D5"/>
        </a:accent5>
        <a:accent6>
          <a:srgbClr val="737373"/>
        </a:accent6>
        <a:hlink>
          <a:srgbClr val="969696"/>
        </a:hlink>
        <a:folHlink>
          <a:srgbClr val="4D4D4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4">
        <a:dk1>
          <a:srgbClr val="003300"/>
        </a:dk1>
        <a:lt1>
          <a:srgbClr val="DBD0B9"/>
        </a:lt1>
        <a:dk2>
          <a:srgbClr val="09472B"/>
        </a:dk2>
        <a:lt2>
          <a:srgbClr val="A38955"/>
        </a:lt2>
        <a:accent1>
          <a:srgbClr val="B8A378"/>
        </a:accent1>
        <a:accent2>
          <a:srgbClr val="8E774A"/>
        </a:accent2>
        <a:accent3>
          <a:srgbClr val="AAB1AC"/>
        </a:accent3>
        <a:accent4>
          <a:srgbClr val="BBB19E"/>
        </a:accent4>
        <a:accent5>
          <a:srgbClr val="D8CEBE"/>
        </a:accent5>
        <a:accent6>
          <a:srgbClr val="806B42"/>
        </a:accent6>
        <a:hlink>
          <a:srgbClr val="A7A743"/>
        </a:hlink>
        <a:folHlink>
          <a:srgbClr val="919777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5">
        <a:dk1>
          <a:srgbClr val="5F5F5F"/>
        </a:dk1>
        <a:lt1>
          <a:srgbClr val="DDDDDD"/>
        </a:lt1>
        <a:dk2>
          <a:srgbClr val="000000"/>
        </a:dk2>
        <a:lt2>
          <a:srgbClr val="5F5F5F"/>
        </a:lt2>
        <a:accent1>
          <a:srgbClr val="B2B2B2"/>
        </a:accent1>
        <a:accent2>
          <a:srgbClr val="808080"/>
        </a:accent2>
        <a:accent3>
          <a:srgbClr val="AAAAAA"/>
        </a:accent3>
        <a:accent4>
          <a:srgbClr val="BDBDBD"/>
        </a:accent4>
        <a:accent5>
          <a:srgbClr val="D5D5D5"/>
        </a:accent5>
        <a:accent6>
          <a:srgbClr val="737373"/>
        </a:accent6>
        <a:hlink>
          <a:srgbClr val="B2B2B2"/>
        </a:hlink>
        <a:folHlink>
          <a:srgbClr val="777777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Geometry</Template>
  <TotalTime>2330</TotalTime>
  <Words>802</Words>
  <Application>Microsoft Office PowerPoint</Application>
  <PresentationFormat>Předvádění na obrazovce (4:3)</PresentationFormat>
  <Paragraphs>160</Paragraphs>
  <Slides>24</Slides>
  <Notes>13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24</vt:i4>
      </vt:variant>
    </vt:vector>
  </HeadingPairs>
  <TitlesOfParts>
    <vt:vector size="25" baseType="lpstr">
      <vt:lpstr>Geometry</vt:lpstr>
      <vt:lpstr>Prezentace aplikace PowerPoint</vt:lpstr>
      <vt:lpstr>Prezentace aplikace PowerPoint</vt:lpstr>
      <vt:lpstr>REVISION</vt:lpstr>
      <vt:lpstr>Prezentace aplikace PowerPoint</vt:lpstr>
      <vt:lpstr>GUN-STOCK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gun-stock grips</vt:lpstr>
      <vt:lpstr>QUIZ</vt:lpstr>
      <vt:lpstr>Prezentace aplikace PowerPoint</vt:lpstr>
      <vt:lpstr>summary</vt:lpstr>
      <vt:lpstr>Prezentace aplikace PowerPoint</vt:lpstr>
      <vt:lpstr>Refernce-text</vt:lpstr>
      <vt:lpstr>Prezentace aplikace PowerPoint</vt:lpstr>
      <vt:lpstr>Refernce-obrázky</vt:lpstr>
      <vt:lpstr>Reference - OBRÁZEK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</dc:creator>
  <cp:lastModifiedBy>Pavel</cp:lastModifiedBy>
  <cp:revision>171</cp:revision>
  <dcterms:created xsi:type="dcterms:W3CDTF">2012-08-29T17:12:43Z</dcterms:created>
  <dcterms:modified xsi:type="dcterms:W3CDTF">2013-11-06T14:34:40Z</dcterms:modified>
</cp:coreProperties>
</file>