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9"/>
  </p:notesMasterIdLst>
  <p:sldIdLst>
    <p:sldId id="256" r:id="rId2"/>
    <p:sldId id="257" r:id="rId3"/>
    <p:sldId id="328" r:id="rId4"/>
    <p:sldId id="297" r:id="rId5"/>
    <p:sldId id="298" r:id="rId6"/>
    <p:sldId id="308" r:id="rId7"/>
    <p:sldId id="311" r:id="rId8"/>
    <p:sldId id="329" r:id="rId9"/>
    <p:sldId id="312" r:id="rId10"/>
    <p:sldId id="313" r:id="rId11"/>
    <p:sldId id="314" r:id="rId12"/>
    <p:sldId id="315" r:id="rId13"/>
    <p:sldId id="318" r:id="rId14"/>
    <p:sldId id="319" r:id="rId15"/>
    <p:sldId id="320" r:id="rId16"/>
    <p:sldId id="321" r:id="rId17"/>
    <p:sldId id="322" r:id="rId18"/>
    <p:sldId id="331" r:id="rId19"/>
    <p:sldId id="324" r:id="rId20"/>
    <p:sldId id="332" r:id="rId21"/>
    <p:sldId id="325" r:id="rId22"/>
    <p:sldId id="326" r:id="rId23"/>
    <p:sldId id="327" r:id="rId24"/>
    <p:sldId id="333" r:id="rId25"/>
    <p:sldId id="317" r:id="rId26"/>
    <p:sldId id="334" r:id="rId27"/>
    <p:sldId id="330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94660"/>
  </p:normalViewPr>
  <p:slideViewPr>
    <p:cSldViewPr>
      <p:cViewPr>
        <p:scale>
          <a:sx n="64" d="100"/>
          <a:sy n="64" d="100"/>
        </p:scale>
        <p:origin x="-1230" y="-8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8C39EC-850E-4B97-B2FE-026EF3367317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114912-3E1C-49A1-9D98-664E0F8D2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7550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524000"/>
            <a:ext cx="6096000" cy="18796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lnSpc>
                <a:spcPct val="95000"/>
              </a:lnSpc>
              <a:defRPr sz="5400"/>
            </a:lvl1pPr>
          </a:lstStyle>
          <a:p>
            <a:pPr lvl="0"/>
            <a:r>
              <a:rPr lang="cs-CZ" altLang="en-US" noProof="0" smtClean="0"/>
              <a:t>Kliknutím lze upravit styl.</a:t>
            </a:r>
            <a:endParaRPr lang="en-GB" alt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82750" y="4076700"/>
            <a:ext cx="5861050" cy="12573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altLang="en-US" noProof="0" smtClean="0"/>
              <a:t>Kliknutím lze upravit styl předlohy.</a:t>
            </a:r>
            <a:endParaRPr lang="en-GB" altLang="en-US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6126822-0AFD-4438-B21D-C5299FDD8095}" type="datetime1">
              <a:rPr lang="en-GB" smtClean="0"/>
              <a:t>06/11/2013</a:t>
            </a:fld>
            <a:endParaRPr lang="en-GB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B045AF-C764-455D-BFA5-DEC460E4B67B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680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4E5BA92-D2C2-4516-8C27-99F19B8047A7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116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2514600"/>
            <a:ext cx="3810000" cy="358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14600"/>
            <a:ext cx="3810000" cy="358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3E51B2-76AA-498B-8E62-F7B2C982B132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956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4D636B2-EBDB-4020-A798-350781077B45}" type="datetime1">
              <a:rPr lang="en-GB" smtClean="0"/>
              <a:t>06/11/2013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166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9DFC4B0-BA97-4FDC-A541-3089C71AE54D}" type="datetime1">
              <a:rPr lang="en-GB" smtClean="0"/>
              <a:t>06/11/2013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70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DE2F79D-AC20-4F91-B2D1-21A6C472DBFD}" type="datetime1">
              <a:rPr lang="en-GB" smtClean="0"/>
              <a:t>06/11/2013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680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B09A18C-72F6-4A11-8CC2-E20D05C1905C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191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CE435B-AF1C-46A1-86A0-C257968CAC0D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034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1574DB-2DF1-4C70-A8C4-3FC23EAD664F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664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533400"/>
            <a:ext cx="1943100" cy="5562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533400"/>
            <a:ext cx="5676900" cy="55626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0D7D0D6-C564-4CA5-B660-EB8153C574C7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187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Kliknutím lze upravit styl.</a:t>
            </a:r>
            <a:endParaRPr lang="en-GB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Kliknutím lze upravit styly předlohy textu.</a:t>
            </a:r>
          </a:p>
          <a:p>
            <a:pPr lvl="1"/>
            <a:r>
              <a:rPr lang="cs-CZ" altLang="en-US" smtClean="0"/>
              <a:t>Druhá úroveň</a:t>
            </a:r>
          </a:p>
          <a:p>
            <a:pPr lvl="2"/>
            <a:r>
              <a:rPr lang="cs-CZ" altLang="en-US" smtClean="0"/>
              <a:t>Třetí úroveň</a:t>
            </a:r>
          </a:p>
          <a:p>
            <a:pPr lvl="3"/>
            <a:r>
              <a:rPr lang="cs-CZ" altLang="en-US" smtClean="0"/>
              <a:t>Čtvrtá úroveň</a:t>
            </a:r>
          </a:p>
          <a:p>
            <a:pPr lvl="4"/>
            <a:r>
              <a:rPr lang="cs-CZ" altLang="en-US" smtClean="0"/>
              <a:t>Pátá úroveň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4F2913"/>
                </a:solidFill>
              </a:defRPr>
            </a:lvl1pPr>
          </a:lstStyle>
          <a:p>
            <a:fld id="{BF4A3D1C-5093-4234-895D-46B5F0895C61}" type="datetime1">
              <a:rPr lang="en-GB" smtClean="0"/>
              <a:t>06/11/2013</a:t>
            </a:fld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4F2913"/>
                </a:solidFill>
              </a:defRPr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4F2913"/>
                </a:solidFill>
              </a:defRPr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14"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>
              <a:solidFill>
                <a:srgbClr val="4F2913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4F2913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4F2913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4F2913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4F2913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4F2913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4F2913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4F2913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4F2913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4F2913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4F2913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4F2913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4F2913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4F2913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4F2913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4F2913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4F2913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4F2913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4F2913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Royal_marine_who_holds_gun.jpeg" TargetMode="External"/><Relationship Id="rId2" Type="http://schemas.openxmlformats.org/officeDocument/2006/relationships/hyperlink" Target="http://commons.wikimedia.org/wiki/File:USMC-100517-M-3215R-002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9138901"/>
              </p:ext>
            </p:extLst>
          </p:nvPr>
        </p:nvGraphicFramePr>
        <p:xfrm>
          <a:off x="899592" y="1578092"/>
          <a:ext cx="7200800" cy="4443196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319857"/>
                <a:gridCol w="4880943"/>
              </a:tblGrid>
              <a:tr h="4477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Název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 SŠ: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SŠ-COP</a:t>
                      </a:r>
                      <a:r>
                        <a:rPr kumimoji="0" lang="cs-CZ" sz="28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t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GB" sz="2800" u="none" strike="noStrike" cap="none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Uherský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GB" sz="2800" u="none" strike="noStrike" cap="none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Brod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77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effectLst/>
                        </a:rPr>
                        <a:t>Autor: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800" u="none" strike="noStrike" cap="none" normalizeH="0" baseline="0" noProof="0" smtClean="0">
                          <a:ln>
                            <a:noFill/>
                          </a:ln>
                          <a:effectLst/>
                        </a:rPr>
                        <a:t>Ing. Hana Kubišová, Ph.D.</a:t>
                      </a:r>
                      <a:endParaRPr kumimoji="0" lang="en-GB" sz="2800" b="1" i="0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66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effectLst/>
                        </a:rPr>
                        <a:t>Název prezentace (DUMu):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u="none" strike="noStrike" cap="none" spc="0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Safety</a:t>
                      </a:r>
                      <a:r>
                        <a:rPr kumimoji="0" lang="cs-CZ" sz="2800" u="none" strike="noStrike" cap="none" spc="0" normalizeH="0" baseline="0" noProof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cs-CZ" sz="2800" u="none" strike="noStrike" cap="none" spc="0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Legislation</a:t>
                      </a:r>
                      <a:endParaRPr kumimoji="0" lang="en-GB" sz="2800" b="0" i="0" u="none" strike="noStrike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42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Název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sady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kern="1200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Technical English for students of study branch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Technician</a:t>
                      </a:r>
                      <a:r>
                        <a:rPr kumimoji="0" lang="cs-CZ" sz="2800" u="none" strike="noStrike" kern="1200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Gunsmith</a:t>
                      </a:r>
                      <a:r>
                        <a:rPr kumimoji="0" lang="cs-CZ" sz="2800" u="none" strike="noStrike" kern="1200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lang="cs-CZ" sz="2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cs-CZ" sz="2800" kern="1200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nd</a:t>
                      </a:r>
                      <a:r>
                        <a:rPr lang="cs-CZ" sz="2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3</a:t>
                      </a:r>
                      <a:r>
                        <a:rPr lang="cs-CZ" sz="2800" kern="1200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rd </a:t>
                      </a:r>
                      <a:r>
                        <a:rPr lang="cs-CZ" sz="2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4</a:t>
                      </a:r>
                      <a:r>
                        <a:rPr lang="cs-CZ" sz="2800" kern="1200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 </a:t>
                      </a:r>
                      <a:r>
                        <a:rPr lang="cs-CZ" sz="28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class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effectLst/>
                        </a:rPr>
                        <a:t>Číslo projektu: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smtClean="0">
                          <a:ln>
                            <a:noFill/>
                          </a:ln>
                          <a:effectLst/>
                        </a:rPr>
                        <a:t>CZ.1.07./1.5.00/34.0727</a:t>
                      </a:r>
                      <a:endParaRPr kumimoji="0" lang="en-GB" sz="2800" b="1" i="0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Datum </a:t>
                      </a: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vzniku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30.</a:t>
                      </a:r>
                      <a:r>
                        <a:rPr kumimoji="0" lang="cs-CZ" sz="2800" u="none" strike="noStrike" cap="none" normalizeH="0" baseline="0" noProof="0" smtClean="0">
                          <a:ln>
                            <a:noFill/>
                          </a:ln>
                          <a:effectLst/>
                        </a:rPr>
                        <a:t>5</a:t>
                      </a:r>
                      <a:r>
                        <a:rPr kumimoji="0" lang="en-GB" sz="2800" u="none" strike="noStrike" cap="none" normalizeH="0" baseline="0" noProof="0" smtClean="0">
                          <a:ln>
                            <a:noFill/>
                          </a:ln>
                          <a:effectLst/>
                        </a:rPr>
                        <a:t>.2013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 Box 43"/>
          <p:cNvSpPr txBox="1">
            <a:spLocks noChangeArrowheads="1"/>
          </p:cNvSpPr>
          <p:nvPr/>
        </p:nvSpPr>
        <p:spPr bwMode="auto">
          <a:xfrm>
            <a:off x="468313" y="6237312"/>
            <a:ext cx="83486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i="1" dirty="0" smtClean="0">
                <a:solidFill>
                  <a:schemeClr val="bg1"/>
                </a:solidFill>
                <a:latin typeface="+mj-lt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</a:t>
            </a:fld>
            <a:endParaRPr lang="en-GB"/>
          </a:p>
        </p:txBody>
      </p:sp>
      <p:pic>
        <p:nvPicPr>
          <p:cNvPr id="7" name="Picture 2" descr="C:\Users\Pavel\Desktop\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424" y="404664"/>
            <a:ext cx="3960440" cy="86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964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4"/>
          <p:cNvSpPr txBox="1">
            <a:spLocks/>
          </p:cNvSpPr>
          <p:nvPr/>
        </p:nvSpPr>
        <p:spPr>
          <a:xfrm>
            <a:off x="1095023" y="1033606"/>
            <a:ext cx="6965245" cy="73921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3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ANOTACE</a:t>
            </a:r>
            <a:endParaRPr lang="en-GB" sz="3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Zástupný symbol pro obsah 5"/>
          <p:cNvSpPr txBox="1">
            <a:spLocks/>
          </p:cNvSpPr>
          <p:nvPr/>
        </p:nvSpPr>
        <p:spPr>
          <a:xfrm>
            <a:off x="1187624" y="1916832"/>
            <a:ext cx="6687845" cy="432048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Záměrem této sady výukových materiálů s názvem </a:t>
            </a:r>
            <a:r>
              <a:rPr lang="cs-CZ" sz="2800" b="1" u="sng" dirty="0" err="1" smtClean="0">
                <a:solidFill>
                  <a:schemeClr val="tx1"/>
                </a:solidFill>
                <a:cs typeface="Arial" charset="0"/>
              </a:rPr>
              <a:t>Technical</a:t>
            </a:r>
            <a:r>
              <a:rPr lang="cs-CZ" sz="2800" b="1" u="sng" dirty="0" smtClean="0">
                <a:solidFill>
                  <a:schemeClr val="tx1"/>
                </a:solidFill>
                <a:cs typeface="Arial" charset="0"/>
              </a:rPr>
              <a:t> </a:t>
            </a:r>
            <a:r>
              <a:rPr lang="cs-CZ" sz="2800" b="1" u="sng" dirty="0" err="1" smtClean="0">
                <a:solidFill>
                  <a:schemeClr val="tx1"/>
                </a:solidFill>
                <a:cs typeface="Arial" charset="0"/>
              </a:rPr>
              <a:t>English</a:t>
            </a:r>
            <a:r>
              <a:rPr lang="cs-CZ" sz="2800" b="1" dirty="0" smtClean="0">
                <a:solidFill>
                  <a:schemeClr val="tx1"/>
                </a:solidFill>
                <a:cs typeface="Arial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je ukázat žákům, kteří se v této oblasti vzdělávají, jaký byl vývoj zbraní. </a:t>
            </a:r>
          </a:p>
          <a:p>
            <a:pPr algn="just"/>
            <a:endParaRPr lang="cs-CZ" sz="2800" dirty="0" smtClean="0">
              <a:solidFill>
                <a:schemeClr val="tx1"/>
              </a:solidFill>
              <a:cs typeface="Arial" charset="0"/>
            </a:endParaRPr>
          </a:p>
          <a:p>
            <a:pPr algn="just"/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Jednotlivé </a:t>
            </a:r>
            <a:r>
              <a:rPr lang="cs-CZ" sz="2800" dirty="0" err="1" smtClean="0">
                <a:solidFill>
                  <a:schemeClr val="tx1"/>
                </a:solidFill>
                <a:cs typeface="Arial" charset="0"/>
              </a:rPr>
              <a:t>DUMy</a:t>
            </a:r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 (prezentace) v této sadě popíší postupně tematické oblasti, které jsou probírány v předmětu Anglický jazyk na naší SŠ. </a:t>
            </a:r>
          </a:p>
          <a:p>
            <a:pPr algn="just"/>
            <a:endParaRPr lang="cs-CZ" sz="2800" dirty="0" smtClean="0">
              <a:solidFill>
                <a:schemeClr val="tx1"/>
              </a:solidFill>
              <a:cs typeface="Arial" charset="0"/>
            </a:endParaRPr>
          </a:p>
          <a:p>
            <a:pPr algn="just"/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Konkrétně tato prezentace je zaměřena na bezpečnostní předpisy. </a:t>
            </a:r>
          </a:p>
          <a:p>
            <a:pPr algn="just"/>
            <a:endParaRPr lang="cs-CZ" sz="2800" dirty="0" smtClean="0">
              <a:solidFill>
                <a:schemeClr val="tx1"/>
              </a:solidFill>
            </a:endParaRPr>
          </a:p>
          <a:p>
            <a:pPr algn="just"/>
            <a:endParaRPr lang="en-GB" sz="2800" dirty="0" smtClean="0">
              <a:solidFill>
                <a:schemeClr val="tx1"/>
              </a:solidFill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0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85800" y="2794248"/>
            <a:ext cx="7772400" cy="10668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REVISION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044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764704"/>
            <a:ext cx="7200800" cy="5472608"/>
          </a:xfrm>
        </p:spPr>
        <p:txBody>
          <a:bodyPr>
            <a:normAutofit/>
          </a:bodyPr>
          <a:lstStyle/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tx1"/>
                </a:solidFill>
              </a:rPr>
              <a:t>When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was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created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the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first</a:t>
            </a:r>
            <a:r>
              <a:rPr lang="cs-CZ" sz="2600" dirty="0" smtClean="0">
                <a:solidFill>
                  <a:schemeClr val="tx1"/>
                </a:solidFill>
              </a:rPr>
              <a:t> revolver?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tx1"/>
                </a:solidFill>
              </a:rPr>
              <a:t>Who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constructed</a:t>
            </a:r>
            <a:r>
              <a:rPr lang="cs-CZ" sz="2600" dirty="0" smtClean="0">
                <a:solidFill>
                  <a:schemeClr val="tx1"/>
                </a:solidFill>
              </a:rPr>
              <a:t> and </a:t>
            </a:r>
            <a:r>
              <a:rPr lang="cs-CZ" sz="2600" dirty="0" err="1" smtClean="0">
                <a:solidFill>
                  <a:schemeClr val="tx1"/>
                </a:solidFill>
              </a:rPr>
              <a:t>created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the</a:t>
            </a:r>
            <a:r>
              <a:rPr lang="cs-CZ" sz="2600" dirty="0" smtClean="0">
                <a:solidFill>
                  <a:schemeClr val="tx1"/>
                </a:solidFill>
              </a:rPr>
              <a:t> revolver?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tx1"/>
                </a:solidFill>
              </a:rPr>
              <a:t>When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appear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Browning's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pistols</a:t>
            </a:r>
            <a:r>
              <a:rPr lang="cs-CZ" sz="2600" dirty="0" smtClean="0">
                <a:solidFill>
                  <a:schemeClr val="tx1"/>
                </a:solidFill>
              </a:rPr>
              <a:t>?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tx1"/>
                </a:solidFill>
              </a:rPr>
              <a:t>Are </a:t>
            </a:r>
            <a:r>
              <a:rPr lang="cs-CZ" sz="2600" dirty="0" err="1" smtClean="0">
                <a:solidFill>
                  <a:schemeClr val="tx1"/>
                </a:solidFill>
              </a:rPr>
              <a:t>Colt's</a:t>
            </a:r>
            <a:r>
              <a:rPr lang="cs-CZ" sz="2600" dirty="0" smtClean="0">
                <a:solidFill>
                  <a:schemeClr val="tx1"/>
                </a:solidFill>
              </a:rPr>
              <a:t> revolver rapid-</a:t>
            </a:r>
            <a:r>
              <a:rPr lang="cs-CZ" sz="2600" dirty="0" err="1" smtClean="0">
                <a:solidFill>
                  <a:schemeClr val="tx1"/>
                </a:solidFill>
              </a:rPr>
              <a:t>fire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</a:t>
            </a:r>
            <a:r>
              <a:rPr lang="cs-CZ" sz="2600" dirty="0" smtClean="0">
                <a:solidFill>
                  <a:schemeClr val="tx1"/>
                </a:solidFill>
              </a:rPr>
              <a:t>?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tx1"/>
                </a:solidFill>
              </a:rPr>
              <a:t>Describe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an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unlocked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system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tx1"/>
                </a:solidFill>
              </a:rPr>
              <a:t>Describe</a:t>
            </a:r>
            <a:r>
              <a:rPr lang="cs-CZ" sz="2600" dirty="0" smtClean="0">
                <a:solidFill>
                  <a:schemeClr val="tx1"/>
                </a:solidFill>
              </a:rPr>
              <a:t> a </a:t>
            </a:r>
            <a:r>
              <a:rPr lang="cs-CZ" sz="2600" dirty="0" err="1" smtClean="0">
                <a:solidFill>
                  <a:schemeClr val="tx1"/>
                </a:solidFill>
              </a:rPr>
              <a:t>locked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system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4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68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764704"/>
            <a:ext cx="7200800" cy="5472608"/>
          </a:xfrm>
        </p:spPr>
        <p:txBody>
          <a:bodyPr>
            <a:noAutofit/>
          </a:bodyPr>
          <a:lstStyle/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tx1"/>
                </a:solidFill>
              </a:rPr>
              <a:t>Describe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the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halflocked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systems</a:t>
            </a:r>
            <a:r>
              <a:rPr lang="cs-CZ" sz="2600" dirty="0" smtClean="0">
                <a:solidFill>
                  <a:schemeClr val="tx1"/>
                </a:solidFill>
              </a:rPr>
              <a:t>.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tx1"/>
                </a:solidFill>
              </a:rPr>
              <a:t>Describe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the</a:t>
            </a:r>
            <a:r>
              <a:rPr lang="cs-CZ" sz="2600" dirty="0" smtClean="0">
                <a:solidFill>
                  <a:schemeClr val="tx1"/>
                </a:solidFill>
              </a:rPr>
              <a:t> principe of </a:t>
            </a:r>
            <a:r>
              <a:rPr lang="cs-CZ" sz="2600" dirty="0" err="1" smtClean="0">
                <a:solidFill>
                  <a:schemeClr val="tx1"/>
                </a:solidFill>
              </a:rPr>
              <a:t>locking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mechanism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tx1"/>
                </a:solidFill>
              </a:rPr>
              <a:t>Describe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advantages</a:t>
            </a:r>
            <a:r>
              <a:rPr lang="cs-CZ" sz="2600" dirty="0" smtClean="0">
                <a:solidFill>
                  <a:schemeClr val="tx1"/>
                </a:solidFill>
              </a:rPr>
              <a:t> of </a:t>
            </a:r>
            <a:r>
              <a:rPr lang="cs-CZ" sz="2600" dirty="0" err="1" smtClean="0">
                <a:solidFill>
                  <a:schemeClr val="tx1"/>
                </a:solidFill>
              </a:rPr>
              <a:t>pistols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tx1"/>
                </a:solidFill>
              </a:rPr>
              <a:t>Describe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advantages</a:t>
            </a:r>
            <a:r>
              <a:rPr lang="cs-CZ" sz="2600" dirty="0" smtClean="0">
                <a:solidFill>
                  <a:schemeClr val="tx1"/>
                </a:solidFill>
              </a:rPr>
              <a:t> of </a:t>
            </a:r>
            <a:r>
              <a:rPr lang="cs-CZ" sz="2600" dirty="0" err="1" smtClean="0">
                <a:solidFill>
                  <a:schemeClr val="tx1"/>
                </a:solidFill>
              </a:rPr>
              <a:t>revolvers</a:t>
            </a:r>
            <a:r>
              <a:rPr lang="cs-CZ" sz="2600" dirty="0" smtClean="0">
                <a:solidFill>
                  <a:schemeClr val="tx1"/>
                </a:solidFill>
              </a:rPr>
              <a:t>. </a:t>
            </a: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284168"/>
            <a:ext cx="1905000" cy="457200"/>
          </a:xfrm>
        </p:spPr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5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86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764704"/>
            <a:ext cx="7344816" cy="5472608"/>
          </a:xfrm>
        </p:spPr>
        <p:txBody>
          <a:bodyPr>
            <a:noAutofit/>
          </a:bodyPr>
          <a:lstStyle/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600" dirty="0" smtClean="0">
                <a:solidFill>
                  <a:schemeClr val="tx1"/>
                </a:solidFill>
              </a:rPr>
              <a:t>How </a:t>
            </a:r>
            <a:r>
              <a:rPr lang="en-US" sz="2600" dirty="0">
                <a:solidFill>
                  <a:schemeClr val="tx1"/>
                </a:solidFill>
              </a:rPr>
              <a:t>many groups are divided defects 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en-US" sz="2600" dirty="0" smtClean="0">
                <a:solidFill>
                  <a:schemeClr val="tx1"/>
                </a:solidFill>
              </a:rPr>
              <a:t>?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tx1"/>
                </a:solidFill>
              </a:rPr>
              <a:t>Describe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common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defects</a:t>
            </a:r>
            <a:r>
              <a:rPr lang="cs-CZ" sz="2600" dirty="0" smtClean="0">
                <a:solidFill>
                  <a:schemeClr val="tx1"/>
                </a:solidFill>
              </a:rPr>
              <a:t>.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tx1"/>
                </a:solidFill>
              </a:rPr>
              <a:t>Describe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defects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associated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with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internal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ballistics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tx1"/>
                </a:solidFill>
              </a:rPr>
              <a:t>Describe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functional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defects</a:t>
            </a:r>
            <a:r>
              <a:rPr lang="cs-CZ" sz="2600" dirty="0">
                <a:solidFill>
                  <a:schemeClr val="tx1"/>
                </a:solidFill>
              </a:rPr>
              <a:t> of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tx1"/>
                </a:solidFill>
              </a:rPr>
              <a:t>Describe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wear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out</a:t>
            </a:r>
            <a:r>
              <a:rPr lang="cs-CZ" sz="2600" dirty="0" smtClean="0">
                <a:solidFill>
                  <a:schemeClr val="tx1"/>
                </a:solidFill>
              </a:rPr>
              <a:t> of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.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>
              <a:solidFill>
                <a:schemeClr val="tx1"/>
              </a:solidFill>
            </a:endParaRPr>
          </a:p>
          <a:p>
            <a:pPr lvl="2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>
              <a:solidFill>
                <a:schemeClr val="tx1"/>
              </a:solidFill>
            </a:endParaRPr>
          </a:p>
          <a:p>
            <a:pPr lvl="2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tx1"/>
                </a:solidFill>
              </a:rPr>
              <a:t> 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marL="82296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tx1"/>
                </a:solidFill>
              </a:rPr>
              <a:t>	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>
              <a:solidFill>
                <a:schemeClr val="tx1"/>
              </a:solidFill>
            </a:endParaRPr>
          </a:p>
          <a:p>
            <a:pPr marL="82296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lvl="2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>
              <a:solidFill>
                <a:schemeClr val="tx1"/>
              </a:solidFill>
            </a:endParaRPr>
          </a:p>
          <a:p>
            <a:pPr lvl="2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>
              <a:solidFill>
                <a:schemeClr val="tx1"/>
              </a:solidFill>
            </a:endParaRPr>
          </a:p>
          <a:p>
            <a:pPr marL="82296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>
              <a:solidFill>
                <a:schemeClr val="tx1"/>
              </a:solidFill>
            </a:endParaRPr>
          </a:p>
          <a:p>
            <a:pPr marL="82296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>
              <a:solidFill>
                <a:schemeClr val="tx1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>
              <a:solidFill>
                <a:schemeClr val="tx1"/>
              </a:solidFill>
            </a:endParaRPr>
          </a:p>
          <a:p>
            <a:pPr marL="82296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marL="82296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marL="82296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marL="82296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marL="82296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marL="82296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marL="82296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>
              <a:solidFill>
                <a:schemeClr val="tx1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>
              <a:solidFill>
                <a:schemeClr val="tx1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marL="82296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tx1"/>
              </a:solidFill>
            </a:endParaRPr>
          </a:p>
          <a:p>
            <a:pPr marL="82296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/>
            </a:r>
            <a:br>
              <a:rPr lang="en-US" sz="2600" dirty="0">
                <a:solidFill>
                  <a:schemeClr val="tx1"/>
                </a:solidFill>
              </a:rPr>
            </a:br>
            <a:r>
              <a:rPr lang="en-US" sz="2600" dirty="0">
                <a:solidFill>
                  <a:schemeClr val="tx1"/>
                </a:solidFill>
              </a:rPr>
              <a:t/>
            </a:r>
            <a:br>
              <a:rPr lang="en-US" sz="2600" dirty="0">
                <a:solidFill>
                  <a:schemeClr val="tx1"/>
                </a:solidFill>
              </a:rPr>
            </a:br>
            <a:endParaRPr lang="cs-CZ" sz="26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GB" sz="2600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6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56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764704"/>
            <a:ext cx="7344816" cy="5472608"/>
          </a:xfrm>
        </p:spPr>
        <p:txBody>
          <a:bodyPr>
            <a:noAutofit/>
          </a:bodyPr>
          <a:lstStyle/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tx1"/>
                </a:solidFill>
              </a:rPr>
              <a:t>Describe</a:t>
            </a:r>
            <a:r>
              <a:rPr lang="cs-CZ" sz="2600" dirty="0" smtClean="0">
                <a:solidFill>
                  <a:schemeClr val="tx1"/>
                </a:solidFill>
              </a:rPr>
              <a:t> g</a:t>
            </a:r>
            <a:r>
              <a:rPr lang="en-US" sz="2600" dirty="0" err="1" smtClean="0">
                <a:solidFill>
                  <a:schemeClr val="tx1"/>
                </a:solidFill>
              </a:rPr>
              <a:t>radual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>
                <a:solidFill>
                  <a:schemeClr val="tx1"/>
                </a:solidFill>
              </a:rPr>
              <a:t>reduction in the functional properties of the </a:t>
            </a:r>
            <a:r>
              <a:rPr lang="en-US" sz="2600" dirty="0" smtClean="0">
                <a:solidFill>
                  <a:schemeClr val="tx1"/>
                </a:solidFill>
              </a:rPr>
              <a:t>bore</a:t>
            </a:r>
            <a:r>
              <a:rPr lang="cs-CZ" sz="2600" dirty="0">
                <a:solidFill>
                  <a:schemeClr val="tx1"/>
                </a:solidFill>
              </a:rPr>
              <a:t>.</a:t>
            </a:r>
            <a:endParaRPr lang="cs-CZ" sz="2600" dirty="0" smtClean="0">
              <a:solidFill>
                <a:schemeClr val="tx1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tx1"/>
                </a:solidFill>
              </a:rPr>
              <a:t>Describe</a:t>
            </a:r>
            <a:r>
              <a:rPr lang="cs-CZ" sz="2600" dirty="0" smtClean="0">
                <a:solidFill>
                  <a:schemeClr val="tx1"/>
                </a:solidFill>
              </a:rPr>
              <a:t> p</a:t>
            </a:r>
            <a:r>
              <a:rPr lang="en-US" sz="2600" dirty="0" err="1" smtClean="0">
                <a:solidFill>
                  <a:schemeClr val="tx1"/>
                </a:solidFill>
              </a:rPr>
              <a:t>rotection</a:t>
            </a:r>
            <a:r>
              <a:rPr lang="en-US" sz="2600" dirty="0" smtClean="0">
                <a:solidFill>
                  <a:schemeClr val="tx1"/>
                </a:solidFill>
              </a:rPr>
              <a:t> of the functional properties of the bore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7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48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85800" y="2794248"/>
            <a:ext cx="7772400" cy="10668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SAFETY LEGISLATION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0100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692696"/>
            <a:ext cx="7344816" cy="5904656"/>
          </a:xfrm>
        </p:spPr>
        <p:txBody>
          <a:bodyPr>
            <a:normAutofit lnSpcReduction="10000"/>
          </a:bodyPr>
          <a:lstStyle/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solidFill>
                  <a:schemeClr val="tx1"/>
                </a:solidFill>
              </a:rPr>
              <a:t>The Law</a:t>
            </a:r>
            <a:r>
              <a:rPr lang="cs-CZ" sz="2600" dirty="0" smtClean="0">
                <a:solidFill>
                  <a:schemeClr val="tx1"/>
                </a:solidFill>
              </a:rPr>
              <a:t> č. 147/1983 Sb.</a:t>
            </a:r>
            <a:r>
              <a:rPr lang="en-US" sz="2600" dirty="0" smtClean="0">
                <a:solidFill>
                  <a:schemeClr val="tx1"/>
                </a:solidFill>
              </a:rPr>
              <a:t> o</a:t>
            </a:r>
            <a:r>
              <a:rPr lang="cs-CZ" sz="2600" dirty="0">
                <a:solidFill>
                  <a:schemeClr val="tx1"/>
                </a:solidFill>
              </a:rPr>
              <a:t>f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>
                <a:solidFill>
                  <a:schemeClr val="tx1"/>
                </a:solidFill>
              </a:rPr>
              <a:t>Firearms and Ammunition </a:t>
            </a:r>
            <a:r>
              <a:rPr lang="en-US" sz="2600" dirty="0" smtClean="0">
                <a:solidFill>
                  <a:schemeClr val="tx1"/>
                </a:solidFill>
              </a:rPr>
              <a:t>Act</a:t>
            </a:r>
            <a:r>
              <a:rPr lang="cs-CZ" sz="2600" dirty="0" smtClean="0">
                <a:solidFill>
                  <a:schemeClr val="tx1"/>
                </a:solidFill>
              </a:rPr>
              <a:t> č. 49/1990 Sb.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>
                <a:solidFill>
                  <a:schemeClr val="tx1"/>
                </a:solidFill>
              </a:rPr>
              <a:t>and amending and supplementing Act </a:t>
            </a:r>
            <a:r>
              <a:rPr lang="cs-CZ" sz="2600" dirty="0" smtClean="0">
                <a:solidFill>
                  <a:schemeClr val="tx1"/>
                </a:solidFill>
              </a:rPr>
              <a:t>č. 147/1983 </a:t>
            </a:r>
            <a:r>
              <a:rPr lang="en-US" sz="2600" dirty="0" smtClean="0">
                <a:solidFill>
                  <a:schemeClr val="tx1"/>
                </a:solidFill>
              </a:rPr>
              <a:t>lays </a:t>
            </a:r>
            <a:r>
              <a:rPr lang="en-US" sz="2600" dirty="0">
                <a:solidFill>
                  <a:schemeClr val="tx1"/>
                </a:solidFill>
              </a:rPr>
              <a:t>down the conditions for possession and carrying of firearms and ammunition</a:t>
            </a:r>
            <a:r>
              <a:rPr lang="en-US" sz="2600" dirty="0" smtClean="0">
                <a:solidFill>
                  <a:schemeClr val="tx1"/>
                </a:solidFill>
              </a:rPr>
              <a:t>.</a:t>
            </a:r>
            <a:endParaRPr lang="cs-CZ" sz="2600" dirty="0" smtClean="0">
              <a:solidFill>
                <a:schemeClr val="tx1"/>
              </a:solidFill>
            </a:endParaRP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cs-CZ" sz="2600" dirty="0">
              <a:solidFill>
                <a:schemeClr val="tx1"/>
              </a:solidFill>
            </a:endParaRP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chemeClr val="tx1"/>
                </a:solidFill>
              </a:rPr>
              <a:t>The Act lays down the conditions under which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>
                <a:solidFill>
                  <a:schemeClr val="tx1"/>
                </a:solidFill>
              </a:rPr>
              <a:t>and ammunition can develop, manufacture, repair, modify, degrade, export, import, transport in transit, or buy and sell</a:t>
            </a:r>
            <a:r>
              <a:rPr lang="en-US" sz="2600" dirty="0" smtClean="0">
                <a:solidFill>
                  <a:schemeClr val="tx1"/>
                </a:solidFill>
              </a:rPr>
              <a:t>.</a:t>
            </a:r>
            <a:endParaRPr lang="en-GB" sz="2600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9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72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764704"/>
            <a:ext cx="7344816" cy="5472608"/>
          </a:xfrm>
        </p:spPr>
        <p:txBody>
          <a:bodyPr>
            <a:normAutofit/>
          </a:bodyPr>
          <a:lstStyle/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>
                <a:solidFill>
                  <a:schemeClr val="tx1"/>
                </a:solidFill>
              </a:rPr>
              <a:t>and ammunition are subject to authorization and accounting duties.</a:t>
            </a:r>
            <a:endParaRPr lang="cs-CZ" sz="2600" dirty="0" smtClean="0">
              <a:solidFill>
                <a:schemeClr val="tx1"/>
              </a:solidFill>
            </a:endParaRP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cs-CZ" sz="2600" dirty="0">
              <a:solidFill>
                <a:schemeClr val="tx1"/>
              </a:solidFill>
            </a:endParaRP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>
                <a:solidFill>
                  <a:schemeClr val="tx1"/>
                </a:solidFill>
              </a:rPr>
              <a:t>The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law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distinguishes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: </a:t>
            </a: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cs-CZ" sz="2600" dirty="0">
              <a:solidFill>
                <a:schemeClr val="tx1"/>
              </a:solidFill>
            </a:endParaRPr>
          </a:p>
          <a:p>
            <a:pPr lvl="2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rifles</a:t>
            </a:r>
            <a:r>
              <a:rPr lang="cs-CZ" sz="2600" dirty="0" smtClean="0">
                <a:solidFill>
                  <a:schemeClr val="tx1"/>
                </a:solidFill>
              </a:rPr>
              <a:t>,</a:t>
            </a:r>
          </a:p>
          <a:p>
            <a:pPr lvl="2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hunting</a:t>
            </a:r>
            <a:r>
              <a:rPr lang="cs-CZ" sz="2600" dirty="0" smtClean="0">
                <a:solidFill>
                  <a:schemeClr val="tx1"/>
                </a:solidFill>
              </a:rPr>
              <a:t> and </a:t>
            </a:r>
            <a:r>
              <a:rPr lang="cs-CZ" sz="2600" dirty="0" err="1" smtClean="0">
                <a:solidFill>
                  <a:schemeClr val="tx1"/>
                </a:solidFill>
              </a:rPr>
              <a:t>shotgun</a:t>
            </a:r>
            <a:r>
              <a:rPr lang="cs-CZ" sz="2600" dirty="0" smtClean="0">
                <a:solidFill>
                  <a:schemeClr val="tx1"/>
                </a:solidFill>
              </a:rPr>
              <a:t>,</a:t>
            </a:r>
          </a:p>
          <a:p>
            <a:pPr lvl="2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military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>
                <a:solidFill>
                  <a:schemeClr val="tx1"/>
                </a:solidFill>
              </a:rPr>
              <a:t>,</a:t>
            </a:r>
            <a:endParaRPr lang="en-GB" sz="2600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10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6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764704"/>
            <a:ext cx="7344816" cy="5472608"/>
          </a:xfrm>
        </p:spPr>
        <p:txBody>
          <a:bodyPr>
            <a:normAutofit/>
          </a:bodyPr>
          <a:lstStyle/>
          <a:p>
            <a:pPr lvl="2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historical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endParaRPr lang="cs-CZ" sz="2600" dirty="0" smtClean="0">
              <a:solidFill>
                <a:schemeClr val="tx1"/>
              </a:solidFill>
            </a:endParaRPr>
          </a:p>
          <a:p>
            <a:pPr lvl="2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solidFill>
                  <a:schemeClr val="tx1"/>
                </a:solidFill>
              </a:rPr>
              <a:t>alarm</a:t>
            </a:r>
            <a:r>
              <a:rPr lang="en-US" sz="2600" dirty="0">
                <a:solidFill>
                  <a:schemeClr val="tx1"/>
                </a:solidFill>
              </a:rPr>
              <a:t>, starter and other expansion devices and equipment</a:t>
            </a:r>
            <a:r>
              <a:rPr lang="cs-CZ" sz="2600" dirty="0" smtClean="0">
                <a:solidFill>
                  <a:schemeClr val="tx1"/>
                </a:solidFill>
              </a:rPr>
              <a:t>,</a:t>
            </a:r>
          </a:p>
          <a:p>
            <a:pPr lvl="2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solidFill>
                  <a:schemeClr val="tx1"/>
                </a:solidFill>
              </a:rPr>
              <a:t>components </a:t>
            </a:r>
            <a:r>
              <a:rPr lang="en-US" sz="2600" dirty="0">
                <a:solidFill>
                  <a:schemeClr val="tx1"/>
                </a:solidFill>
              </a:rPr>
              <a:t>of these weapons and </a:t>
            </a:r>
            <a:r>
              <a:rPr lang="en-US" sz="2600" dirty="0" smtClean="0">
                <a:solidFill>
                  <a:schemeClr val="tx1"/>
                </a:solidFill>
              </a:rPr>
              <a:t>equipment</a:t>
            </a:r>
            <a:r>
              <a:rPr lang="cs-CZ" sz="2600" dirty="0" smtClean="0">
                <a:solidFill>
                  <a:schemeClr val="tx1"/>
                </a:solidFill>
              </a:rPr>
              <a:t>,</a:t>
            </a:r>
          </a:p>
          <a:p>
            <a:pPr lvl="2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solidFill>
                  <a:schemeClr val="tx1"/>
                </a:solidFill>
              </a:rPr>
              <a:t>ammunition </a:t>
            </a:r>
            <a:r>
              <a:rPr lang="en-US" sz="2600" dirty="0">
                <a:solidFill>
                  <a:schemeClr val="tx1"/>
                </a:solidFill>
              </a:rPr>
              <a:t>and the components needed for its manufacture, or assembly charges in those </a:t>
            </a:r>
            <a:r>
              <a:rPr lang="en-US" sz="2600" dirty="0" smtClean="0">
                <a:solidFill>
                  <a:schemeClr val="tx1"/>
                </a:solidFill>
              </a:rPr>
              <a:t>arms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  <a:endParaRPr lang="en-GB" sz="2600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11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97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764704"/>
            <a:ext cx="7344816" cy="5472608"/>
          </a:xfrm>
        </p:spPr>
        <p:txBody>
          <a:bodyPr>
            <a:normAutofit/>
          </a:bodyPr>
          <a:lstStyle/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Rifles</a:t>
            </a:r>
            <a:r>
              <a:rPr lang="cs-CZ" sz="2600" dirty="0" smtClean="0">
                <a:solidFill>
                  <a:schemeClr val="tx1"/>
                </a:solidFill>
              </a:rPr>
              <a:t> are </a:t>
            </a:r>
            <a:r>
              <a:rPr lang="cs-CZ" sz="2600" dirty="0" err="1" smtClean="0">
                <a:solidFill>
                  <a:schemeClr val="tx1"/>
                </a:solidFill>
              </a:rPr>
              <a:t>divided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into</a:t>
            </a:r>
            <a:r>
              <a:rPr lang="cs-CZ" sz="2600" dirty="0" smtClean="0">
                <a:solidFill>
                  <a:schemeClr val="tx1"/>
                </a:solidFill>
              </a:rPr>
              <a:t>: 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cs-CZ" sz="2600" dirty="0">
              <a:solidFill>
                <a:schemeClr val="tx1"/>
              </a:solidFill>
            </a:endParaRPr>
          </a:p>
          <a:p>
            <a:pPr marL="1178560" lvl="3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>
                <a:solidFill>
                  <a:schemeClr val="tx1"/>
                </a:solidFill>
              </a:rPr>
              <a:t>f</a:t>
            </a:r>
            <a:r>
              <a:rPr lang="cs-CZ" sz="2600" dirty="0" err="1" smtClean="0">
                <a:solidFill>
                  <a:schemeClr val="tx1"/>
                </a:solidFill>
              </a:rPr>
              <a:t>irearms</a:t>
            </a:r>
            <a:r>
              <a:rPr lang="cs-CZ" sz="2600" dirty="0" smtClean="0">
                <a:solidFill>
                  <a:schemeClr val="tx1"/>
                </a:solidFill>
              </a:rPr>
              <a:t>,</a:t>
            </a:r>
          </a:p>
          <a:p>
            <a:pPr marL="1178560" lvl="3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gas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, </a:t>
            </a:r>
          </a:p>
          <a:p>
            <a:pPr marL="1178560" lvl="3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special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, </a:t>
            </a:r>
          </a:p>
          <a:p>
            <a:pPr marL="1178560" lvl="3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combined</a:t>
            </a:r>
            <a:r>
              <a:rPr lang="cs-CZ" sz="2600" dirty="0" smtClean="0">
                <a:solidFill>
                  <a:schemeClr val="tx1"/>
                </a:solidFill>
              </a:rPr>
              <a:t> 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GB" sz="2600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12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58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764704"/>
            <a:ext cx="7344816" cy="5472608"/>
          </a:xfrm>
        </p:spPr>
        <p:txBody>
          <a:bodyPr>
            <a:normAutofit/>
          </a:bodyPr>
          <a:lstStyle/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smtClean="0">
                <a:solidFill>
                  <a:schemeClr val="tx1"/>
                </a:solidFill>
              </a:rPr>
              <a:t>A person 18 </a:t>
            </a:r>
            <a:r>
              <a:rPr lang="cs-CZ" sz="2600" dirty="0" err="1" smtClean="0">
                <a:solidFill>
                  <a:schemeClr val="tx1"/>
                </a:solidFill>
              </a:rPr>
              <a:t>years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old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can</a:t>
            </a:r>
            <a:r>
              <a:rPr lang="cs-CZ" sz="2600" dirty="0" smtClean="0">
                <a:solidFill>
                  <a:schemeClr val="tx1"/>
                </a:solidFill>
              </a:rPr>
              <a:t> hold and </a:t>
            </a:r>
            <a:r>
              <a:rPr lang="cs-CZ" sz="2600" dirty="0" err="1" smtClean="0">
                <a:solidFill>
                  <a:schemeClr val="tx1"/>
                </a:solidFill>
              </a:rPr>
              <a:t>carry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rifles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  <a:endParaRPr lang="cs-CZ" sz="2600" dirty="0">
              <a:solidFill>
                <a:schemeClr val="tx1"/>
              </a:solidFill>
            </a:endParaRP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smtClean="0">
                <a:solidFill>
                  <a:schemeClr val="tx1"/>
                </a:solidFill>
              </a:rPr>
              <a:t>A person </a:t>
            </a:r>
            <a:r>
              <a:rPr lang="cs-CZ" sz="2600" dirty="0" err="1" smtClean="0">
                <a:solidFill>
                  <a:schemeClr val="tx1"/>
                </a:solidFill>
              </a:rPr>
              <a:t>must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have</a:t>
            </a:r>
            <a:r>
              <a:rPr lang="cs-CZ" sz="2600" dirty="0" smtClean="0">
                <a:solidFill>
                  <a:schemeClr val="tx1"/>
                </a:solidFill>
              </a:rPr>
              <a:t> a </a:t>
            </a:r>
            <a:r>
              <a:rPr lang="cs-CZ" sz="2600" dirty="0" err="1" smtClean="0">
                <a:solidFill>
                  <a:schemeClr val="tx1"/>
                </a:solidFill>
              </a:rPr>
              <a:t>gun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license</a:t>
            </a:r>
            <a:r>
              <a:rPr lang="cs-CZ" sz="2600" dirty="0" smtClean="0">
                <a:solidFill>
                  <a:schemeClr val="tx1"/>
                </a:solidFill>
              </a:rPr>
              <a:t>. </a:t>
            </a:r>
            <a:endParaRPr lang="cs-CZ" sz="2600" dirty="0">
              <a:solidFill>
                <a:schemeClr val="tx1"/>
              </a:solidFill>
            </a:endParaRP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smtClean="0">
                <a:solidFill>
                  <a:schemeClr val="tx1"/>
                </a:solidFill>
              </a:rPr>
              <a:t>A person 18 </a:t>
            </a:r>
            <a:r>
              <a:rPr lang="cs-CZ" sz="2600" dirty="0" err="1" smtClean="0">
                <a:solidFill>
                  <a:schemeClr val="tx1"/>
                </a:solidFill>
              </a:rPr>
              <a:t>years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old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can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recieve</a:t>
            </a:r>
            <a:r>
              <a:rPr lang="cs-CZ" sz="2600" dirty="0" smtClean="0">
                <a:solidFill>
                  <a:schemeClr val="tx1"/>
                </a:solidFill>
              </a:rPr>
              <a:t> a </a:t>
            </a:r>
            <a:r>
              <a:rPr lang="cs-CZ" sz="2600" dirty="0" err="1" smtClean="0">
                <a:solidFill>
                  <a:schemeClr val="tx1"/>
                </a:solidFill>
              </a:rPr>
              <a:t>gun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license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smtClean="0">
                <a:solidFill>
                  <a:schemeClr val="tx1"/>
                </a:solidFill>
              </a:rPr>
              <a:t>A </a:t>
            </a:r>
            <a:r>
              <a:rPr lang="cs-CZ" sz="2600" dirty="0" err="1" smtClean="0">
                <a:solidFill>
                  <a:schemeClr val="tx1"/>
                </a:solidFill>
              </a:rPr>
              <a:t>gun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license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is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issue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for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hunting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, </a:t>
            </a:r>
            <a:r>
              <a:rPr lang="cs-CZ" sz="2600" dirty="0" err="1" smtClean="0">
                <a:solidFill>
                  <a:schemeClr val="tx1"/>
                </a:solidFill>
              </a:rPr>
              <a:t>sports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for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. </a:t>
            </a:r>
            <a:r>
              <a:rPr lang="cs-CZ" sz="2600" dirty="0" err="1" smtClean="0">
                <a:solidFill>
                  <a:schemeClr val="tx1"/>
                </a:solidFill>
              </a:rPr>
              <a:t>which</a:t>
            </a:r>
            <a:r>
              <a:rPr lang="cs-CZ" sz="2600" dirty="0" smtClean="0">
                <a:solidFill>
                  <a:schemeClr val="tx1"/>
                </a:solidFill>
              </a:rPr>
              <a:t>  a person </a:t>
            </a:r>
            <a:r>
              <a:rPr lang="cs-CZ" sz="2600" dirty="0" err="1" smtClean="0">
                <a:solidFill>
                  <a:schemeClr val="tx1"/>
                </a:solidFill>
              </a:rPr>
              <a:t>need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for</a:t>
            </a:r>
            <a:r>
              <a:rPr lang="cs-CZ" sz="2600" dirty="0" smtClean="0">
                <a:solidFill>
                  <a:schemeClr val="tx1"/>
                </a:solidFill>
              </a:rPr>
              <a:t> his/her </a:t>
            </a:r>
            <a:r>
              <a:rPr lang="cs-CZ" sz="2600" dirty="0" err="1" smtClean="0">
                <a:solidFill>
                  <a:schemeClr val="tx1"/>
                </a:solidFill>
              </a:rPr>
              <a:t>job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for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which</a:t>
            </a:r>
            <a:r>
              <a:rPr lang="cs-CZ" sz="2600" dirty="0" smtClean="0">
                <a:solidFill>
                  <a:schemeClr val="tx1"/>
                </a:solidFill>
              </a:rPr>
              <a:t> are </a:t>
            </a:r>
            <a:r>
              <a:rPr lang="cs-CZ" sz="2600" dirty="0" err="1" smtClean="0">
                <a:solidFill>
                  <a:schemeClr val="tx1"/>
                </a:solidFill>
              </a:rPr>
              <a:t>used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for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protection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  <a:endParaRPr lang="en-GB" sz="2600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13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56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764704"/>
            <a:ext cx="7344816" cy="5472608"/>
          </a:xfrm>
        </p:spPr>
        <p:txBody>
          <a:bodyPr>
            <a:normAutofit/>
          </a:bodyPr>
          <a:lstStyle/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The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buying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permits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is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necessary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for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buying</a:t>
            </a:r>
            <a:r>
              <a:rPr lang="cs-CZ" sz="2600" dirty="0" smtClean="0">
                <a:solidFill>
                  <a:schemeClr val="tx1"/>
                </a:solidFill>
              </a:rPr>
              <a:t>. 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Munitions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is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buying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for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submission</a:t>
            </a:r>
            <a:r>
              <a:rPr lang="cs-CZ" sz="2600" dirty="0" smtClean="0">
                <a:solidFill>
                  <a:schemeClr val="tx1"/>
                </a:solidFill>
              </a:rPr>
              <a:t> of </a:t>
            </a:r>
            <a:r>
              <a:rPr lang="cs-CZ" sz="2600" dirty="0" err="1" smtClean="0">
                <a:solidFill>
                  <a:schemeClr val="tx1"/>
                </a:solidFill>
              </a:rPr>
              <a:t>gun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license</a:t>
            </a:r>
            <a:r>
              <a:rPr lang="cs-CZ" sz="2600" dirty="0" smtClean="0">
                <a:solidFill>
                  <a:schemeClr val="tx1"/>
                </a:solidFill>
              </a:rPr>
              <a:t>. 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smtClean="0">
                <a:solidFill>
                  <a:schemeClr val="tx1"/>
                </a:solidFill>
              </a:rPr>
              <a:t>A </a:t>
            </a:r>
            <a:r>
              <a:rPr lang="cs-CZ" sz="2600" dirty="0" err="1" smtClean="0">
                <a:solidFill>
                  <a:schemeClr val="tx1"/>
                </a:solidFill>
              </a:rPr>
              <a:t>hunting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license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is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needed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for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carry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hunting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weapons</a:t>
            </a:r>
            <a:r>
              <a:rPr lang="cs-CZ" sz="2600" dirty="0" smtClean="0">
                <a:solidFill>
                  <a:schemeClr val="tx1"/>
                </a:solidFill>
              </a:rPr>
              <a:t>. 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Army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 are </a:t>
            </a:r>
            <a:r>
              <a:rPr lang="cs-CZ" sz="2600" dirty="0" err="1" smtClean="0">
                <a:solidFill>
                  <a:schemeClr val="tx1"/>
                </a:solidFill>
              </a:rPr>
              <a:t>for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security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purposes</a:t>
            </a:r>
            <a:r>
              <a:rPr lang="cs-CZ" sz="2600" dirty="0" smtClean="0">
                <a:solidFill>
                  <a:schemeClr val="tx1"/>
                </a:solidFill>
              </a:rPr>
              <a:t>. 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Historical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weapons</a:t>
            </a:r>
            <a:r>
              <a:rPr lang="cs-CZ" sz="2600" dirty="0" smtClean="0">
                <a:solidFill>
                  <a:schemeClr val="tx1"/>
                </a:solidFill>
              </a:rPr>
              <a:t> are </a:t>
            </a:r>
            <a:r>
              <a:rPr lang="cs-CZ" sz="2600" dirty="0" err="1" smtClean="0">
                <a:solidFill>
                  <a:schemeClr val="tx1"/>
                </a:solidFill>
              </a:rPr>
              <a:t>weapons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manufactured</a:t>
            </a:r>
            <a:r>
              <a:rPr lang="cs-CZ" sz="2600" dirty="0" smtClean="0">
                <a:solidFill>
                  <a:schemeClr val="tx1"/>
                </a:solidFill>
              </a:rPr>
              <a:t> to </a:t>
            </a:r>
            <a:r>
              <a:rPr lang="cs-CZ" sz="2600" dirty="0" err="1" smtClean="0">
                <a:solidFill>
                  <a:schemeClr val="tx1"/>
                </a:solidFill>
              </a:rPr>
              <a:t>the</a:t>
            </a:r>
            <a:r>
              <a:rPr lang="cs-CZ" sz="2600" dirty="0" smtClean="0">
                <a:solidFill>
                  <a:schemeClr val="tx1"/>
                </a:solidFill>
              </a:rPr>
              <a:t>  1870 </a:t>
            </a:r>
            <a:r>
              <a:rPr lang="cs-CZ" sz="2600" dirty="0" err="1" smtClean="0">
                <a:solidFill>
                  <a:schemeClr val="tx1"/>
                </a:solidFill>
              </a:rPr>
              <a:t>year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  <a:endParaRPr lang="en-GB" sz="2600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14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05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764704"/>
            <a:ext cx="7344816" cy="5472608"/>
          </a:xfrm>
        </p:spPr>
        <p:txBody>
          <a:bodyPr>
            <a:normAutofit/>
          </a:bodyPr>
          <a:lstStyle/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Munitions</a:t>
            </a:r>
            <a:r>
              <a:rPr lang="cs-CZ" sz="2600" dirty="0" smtClean="0">
                <a:solidFill>
                  <a:schemeClr val="tx1"/>
                </a:solidFill>
              </a:rPr>
              <a:t> are </a:t>
            </a:r>
            <a:r>
              <a:rPr lang="cs-CZ" sz="2600" dirty="0" err="1" smtClean="0">
                <a:solidFill>
                  <a:schemeClr val="tx1"/>
                </a:solidFill>
              </a:rPr>
              <a:t>bullets</a:t>
            </a:r>
            <a:r>
              <a:rPr lang="cs-CZ" sz="2600" dirty="0" smtClean="0">
                <a:solidFill>
                  <a:schemeClr val="tx1"/>
                </a:solidFill>
              </a:rPr>
              <a:t> to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. 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smtClean="0">
                <a:solidFill>
                  <a:schemeClr val="tx1"/>
                </a:solidFill>
              </a:rPr>
              <a:t>Hold </a:t>
            </a:r>
            <a:r>
              <a:rPr lang="cs-CZ" sz="2600" dirty="0" err="1" smtClean="0">
                <a:solidFill>
                  <a:schemeClr val="tx1"/>
                </a:solidFill>
              </a:rPr>
              <a:t>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carry</a:t>
            </a:r>
            <a:r>
              <a:rPr lang="cs-CZ" sz="2600" dirty="0" smtClean="0">
                <a:solidFill>
                  <a:schemeClr val="tx1"/>
                </a:solidFill>
              </a:rPr>
              <a:t> a </a:t>
            </a:r>
            <a:r>
              <a:rPr lang="cs-CZ" sz="2600" dirty="0" err="1" smtClean="0">
                <a:solidFill>
                  <a:schemeClr val="tx1"/>
                </a:solidFill>
              </a:rPr>
              <a:t>gun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can</a:t>
            </a:r>
            <a:r>
              <a:rPr lang="cs-CZ" sz="2600" dirty="0" smtClean="0">
                <a:solidFill>
                  <a:schemeClr val="tx1"/>
                </a:solidFill>
              </a:rPr>
              <a:t> a person </a:t>
            </a:r>
            <a:r>
              <a:rPr lang="cs-CZ" sz="2600" dirty="0" err="1" smtClean="0">
                <a:solidFill>
                  <a:schemeClr val="tx1"/>
                </a:solidFill>
              </a:rPr>
              <a:t>who</a:t>
            </a:r>
            <a:r>
              <a:rPr lang="cs-CZ" sz="2600" dirty="0" smtClean="0">
                <a:solidFill>
                  <a:schemeClr val="tx1"/>
                </a:solidFill>
              </a:rPr>
              <a:t> has a </a:t>
            </a:r>
            <a:r>
              <a:rPr lang="cs-CZ" sz="2600" dirty="0" err="1" smtClean="0">
                <a:solidFill>
                  <a:schemeClr val="tx1"/>
                </a:solidFill>
              </a:rPr>
              <a:t>permit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Who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carries</a:t>
            </a:r>
            <a:r>
              <a:rPr lang="cs-CZ" sz="2600" dirty="0" smtClean="0">
                <a:solidFill>
                  <a:schemeClr val="tx1"/>
                </a:solidFill>
              </a:rPr>
              <a:t> a </a:t>
            </a:r>
            <a:r>
              <a:rPr lang="cs-CZ" sz="2600" dirty="0" err="1" smtClean="0">
                <a:solidFill>
                  <a:schemeClr val="tx1"/>
                </a:solidFill>
              </a:rPr>
              <a:t>gun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must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be</a:t>
            </a:r>
            <a:r>
              <a:rPr lang="cs-CZ" sz="2600" dirty="0" smtClean="0">
                <a:solidFill>
                  <a:schemeClr val="tx1"/>
                </a:solidFill>
              </a:rPr>
              <a:t> very </a:t>
            </a:r>
            <a:r>
              <a:rPr lang="cs-CZ" sz="2600" dirty="0" err="1" smtClean="0">
                <a:solidFill>
                  <a:schemeClr val="tx1"/>
                </a:solidFill>
              </a:rPr>
              <a:t>careful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Produce</a:t>
            </a:r>
            <a:r>
              <a:rPr lang="cs-CZ" sz="2600" dirty="0" smtClean="0">
                <a:solidFill>
                  <a:schemeClr val="tx1"/>
                </a:solidFill>
              </a:rPr>
              <a:t> and </a:t>
            </a:r>
            <a:r>
              <a:rPr lang="cs-CZ" sz="2600" dirty="0" err="1" smtClean="0">
                <a:solidFill>
                  <a:schemeClr val="tx1"/>
                </a:solidFill>
              </a:rPr>
              <a:t>sell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weapons</a:t>
            </a:r>
            <a:r>
              <a:rPr lang="cs-CZ" sz="2600" dirty="0" smtClean="0">
                <a:solidFill>
                  <a:schemeClr val="tx1"/>
                </a:solidFill>
              </a:rPr>
              <a:t> and </a:t>
            </a:r>
            <a:r>
              <a:rPr lang="cs-CZ" sz="2600" dirty="0" err="1" smtClean="0">
                <a:solidFill>
                  <a:schemeClr val="tx1"/>
                </a:solidFill>
              </a:rPr>
              <a:t>munitions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can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only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qualified</a:t>
            </a:r>
            <a:r>
              <a:rPr lang="cs-CZ" sz="2600" dirty="0" smtClean="0">
                <a:solidFill>
                  <a:schemeClr val="tx1"/>
                </a:solidFill>
              </a:rPr>
              <a:t> person. 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smtClean="0">
                <a:solidFill>
                  <a:schemeClr val="tx1"/>
                </a:solidFill>
              </a:rPr>
              <a:t>A </a:t>
            </a:r>
            <a:r>
              <a:rPr lang="cs-CZ" sz="2600" dirty="0" err="1" smtClean="0">
                <a:solidFill>
                  <a:schemeClr val="tx1"/>
                </a:solidFill>
              </a:rPr>
              <a:t>gun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can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be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also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reclaim</a:t>
            </a:r>
            <a:r>
              <a:rPr lang="cs-CZ" sz="2600" dirty="0" smtClean="0">
                <a:solidFill>
                  <a:schemeClr val="tx1"/>
                </a:solidFill>
              </a:rPr>
              <a:t>. </a:t>
            </a:r>
            <a:endParaRPr lang="en-GB" sz="2600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15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227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16</a:t>
            </a:fld>
            <a:endParaRPr lang="en-GB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72455"/>
            <a:ext cx="7620000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382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17</a:t>
            </a:fld>
            <a:endParaRPr lang="en-GB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04863"/>
            <a:ext cx="7620000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8119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85800" y="2794248"/>
            <a:ext cx="7772400" cy="10668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quiz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3699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764704"/>
            <a:ext cx="7344816" cy="5472608"/>
          </a:xfrm>
        </p:spPr>
        <p:txBody>
          <a:bodyPr>
            <a:noAutofit/>
          </a:bodyPr>
          <a:lstStyle/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How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does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the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law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distinguishes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? 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How</a:t>
            </a:r>
            <a:r>
              <a:rPr lang="cs-CZ" sz="2600" dirty="0" smtClean="0">
                <a:solidFill>
                  <a:schemeClr val="tx1"/>
                </a:solidFill>
              </a:rPr>
              <a:t> do </a:t>
            </a:r>
            <a:r>
              <a:rPr lang="cs-CZ" sz="2600" dirty="0" err="1" smtClean="0">
                <a:solidFill>
                  <a:schemeClr val="tx1"/>
                </a:solidFill>
              </a:rPr>
              <a:t>we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divide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rifles</a:t>
            </a:r>
            <a:r>
              <a:rPr lang="cs-CZ" sz="2600" dirty="0" smtClean="0">
                <a:solidFill>
                  <a:schemeClr val="tx1"/>
                </a:solidFill>
              </a:rPr>
              <a:t>? 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Why</a:t>
            </a:r>
            <a:r>
              <a:rPr lang="cs-CZ" sz="2600" dirty="0" smtClean="0">
                <a:solidFill>
                  <a:schemeClr val="tx1"/>
                </a:solidFill>
              </a:rPr>
              <a:t> do </a:t>
            </a:r>
            <a:r>
              <a:rPr lang="cs-CZ" sz="2600" dirty="0" err="1" smtClean="0">
                <a:solidFill>
                  <a:schemeClr val="tx1"/>
                </a:solidFill>
              </a:rPr>
              <a:t>we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have</a:t>
            </a:r>
            <a:r>
              <a:rPr lang="cs-CZ" sz="2600" dirty="0" smtClean="0">
                <a:solidFill>
                  <a:schemeClr val="tx1"/>
                </a:solidFill>
              </a:rPr>
              <a:t> a </a:t>
            </a:r>
            <a:r>
              <a:rPr lang="cs-CZ" sz="2600" dirty="0" err="1" smtClean="0">
                <a:solidFill>
                  <a:schemeClr val="tx1"/>
                </a:solidFill>
              </a:rPr>
              <a:t>gun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license</a:t>
            </a:r>
            <a:r>
              <a:rPr lang="cs-CZ" sz="2600" dirty="0" smtClean="0">
                <a:solidFill>
                  <a:schemeClr val="tx1"/>
                </a:solidFill>
              </a:rPr>
              <a:t>? 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Why</a:t>
            </a:r>
            <a:r>
              <a:rPr lang="cs-CZ" sz="2600" dirty="0" smtClean="0">
                <a:solidFill>
                  <a:schemeClr val="tx1"/>
                </a:solidFill>
              </a:rPr>
              <a:t> do </a:t>
            </a:r>
            <a:r>
              <a:rPr lang="cs-CZ" sz="2600" dirty="0" err="1" smtClean="0">
                <a:solidFill>
                  <a:schemeClr val="tx1"/>
                </a:solidFill>
              </a:rPr>
              <a:t>we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need</a:t>
            </a:r>
            <a:r>
              <a:rPr lang="cs-CZ" sz="2600" dirty="0" smtClean="0">
                <a:solidFill>
                  <a:schemeClr val="tx1"/>
                </a:solidFill>
              </a:rPr>
              <a:t> a </a:t>
            </a:r>
            <a:r>
              <a:rPr lang="cs-CZ" sz="2600" dirty="0" err="1" smtClean="0">
                <a:solidFill>
                  <a:schemeClr val="tx1"/>
                </a:solidFill>
              </a:rPr>
              <a:t>hunting</a:t>
            </a:r>
            <a:r>
              <a:rPr lang="cs-CZ" sz="2600" dirty="0" smtClean="0">
                <a:solidFill>
                  <a:schemeClr val="tx1"/>
                </a:solidFill>
              </a:rPr>
              <a:t> licence? 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How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old</a:t>
            </a:r>
            <a:r>
              <a:rPr lang="cs-CZ" sz="2600" dirty="0" smtClean="0">
                <a:solidFill>
                  <a:schemeClr val="tx1"/>
                </a:solidFill>
              </a:rPr>
              <a:t>  </a:t>
            </a:r>
            <a:r>
              <a:rPr lang="cs-CZ" sz="2600" dirty="0" err="1" smtClean="0">
                <a:solidFill>
                  <a:schemeClr val="tx1"/>
                </a:solidFill>
              </a:rPr>
              <a:t>should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you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be</a:t>
            </a:r>
            <a:r>
              <a:rPr lang="cs-CZ" sz="2600" dirty="0" smtClean="0">
                <a:solidFill>
                  <a:schemeClr val="tx1"/>
                </a:solidFill>
              </a:rPr>
              <a:t> to hold a </a:t>
            </a:r>
            <a:r>
              <a:rPr lang="cs-CZ" sz="2600" dirty="0" err="1" smtClean="0">
                <a:solidFill>
                  <a:schemeClr val="tx1"/>
                </a:solidFill>
              </a:rPr>
              <a:t>gun</a:t>
            </a:r>
            <a:r>
              <a:rPr lang="cs-CZ" sz="2600" dirty="0" smtClean="0">
                <a:solidFill>
                  <a:schemeClr val="tx1"/>
                </a:solidFill>
              </a:rPr>
              <a:t>?</a:t>
            </a:r>
            <a:endParaRPr lang="en-GB" sz="2600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19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21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85800" y="2794248"/>
            <a:ext cx="7772400" cy="10668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summary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3699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476672"/>
            <a:ext cx="7344816" cy="6192688"/>
          </a:xfrm>
        </p:spPr>
        <p:txBody>
          <a:bodyPr>
            <a:normAutofit/>
          </a:bodyPr>
          <a:lstStyle/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chemeClr val="tx1"/>
                </a:solidFill>
              </a:rPr>
              <a:t>The Law</a:t>
            </a:r>
            <a:r>
              <a:rPr lang="cs-CZ" sz="2600" dirty="0">
                <a:solidFill>
                  <a:schemeClr val="tx1"/>
                </a:solidFill>
              </a:rPr>
              <a:t> č. 147/1983 Sb.</a:t>
            </a:r>
            <a:r>
              <a:rPr lang="en-US" sz="2600" dirty="0">
                <a:solidFill>
                  <a:schemeClr val="tx1"/>
                </a:solidFill>
              </a:rPr>
              <a:t> on Firearms and Ammunition Act</a:t>
            </a:r>
            <a:r>
              <a:rPr lang="cs-CZ" sz="2600" dirty="0">
                <a:solidFill>
                  <a:schemeClr val="tx1"/>
                </a:solidFill>
              </a:rPr>
              <a:t> č. 49/1990 Sb.</a:t>
            </a:r>
            <a:r>
              <a:rPr lang="en-US" sz="2600" dirty="0">
                <a:solidFill>
                  <a:schemeClr val="tx1"/>
                </a:solidFill>
              </a:rPr>
              <a:t> and amending and supplementing Act </a:t>
            </a:r>
            <a:r>
              <a:rPr lang="cs-CZ" sz="2600" dirty="0">
                <a:solidFill>
                  <a:schemeClr val="tx1"/>
                </a:solidFill>
              </a:rPr>
              <a:t>č. 147/1983 </a:t>
            </a:r>
            <a:r>
              <a:rPr lang="en-US" sz="2600" dirty="0">
                <a:solidFill>
                  <a:schemeClr val="tx1"/>
                </a:solidFill>
              </a:rPr>
              <a:t>lays down the conditions for possession and carrying of firearms and ammunition</a:t>
            </a:r>
            <a:r>
              <a:rPr lang="en-US" sz="2600" dirty="0" smtClean="0">
                <a:solidFill>
                  <a:schemeClr val="tx1"/>
                </a:solidFill>
              </a:rPr>
              <a:t>.</a:t>
            </a:r>
            <a:endParaRPr lang="cs-CZ" sz="2600" dirty="0" smtClean="0">
              <a:solidFill>
                <a:schemeClr val="tx1"/>
              </a:solidFill>
            </a:endParaRP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>
                <a:solidFill>
                  <a:schemeClr val="tx1"/>
                </a:solidFill>
              </a:rPr>
              <a:t>A person 18 </a:t>
            </a:r>
            <a:r>
              <a:rPr lang="cs-CZ" sz="2600" dirty="0" err="1">
                <a:solidFill>
                  <a:schemeClr val="tx1"/>
                </a:solidFill>
              </a:rPr>
              <a:t>years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old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can</a:t>
            </a:r>
            <a:r>
              <a:rPr lang="cs-CZ" sz="2600" dirty="0">
                <a:solidFill>
                  <a:schemeClr val="tx1"/>
                </a:solidFill>
              </a:rPr>
              <a:t> hold and </a:t>
            </a:r>
            <a:r>
              <a:rPr lang="cs-CZ" sz="2600" dirty="0" err="1">
                <a:solidFill>
                  <a:schemeClr val="tx1"/>
                </a:solidFill>
              </a:rPr>
              <a:t>carry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rifles</a:t>
            </a:r>
            <a:r>
              <a:rPr lang="cs-CZ" sz="2600" dirty="0">
                <a:solidFill>
                  <a:schemeClr val="tx1"/>
                </a:solidFill>
              </a:rPr>
              <a:t>.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smtClean="0">
                <a:solidFill>
                  <a:schemeClr val="tx1"/>
                </a:solidFill>
              </a:rPr>
              <a:t>A </a:t>
            </a:r>
            <a:r>
              <a:rPr lang="cs-CZ" sz="2600" dirty="0">
                <a:solidFill>
                  <a:schemeClr val="tx1"/>
                </a:solidFill>
              </a:rPr>
              <a:t>person has </a:t>
            </a:r>
            <a:r>
              <a:rPr lang="cs-CZ" sz="2600" dirty="0" err="1">
                <a:solidFill>
                  <a:schemeClr val="tx1"/>
                </a:solidFill>
              </a:rPr>
              <a:t>got</a:t>
            </a:r>
            <a:r>
              <a:rPr lang="cs-CZ" sz="2600" dirty="0">
                <a:solidFill>
                  <a:schemeClr val="tx1"/>
                </a:solidFill>
              </a:rPr>
              <a:t> a </a:t>
            </a:r>
            <a:r>
              <a:rPr lang="cs-CZ" sz="2600" dirty="0" err="1">
                <a:solidFill>
                  <a:schemeClr val="tx1"/>
                </a:solidFill>
              </a:rPr>
              <a:t>gun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license</a:t>
            </a:r>
            <a:r>
              <a:rPr lang="cs-CZ" sz="2600" dirty="0">
                <a:solidFill>
                  <a:schemeClr val="tx1"/>
                </a:solidFill>
              </a:rPr>
              <a:t>. 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smtClean="0">
                <a:solidFill>
                  <a:schemeClr val="tx1"/>
                </a:solidFill>
              </a:rPr>
              <a:t>A </a:t>
            </a:r>
            <a:r>
              <a:rPr lang="cs-CZ" sz="2600" dirty="0">
                <a:solidFill>
                  <a:schemeClr val="tx1"/>
                </a:solidFill>
              </a:rPr>
              <a:t>person 18 </a:t>
            </a:r>
            <a:r>
              <a:rPr lang="cs-CZ" sz="2600" dirty="0" err="1">
                <a:solidFill>
                  <a:schemeClr val="tx1"/>
                </a:solidFill>
              </a:rPr>
              <a:t>years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old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can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recieve</a:t>
            </a:r>
            <a:r>
              <a:rPr lang="cs-CZ" sz="2600" dirty="0">
                <a:solidFill>
                  <a:schemeClr val="tx1"/>
                </a:solidFill>
              </a:rPr>
              <a:t> a </a:t>
            </a:r>
            <a:r>
              <a:rPr lang="cs-CZ" sz="2600" dirty="0" err="1">
                <a:solidFill>
                  <a:schemeClr val="tx1"/>
                </a:solidFill>
              </a:rPr>
              <a:t>gun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license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21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68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764704"/>
            <a:ext cx="7344816" cy="5472608"/>
          </a:xfrm>
        </p:spPr>
        <p:txBody>
          <a:bodyPr>
            <a:normAutofit/>
          </a:bodyPr>
          <a:lstStyle/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smtClean="0">
                <a:solidFill>
                  <a:schemeClr val="tx1"/>
                </a:solidFill>
              </a:rPr>
              <a:t>A </a:t>
            </a:r>
            <a:r>
              <a:rPr lang="cs-CZ" sz="2600" dirty="0" err="1" smtClean="0">
                <a:solidFill>
                  <a:schemeClr val="tx1"/>
                </a:solidFill>
              </a:rPr>
              <a:t>gun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license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is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issue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for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hunting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, </a:t>
            </a:r>
            <a:r>
              <a:rPr lang="cs-CZ" sz="2600" dirty="0" err="1" smtClean="0">
                <a:solidFill>
                  <a:schemeClr val="tx1"/>
                </a:solidFill>
              </a:rPr>
              <a:t>sports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for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. </a:t>
            </a:r>
            <a:r>
              <a:rPr lang="cs-CZ" sz="2600" dirty="0" err="1" smtClean="0">
                <a:solidFill>
                  <a:schemeClr val="tx1"/>
                </a:solidFill>
              </a:rPr>
              <a:t>which</a:t>
            </a:r>
            <a:r>
              <a:rPr lang="cs-CZ" sz="2600" dirty="0" smtClean="0">
                <a:solidFill>
                  <a:schemeClr val="tx1"/>
                </a:solidFill>
              </a:rPr>
              <a:t>  a person </a:t>
            </a:r>
            <a:r>
              <a:rPr lang="cs-CZ" sz="2600" dirty="0" err="1" smtClean="0">
                <a:solidFill>
                  <a:schemeClr val="tx1"/>
                </a:solidFill>
              </a:rPr>
              <a:t>need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for</a:t>
            </a:r>
            <a:r>
              <a:rPr lang="cs-CZ" sz="2600" dirty="0" smtClean="0">
                <a:solidFill>
                  <a:schemeClr val="tx1"/>
                </a:solidFill>
              </a:rPr>
              <a:t> his/her </a:t>
            </a:r>
            <a:r>
              <a:rPr lang="cs-CZ" sz="2600" dirty="0" err="1" smtClean="0">
                <a:solidFill>
                  <a:schemeClr val="tx1"/>
                </a:solidFill>
              </a:rPr>
              <a:t>job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for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which</a:t>
            </a:r>
            <a:r>
              <a:rPr lang="cs-CZ" sz="2600" dirty="0" smtClean="0">
                <a:solidFill>
                  <a:schemeClr val="tx1"/>
                </a:solidFill>
              </a:rPr>
              <a:t> are </a:t>
            </a:r>
            <a:r>
              <a:rPr lang="cs-CZ" sz="2600" dirty="0" err="1" smtClean="0">
                <a:solidFill>
                  <a:schemeClr val="tx1"/>
                </a:solidFill>
              </a:rPr>
              <a:t>used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for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protection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  <a:endParaRPr lang="en-GB" sz="2600" dirty="0" smtClean="0">
              <a:solidFill>
                <a:schemeClr val="tx1"/>
              </a:solidFill>
            </a:endParaRP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Rifles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>
                <a:solidFill>
                  <a:schemeClr val="tx1"/>
                </a:solidFill>
              </a:rPr>
              <a:t>are </a:t>
            </a:r>
            <a:r>
              <a:rPr lang="cs-CZ" sz="2600" dirty="0" err="1">
                <a:solidFill>
                  <a:schemeClr val="tx1"/>
                </a:solidFill>
              </a:rPr>
              <a:t>divided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into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firearms</a:t>
            </a:r>
            <a:r>
              <a:rPr lang="cs-CZ" sz="2600" dirty="0" smtClean="0">
                <a:solidFill>
                  <a:schemeClr val="tx1"/>
                </a:solidFill>
              </a:rPr>
              <a:t>, </a:t>
            </a:r>
            <a:r>
              <a:rPr lang="cs-CZ" sz="2600" dirty="0" err="1" smtClean="0">
                <a:solidFill>
                  <a:schemeClr val="tx1"/>
                </a:solidFill>
              </a:rPr>
              <a:t>gas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, </a:t>
            </a:r>
            <a:r>
              <a:rPr lang="cs-CZ" sz="2600" dirty="0" err="1" smtClean="0">
                <a:solidFill>
                  <a:schemeClr val="tx1"/>
                </a:solidFill>
              </a:rPr>
              <a:t>special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guns</a:t>
            </a:r>
            <a:r>
              <a:rPr lang="cs-CZ" sz="2600" dirty="0">
                <a:solidFill>
                  <a:schemeClr val="tx1"/>
                </a:solidFill>
              </a:rPr>
              <a:t>, </a:t>
            </a:r>
            <a:r>
              <a:rPr lang="cs-CZ" sz="2600" dirty="0" err="1" smtClean="0">
                <a:solidFill>
                  <a:schemeClr val="tx1"/>
                </a:solidFill>
              </a:rPr>
              <a:t>combined</a:t>
            </a:r>
            <a:r>
              <a:rPr lang="cs-CZ" sz="2600" dirty="0" smtClean="0">
                <a:solidFill>
                  <a:schemeClr val="tx1"/>
                </a:solidFill>
              </a:rPr>
              <a:t>  </a:t>
            </a:r>
            <a:r>
              <a:rPr lang="cs-CZ" sz="2600" dirty="0" err="1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Munitions</a:t>
            </a:r>
            <a:r>
              <a:rPr lang="cs-CZ" sz="2600" dirty="0" smtClean="0">
                <a:solidFill>
                  <a:schemeClr val="tx1"/>
                </a:solidFill>
              </a:rPr>
              <a:t> are </a:t>
            </a:r>
            <a:r>
              <a:rPr lang="cs-CZ" sz="2600" dirty="0" err="1" smtClean="0">
                <a:solidFill>
                  <a:schemeClr val="tx1"/>
                </a:solidFill>
              </a:rPr>
              <a:t>bullets</a:t>
            </a:r>
            <a:r>
              <a:rPr lang="cs-CZ" sz="2600" dirty="0" smtClean="0">
                <a:solidFill>
                  <a:schemeClr val="tx1"/>
                </a:solidFill>
              </a:rPr>
              <a:t>  to </a:t>
            </a:r>
            <a:r>
              <a:rPr lang="cs-CZ" sz="2600" dirty="0" err="1" smtClean="0">
                <a:solidFill>
                  <a:schemeClr val="tx1"/>
                </a:solidFill>
              </a:rPr>
              <a:t>guns</a:t>
            </a:r>
            <a:r>
              <a:rPr lang="cs-CZ" sz="2600" dirty="0" smtClean="0">
                <a:solidFill>
                  <a:schemeClr val="tx1"/>
                </a:solidFill>
              </a:rPr>
              <a:t>. 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smtClean="0">
                <a:solidFill>
                  <a:schemeClr val="tx1"/>
                </a:solidFill>
              </a:rPr>
              <a:t>Hold </a:t>
            </a:r>
            <a:r>
              <a:rPr lang="cs-CZ" sz="2600" dirty="0" err="1" smtClean="0">
                <a:solidFill>
                  <a:schemeClr val="tx1"/>
                </a:solidFill>
              </a:rPr>
              <a:t>or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carry</a:t>
            </a:r>
            <a:r>
              <a:rPr lang="cs-CZ" sz="2600" dirty="0" smtClean="0">
                <a:solidFill>
                  <a:schemeClr val="tx1"/>
                </a:solidFill>
              </a:rPr>
              <a:t> a </a:t>
            </a:r>
            <a:r>
              <a:rPr lang="cs-CZ" sz="2600" dirty="0" err="1" smtClean="0">
                <a:solidFill>
                  <a:schemeClr val="tx1"/>
                </a:solidFill>
              </a:rPr>
              <a:t>gun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can</a:t>
            </a:r>
            <a:r>
              <a:rPr lang="cs-CZ" sz="2600" dirty="0" smtClean="0">
                <a:solidFill>
                  <a:schemeClr val="tx1"/>
                </a:solidFill>
              </a:rPr>
              <a:t> a person </a:t>
            </a:r>
            <a:r>
              <a:rPr lang="cs-CZ" sz="2600" dirty="0" err="1" smtClean="0">
                <a:solidFill>
                  <a:schemeClr val="tx1"/>
                </a:solidFill>
              </a:rPr>
              <a:t>who</a:t>
            </a:r>
            <a:r>
              <a:rPr lang="cs-CZ" sz="2600" dirty="0" smtClean="0">
                <a:solidFill>
                  <a:schemeClr val="tx1"/>
                </a:solidFill>
              </a:rPr>
              <a:t> has a </a:t>
            </a:r>
            <a:r>
              <a:rPr lang="cs-CZ" sz="2600" dirty="0" err="1" smtClean="0">
                <a:solidFill>
                  <a:schemeClr val="tx1"/>
                </a:solidFill>
              </a:rPr>
              <a:t>permit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22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93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764704"/>
            <a:ext cx="7344816" cy="5472608"/>
          </a:xfrm>
        </p:spPr>
        <p:txBody>
          <a:bodyPr>
            <a:normAutofit/>
          </a:bodyPr>
          <a:lstStyle/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Who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carries</a:t>
            </a:r>
            <a:r>
              <a:rPr lang="cs-CZ" sz="2600" dirty="0">
                <a:solidFill>
                  <a:schemeClr val="tx1"/>
                </a:solidFill>
              </a:rPr>
              <a:t> a </a:t>
            </a:r>
            <a:r>
              <a:rPr lang="cs-CZ" sz="2600" dirty="0" err="1">
                <a:solidFill>
                  <a:schemeClr val="tx1"/>
                </a:solidFill>
              </a:rPr>
              <a:t>gun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must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be</a:t>
            </a:r>
            <a:r>
              <a:rPr lang="cs-CZ" sz="2600" dirty="0">
                <a:solidFill>
                  <a:schemeClr val="tx1"/>
                </a:solidFill>
              </a:rPr>
              <a:t> very </a:t>
            </a:r>
            <a:r>
              <a:rPr lang="cs-CZ" sz="2600" dirty="0" err="1">
                <a:solidFill>
                  <a:schemeClr val="tx1"/>
                </a:solidFill>
              </a:rPr>
              <a:t>careful</a:t>
            </a:r>
            <a:r>
              <a:rPr lang="cs-CZ" sz="2600" dirty="0">
                <a:solidFill>
                  <a:schemeClr val="tx1"/>
                </a:solidFill>
              </a:rPr>
              <a:t>.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err="1" smtClean="0">
                <a:solidFill>
                  <a:schemeClr val="tx1"/>
                </a:solidFill>
              </a:rPr>
              <a:t>Produce</a:t>
            </a:r>
            <a:r>
              <a:rPr lang="cs-CZ" sz="2600" dirty="0" smtClean="0">
                <a:solidFill>
                  <a:schemeClr val="tx1"/>
                </a:solidFill>
              </a:rPr>
              <a:t> </a:t>
            </a:r>
            <a:r>
              <a:rPr lang="cs-CZ" sz="2600" dirty="0">
                <a:solidFill>
                  <a:schemeClr val="tx1"/>
                </a:solidFill>
              </a:rPr>
              <a:t>and </a:t>
            </a:r>
            <a:r>
              <a:rPr lang="cs-CZ" sz="2600" dirty="0" err="1">
                <a:solidFill>
                  <a:schemeClr val="tx1"/>
                </a:solidFill>
              </a:rPr>
              <a:t>sell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weapons</a:t>
            </a:r>
            <a:r>
              <a:rPr lang="cs-CZ" sz="2600" dirty="0">
                <a:solidFill>
                  <a:schemeClr val="tx1"/>
                </a:solidFill>
              </a:rPr>
              <a:t> and </a:t>
            </a:r>
            <a:r>
              <a:rPr lang="cs-CZ" sz="2600" dirty="0" err="1">
                <a:solidFill>
                  <a:schemeClr val="tx1"/>
                </a:solidFill>
              </a:rPr>
              <a:t>munitions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can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only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qualified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smtClean="0">
                <a:solidFill>
                  <a:schemeClr val="tx1"/>
                </a:solidFill>
              </a:rPr>
              <a:t>person</a:t>
            </a:r>
            <a:r>
              <a:rPr lang="cs-CZ" sz="2600" dirty="0">
                <a:solidFill>
                  <a:schemeClr val="tx1"/>
                </a:solidFill>
              </a:rPr>
              <a:t>. </a:t>
            </a:r>
          </a:p>
          <a:p>
            <a:pPr marL="8128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smtClean="0">
                <a:solidFill>
                  <a:schemeClr val="tx1"/>
                </a:solidFill>
              </a:rPr>
              <a:t>A </a:t>
            </a:r>
            <a:r>
              <a:rPr lang="cs-CZ" sz="2600" dirty="0" err="1">
                <a:solidFill>
                  <a:schemeClr val="tx1"/>
                </a:solidFill>
              </a:rPr>
              <a:t>gun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can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be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>
                <a:solidFill>
                  <a:schemeClr val="tx1"/>
                </a:solidFill>
              </a:rPr>
              <a:t>also</a:t>
            </a: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err="1" smtClean="0">
                <a:solidFill>
                  <a:schemeClr val="tx1"/>
                </a:solidFill>
              </a:rPr>
              <a:t>reclaim</a:t>
            </a:r>
            <a:r>
              <a:rPr lang="cs-CZ" sz="2600" dirty="0" smtClean="0">
                <a:solidFill>
                  <a:schemeClr val="tx1"/>
                </a:solidFill>
              </a:rPr>
              <a:t>. </a:t>
            </a:r>
            <a:endParaRPr lang="en-GB" sz="2600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23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01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85800" y="2794248"/>
            <a:ext cx="7772400" cy="10668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Reference-text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24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9947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899593" y="836712"/>
            <a:ext cx="7272808" cy="453650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>
                <a:solidFill>
                  <a:schemeClr val="tx1"/>
                </a:solidFill>
              </a:rPr>
              <a:t>KŘÍBEK, J. Střelné zbraně I. část, 2. vyd. Brno: PC-DIR spol. s.r.o., 1995. </a:t>
            </a:r>
            <a:endParaRPr lang="cs-CZ" sz="26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600" dirty="0" smtClean="0">
                <a:solidFill>
                  <a:schemeClr val="tx1"/>
                </a:solidFill>
              </a:rPr>
              <a:t>ELMAN</a:t>
            </a:r>
            <a:r>
              <a:rPr lang="cs-CZ" sz="2600" dirty="0">
                <a:solidFill>
                  <a:schemeClr val="tx1"/>
                </a:solidFill>
              </a:rPr>
              <a:t>, J. a </a:t>
            </a:r>
            <a:r>
              <a:rPr lang="cs-CZ" sz="2600" dirty="0" err="1">
                <a:solidFill>
                  <a:schemeClr val="tx1"/>
                </a:solidFill>
              </a:rPr>
              <a:t>Michalíček</a:t>
            </a:r>
            <a:r>
              <a:rPr lang="cs-CZ" sz="2600" dirty="0">
                <a:solidFill>
                  <a:schemeClr val="tx1"/>
                </a:solidFill>
              </a:rPr>
              <a:t>, V. Česko-Anglický technický slovník, 1. vyd. Praha: Sobotáles, 2002</a:t>
            </a:r>
            <a:r>
              <a:rPr lang="cs-CZ" sz="2600" dirty="0" smtClean="0">
                <a:solidFill>
                  <a:schemeClr val="tx1"/>
                </a:solidFill>
              </a:rPr>
              <a:t>.</a:t>
            </a:r>
            <a:endParaRPr lang="cs-CZ" sz="26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</a:pPr>
            <a:endParaRPr lang="en-GB" sz="2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626A6-8864-440A-9E86-6ECA894CC90C}" type="slidenum">
              <a:rPr lang="en-GB" smtClean="0">
                <a:solidFill>
                  <a:schemeClr val="tx1"/>
                </a:solidFill>
              </a:rPr>
              <a:t>25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39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9776" y="2794248"/>
            <a:ext cx="8062664" cy="10668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Reference-obrázky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tx1"/>
                </a:solidFill>
              </a:rPr>
              <a:pPr/>
              <a:t>26</a:t>
            </a:fld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9947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626A6-8864-440A-9E86-6ECA894CC90C}" type="slidenum">
              <a:rPr lang="en-GB" smtClean="0"/>
              <a:t>27</a:t>
            </a:fld>
            <a:endParaRPr lang="en-GB"/>
          </a:p>
        </p:txBody>
      </p:sp>
      <p:sp>
        <p:nvSpPr>
          <p:cNvPr id="6" name="Zástupný symbol pro obsah 6"/>
          <p:cNvSpPr>
            <a:spLocks noGrp="1"/>
          </p:cNvSpPr>
          <p:nvPr>
            <p:ph idx="1"/>
          </p:nvPr>
        </p:nvSpPr>
        <p:spPr>
          <a:xfrm>
            <a:off x="899592" y="620688"/>
            <a:ext cx="7992887" cy="4464496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cs-CZ" sz="2200" dirty="0" smtClean="0">
                <a:solidFill>
                  <a:schemeClr val="tx1"/>
                </a:solidFill>
              </a:rPr>
              <a:t>Snímek č</a:t>
            </a:r>
            <a:r>
              <a:rPr lang="cs-CZ" sz="2200" dirty="0">
                <a:solidFill>
                  <a:schemeClr val="tx1"/>
                </a:solidFill>
              </a:rPr>
              <a:t>. </a:t>
            </a:r>
            <a:r>
              <a:rPr lang="cs-CZ" sz="2200" dirty="0" smtClean="0">
                <a:solidFill>
                  <a:schemeClr val="tx1"/>
                </a:solidFill>
              </a:rPr>
              <a:t>16 </a:t>
            </a:r>
            <a:r>
              <a:rPr lang="cs-CZ" sz="2200" dirty="0">
                <a:solidFill>
                  <a:schemeClr val="tx1"/>
                </a:solidFill>
              </a:rPr>
              <a:t>[cit. 2013-22-08] Dostupný pod licencí Public </a:t>
            </a:r>
            <a:r>
              <a:rPr lang="cs-CZ" sz="2200" dirty="0" err="1">
                <a:solidFill>
                  <a:schemeClr val="tx1"/>
                </a:solidFill>
              </a:rPr>
              <a:t>Domain</a:t>
            </a:r>
            <a:r>
              <a:rPr lang="cs-CZ" sz="2200" dirty="0">
                <a:solidFill>
                  <a:schemeClr val="tx1"/>
                </a:solidFill>
              </a:rPr>
              <a:t> na </a:t>
            </a:r>
            <a:r>
              <a:rPr lang="cs-CZ" sz="2200" dirty="0" smtClean="0">
                <a:solidFill>
                  <a:schemeClr val="tx1"/>
                </a:solidFill>
              </a:rPr>
              <a:t>WWW </a:t>
            </a:r>
            <a:r>
              <a:rPr lang="cs-CZ" sz="2200" dirty="0">
                <a:solidFill>
                  <a:schemeClr val="tx1"/>
                </a:solidFill>
              </a:rPr>
              <a:t> </a:t>
            </a:r>
            <a:r>
              <a:rPr lang="cs-CZ" sz="2200" dirty="0" smtClean="0">
                <a:solidFill>
                  <a:schemeClr val="tx1"/>
                </a:solidFill>
              </a:rPr>
              <a:t>                          </a:t>
            </a:r>
            <a:r>
              <a:rPr lang="en-GB" sz="2400" dirty="0" smtClean="0">
                <a:hlinkClick r:id="rId2"/>
              </a:rPr>
              <a:t>http://commons.wikimedia.org/wiki/File:USMC-100517-M-3215R-002.jpg</a:t>
            </a:r>
            <a:endParaRPr lang="cs-CZ" sz="2200" dirty="0" smtClean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cs-CZ" sz="2200" dirty="0" smtClean="0">
                <a:solidFill>
                  <a:schemeClr val="tx1"/>
                </a:solidFill>
              </a:rPr>
              <a:t>Snímek č. 17 </a:t>
            </a:r>
            <a:r>
              <a:rPr lang="cs-CZ" sz="2200" dirty="0">
                <a:solidFill>
                  <a:schemeClr val="tx1"/>
                </a:solidFill>
              </a:rPr>
              <a:t>[cit. 2013-22-08] Dostupný pod licencí Public </a:t>
            </a:r>
            <a:r>
              <a:rPr lang="cs-CZ" sz="2200" dirty="0" err="1">
                <a:solidFill>
                  <a:schemeClr val="tx1"/>
                </a:solidFill>
              </a:rPr>
              <a:t>Domain</a:t>
            </a:r>
            <a:r>
              <a:rPr lang="cs-CZ" sz="2200" dirty="0">
                <a:solidFill>
                  <a:schemeClr val="tx1"/>
                </a:solidFill>
              </a:rPr>
              <a:t> na </a:t>
            </a:r>
            <a:r>
              <a:rPr lang="cs-CZ" sz="2200" dirty="0" smtClean="0">
                <a:solidFill>
                  <a:schemeClr val="tx1"/>
                </a:solidFill>
              </a:rPr>
              <a:t>WWW </a:t>
            </a:r>
            <a:r>
              <a:rPr lang="en-GB" sz="2400" dirty="0" smtClean="0">
                <a:hlinkClick r:id="rId3"/>
              </a:rPr>
              <a:t>http://commons.wikimedia.org/wiki/File:Royal_marine_who_holds_gun.jpeg</a:t>
            </a:r>
            <a:endParaRPr lang="cs-CZ" sz="2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06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ays">
  <a:themeElements>
    <a:clrScheme name="Motiv systému Office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Arrial Narrow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tiv systému Office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Rays</Template>
  <TotalTime>2890</TotalTime>
  <Words>886</Words>
  <Application>Microsoft Office PowerPoint</Application>
  <PresentationFormat>Předvádění na obrazovce (4:3)</PresentationFormat>
  <Paragraphs>173</Paragraphs>
  <Slides>27</Slides>
  <Notes>17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Rays</vt:lpstr>
      <vt:lpstr>Prezentace aplikace PowerPoint</vt:lpstr>
      <vt:lpstr>Prezentace aplikace PowerPoint</vt:lpstr>
      <vt:lpstr>REVISION</vt:lpstr>
      <vt:lpstr>Prezentace aplikace PowerPoint</vt:lpstr>
      <vt:lpstr>Prezentace aplikace PowerPoint</vt:lpstr>
      <vt:lpstr>Prezentace aplikace PowerPoint</vt:lpstr>
      <vt:lpstr>Prezentace aplikace PowerPoint</vt:lpstr>
      <vt:lpstr>SAFETY LEGISLATION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quiz</vt:lpstr>
      <vt:lpstr>Prezentace aplikace PowerPoint</vt:lpstr>
      <vt:lpstr>summary</vt:lpstr>
      <vt:lpstr>Prezentace aplikace PowerPoint</vt:lpstr>
      <vt:lpstr>Prezentace aplikace PowerPoint</vt:lpstr>
      <vt:lpstr>Prezentace aplikace PowerPoint</vt:lpstr>
      <vt:lpstr>Reference-text</vt:lpstr>
      <vt:lpstr>Prezentace aplikace PowerPoint</vt:lpstr>
      <vt:lpstr>Reference-obrázky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</dc:creator>
  <cp:lastModifiedBy>Pavel</cp:lastModifiedBy>
  <cp:revision>213</cp:revision>
  <dcterms:created xsi:type="dcterms:W3CDTF">2012-08-29T17:12:43Z</dcterms:created>
  <dcterms:modified xsi:type="dcterms:W3CDTF">2013-11-06T14:35:58Z</dcterms:modified>
</cp:coreProperties>
</file>