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56" r:id="rId2"/>
    <p:sldId id="257" r:id="rId3"/>
    <p:sldId id="328" r:id="rId4"/>
    <p:sldId id="297" r:id="rId5"/>
    <p:sldId id="298" r:id="rId6"/>
    <p:sldId id="318" r:id="rId7"/>
    <p:sldId id="329" r:id="rId8"/>
    <p:sldId id="319" r:id="rId9"/>
    <p:sldId id="320" r:id="rId10"/>
    <p:sldId id="321" r:id="rId11"/>
    <p:sldId id="330" r:id="rId12"/>
    <p:sldId id="324" r:id="rId13"/>
    <p:sldId id="331" r:id="rId14"/>
    <p:sldId id="325" r:id="rId15"/>
    <p:sldId id="326" r:id="rId16"/>
    <p:sldId id="327" r:id="rId17"/>
    <p:sldId id="332" r:id="rId18"/>
    <p:sldId id="317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9FC212F-A83E-4733-823C-3A7BBDF92566}">
          <p14:sldIdLst>
            <p14:sldId id="256"/>
            <p14:sldId id="257"/>
            <p14:sldId id="328"/>
            <p14:sldId id="297"/>
            <p14:sldId id="298"/>
            <p14:sldId id="318"/>
            <p14:sldId id="329"/>
            <p14:sldId id="319"/>
            <p14:sldId id="320"/>
            <p14:sldId id="321"/>
            <p14:sldId id="330"/>
            <p14:sldId id="324"/>
            <p14:sldId id="331"/>
            <p14:sldId id="325"/>
            <p14:sldId id="326"/>
            <p14:sldId id="327"/>
            <p14:sldId id="332"/>
            <p14:sldId id="31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38" autoAdjust="0"/>
    <p:restoredTop sz="94660"/>
  </p:normalViewPr>
  <p:slideViewPr>
    <p:cSldViewPr>
      <p:cViewPr>
        <p:scale>
          <a:sx n="75" d="100"/>
          <a:sy n="75" d="100"/>
        </p:scale>
        <p:origin x="-882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8C39EC-850E-4B97-B2FE-026EF3367317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114912-3E1C-49A1-9D98-664E0F8D2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7550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114912-3E1C-49A1-9D98-664E0F8D2283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02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524000"/>
            <a:ext cx="6096000" cy="18796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lnSpc>
                <a:spcPct val="95000"/>
              </a:lnSpc>
              <a:defRPr sz="5400"/>
            </a:lvl1pPr>
          </a:lstStyle>
          <a:p>
            <a:pPr lvl="0"/>
            <a:r>
              <a:rPr lang="cs-CZ" altLang="en-US" noProof="0" smtClean="0"/>
              <a:t>Kliknutím lze upravit styl.</a:t>
            </a:r>
            <a:endParaRPr lang="en-GB" alt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2750" y="4076700"/>
            <a:ext cx="5861050" cy="1257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altLang="en-US" noProof="0" smtClean="0"/>
              <a:t>Kliknutím lze upravit styl předlohy.</a:t>
            </a:r>
            <a:endParaRPr lang="en-GB" altLang="en-US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5874CD98-608C-4CDC-8CD3-DC7922CD54B9}" type="datetime1">
              <a:rPr lang="en-GB" smtClean="0"/>
              <a:t>06/11/2013</a:t>
            </a:fld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41F4898-0983-4D7D-89BE-97F9798C3EE5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156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42FF16-E9F3-48D2-8716-D81BD26C0678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325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2971800"/>
            <a:ext cx="3810000" cy="3124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971800"/>
            <a:ext cx="3810000" cy="3124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FC2287-5D26-4F99-8181-887B07E479D6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672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24E84AD-833A-47D3-8CC8-20895CBC0C20}" type="datetime1">
              <a:rPr lang="en-GB" smtClean="0"/>
              <a:t>06/11/2013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251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948F69-F67A-4FED-980B-D7901A13A572}" type="datetime1">
              <a:rPr lang="en-GB" smtClean="0"/>
              <a:t>06/11/2013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210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727C7C7-789F-4412-BF92-9527648F03BE}" type="datetime1">
              <a:rPr lang="en-GB" smtClean="0"/>
              <a:t>06/11/2013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198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FA4718-697F-4366-975D-06076DDB6B99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418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216AF2F-B33D-4685-8432-DD9209950A25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663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BDFA360-4630-4DCF-8CFD-1A11ADD70320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794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1447800"/>
            <a:ext cx="1943100" cy="4648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1447800"/>
            <a:ext cx="5676900" cy="4648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A48A2C-28F5-4C71-9656-EF56479721AC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877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447800"/>
            <a:ext cx="777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styl.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971800"/>
            <a:ext cx="7772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C699690-C2F9-4F97-8BFD-07DAC914ED47}" type="datetime1">
              <a:rPr lang="en-GB" smtClean="0"/>
              <a:t>06/11/2013</a:t>
            </a:fld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14"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8631014"/>
              </p:ext>
            </p:extLst>
          </p:nvPr>
        </p:nvGraphicFramePr>
        <p:xfrm>
          <a:off x="971600" y="1352321"/>
          <a:ext cx="7200800" cy="4524951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319857"/>
                <a:gridCol w="4880943"/>
              </a:tblGrid>
              <a:tr h="46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Název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SŠ: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SŠ-COP</a:t>
                      </a:r>
                      <a:r>
                        <a:rPr kumimoji="0" lang="cs-CZ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Uherský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Brod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2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Autor: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Ing. Hana Kubišová, Ph.D.</a:t>
                      </a:r>
                      <a:endParaRPr kumimoji="0" lang="en-GB" sz="2800" b="1" i="0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47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Název prezentace (DUMu):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u="none" strike="noStrike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Testing</a:t>
                      </a:r>
                      <a:r>
                        <a:rPr kumimoji="0" lang="cs-CZ" sz="2800" u="none" strike="noStrike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cs-CZ" sz="2800" u="none" strike="noStrike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Guns</a:t>
                      </a:r>
                      <a:endParaRPr kumimoji="0" lang="en-GB" sz="2800" b="0" i="0" u="none" strike="noStrike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78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Název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sady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Technical English for students of study branch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Technician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Gunsmith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cs-CZ" sz="2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cs-CZ" sz="2800" kern="1200" baseline="30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nd</a:t>
                      </a:r>
                      <a:r>
                        <a:rPr lang="cs-CZ" sz="2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3</a:t>
                      </a:r>
                      <a:r>
                        <a:rPr lang="cs-CZ" sz="2800" kern="1200" baseline="30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rd </a:t>
                      </a:r>
                      <a:r>
                        <a:rPr lang="cs-CZ" sz="28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4</a:t>
                      </a:r>
                      <a:r>
                        <a:rPr lang="cs-CZ" sz="2800" kern="1200" baseline="30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 </a:t>
                      </a:r>
                      <a:r>
                        <a:rPr lang="cs-CZ" sz="2800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class</a:t>
                      </a:r>
                      <a:endParaRPr lang="en-GB" sz="2800" kern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06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Číslo projektu: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CZ.1.07./1.5.00/34.0727</a:t>
                      </a:r>
                      <a:endParaRPr kumimoji="0" lang="en-GB" sz="2800" b="1" i="0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06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Datum </a:t>
                      </a: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vzniku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r>
                        <a:rPr kumimoji="0" lang="cs-CZ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7</a:t>
                      </a: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.6.2013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 Box 43"/>
          <p:cNvSpPr txBox="1">
            <a:spLocks noChangeArrowheads="1"/>
          </p:cNvSpPr>
          <p:nvPr/>
        </p:nvSpPr>
        <p:spPr bwMode="auto">
          <a:xfrm>
            <a:off x="468313" y="6021288"/>
            <a:ext cx="8348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dirty="0" smtClean="0">
                <a:solidFill>
                  <a:schemeClr val="bg1"/>
                </a:solidFill>
                <a:latin typeface="+mj-lt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</a:t>
            </a:fld>
            <a:endParaRPr lang="en-GB"/>
          </a:p>
        </p:txBody>
      </p:sp>
      <p:pic>
        <p:nvPicPr>
          <p:cNvPr id="7" name="Picture 2" descr="C:\Users\Pavel\Desktop\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424" y="116632"/>
            <a:ext cx="3960440" cy="86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96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4"/>
          <p:cNvSpPr txBox="1">
            <a:spLocks/>
          </p:cNvSpPr>
          <p:nvPr/>
        </p:nvSpPr>
        <p:spPr>
          <a:xfrm>
            <a:off x="1095023" y="1033606"/>
            <a:ext cx="6965245" cy="7392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3800" b="1" dirty="0" smtClean="0">
                <a:ln/>
                <a:solidFill>
                  <a:schemeClr val="accent3"/>
                </a:solidFill>
              </a:rPr>
              <a:t>ANOTACE</a:t>
            </a:r>
            <a:endParaRPr lang="en-GB" sz="3800" b="1" dirty="0">
              <a:ln/>
              <a:solidFill>
                <a:schemeClr val="accent3"/>
              </a:solidFill>
            </a:endParaRPr>
          </a:p>
        </p:txBody>
      </p:sp>
      <p:sp>
        <p:nvSpPr>
          <p:cNvPr id="5" name="Zástupný symbol pro obsah 5"/>
          <p:cNvSpPr txBox="1">
            <a:spLocks/>
          </p:cNvSpPr>
          <p:nvPr/>
        </p:nvSpPr>
        <p:spPr>
          <a:xfrm>
            <a:off x="1187624" y="1916832"/>
            <a:ext cx="6687845" cy="432048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Záměrem této sady výukových materiálů s názvem </a:t>
            </a:r>
            <a:r>
              <a:rPr lang="cs-CZ" sz="2800" b="1" u="sng" dirty="0" err="1" smtClean="0">
                <a:solidFill>
                  <a:schemeClr val="bg1"/>
                </a:solidFill>
                <a:cs typeface="Arial" charset="0"/>
              </a:rPr>
              <a:t>Technical</a:t>
            </a:r>
            <a:r>
              <a:rPr lang="cs-CZ" sz="2800" b="1" u="sng" dirty="0" smtClean="0">
                <a:solidFill>
                  <a:schemeClr val="bg1"/>
                </a:solidFill>
                <a:cs typeface="Arial" charset="0"/>
              </a:rPr>
              <a:t> </a:t>
            </a:r>
            <a:r>
              <a:rPr lang="cs-CZ" sz="2800" b="1" u="sng" dirty="0" err="1" smtClean="0">
                <a:solidFill>
                  <a:schemeClr val="bg1"/>
                </a:solidFill>
                <a:cs typeface="Arial" charset="0"/>
              </a:rPr>
              <a:t>English</a:t>
            </a:r>
            <a:r>
              <a:rPr lang="cs-CZ" sz="2800" b="1" dirty="0" smtClean="0">
                <a:solidFill>
                  <a:schemeClr val="bg1"/>
                </a:solidFill>
                <a:cs typeface="Arial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je ukázat žákům, kteří se v této oblasti vzdělávají, jaký byl vývoj zbraní. </a:t>
            </a:r>
          </a:p>
          <a:p>
            <a:pPr algn="just"/>
            <a:endParaRPr lang="cs-CZ" sz="2800" dirty="0" smtClean="0">
              <a:solidFill>
                <a:schemeClr val="bg1"/>
              </a:solidFill>
              <a:cs typeface="Arial" charset="0"/>
            </a:endParaRPr>
          </a:p>
          <a:p>
            <a:pPr algn="just"/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Jednotlivé </a:t>
            </a:r>
            <a:r>
              <a:rPr lang="cs-CZ" sz="2800" dirty="0" err="1" smtClean="0">
                <a:solidFill>
                  <a:schemeClr val="bg1"/>
                </a:solidFill>
                <a:cs typeface="Arial" charset="0"/>
              </a:rPr>
              <a:t>DUMy</a:t>
            </a:r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 (prezentace) v této sadě popíší postupně tematické oblasti, které jsou probírány v předmětu Anglický jazyk na naší SŠ. </a:t>
            </a:r>
          </a:p>
          <a:p>
            <a:pPr algn="just"/>
            <a:endParaRPr lang="cs-CZ" sz="2800" dirty="0" smtClean="0">
              <a:solidFill>
                <a:schemeClr val="bg1"/>
              </a:solidFill>
              <a:cs typeface="Arial" charset="0"/>
            </a:endParaRPr>
          </a:p>
          <a:p>
            <a:pPr algn="just"/>
            <a:r>
              <a:rPr lang="cs-CZ" sz="2800" dirty="0" smtClean="0">
                <a:solidFill>
                  <a:schemeClr val="bg1"/>
                </a:solidFill>
                <a:cs typeface="Arial" charset="0"/>
              </a:rPr>
              <a:t>Konkrétně tato prezentace je zaměřena na bezpečnostní předpisy. </a:t>
            </a:r>
          </a:p>
          <a:p>
            <a:pPr algn="just"/>
            <a:endParaRPr lang="cs-CZ" sz="2800" dirty="0" smtClean="0">
              <a:solidFill>
                <a:schemeClr val="bg1"/>
              </a:solidFill>
            </a:endParaRPr>
          </a:p>
          <a:p>
            <a:pPr algn="just"/>
            <a:endParaRPr lang="en-GB" sz="2800" dirty="0" smtClean="0">
              <a:solidFill>
                <a:schemeClr val="bg1"/>
              </a:solidFill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0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85800" y="2938264"/>
            <a:ext cx="7772400" cy="10668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REVISION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062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84784"/>
            <a:ext cx="7200800" cy="5472608"/>
          </a:xfrm>
        </p:spPr>
        <p:txBody>
          <a:bodyPr>
            <a:normAutofit/>
          </a:bodyPr>
          <a:lstStyle/>
          <a:p>
            <a:pPr lvl="1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 </a:t>
            </a:r>
            <a:r>
              <a:rPr lang="cs-CZ" sz="2600" dirty="0" err="1" smtClean="0">
                <a:solidFill>
                  <a:schemeClr val="bg1"/>
                </a:solidFill>
              </a:rPr>
              <a:t>When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was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created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first</a:t>
            </a:r>
            <a:r>
              <a:rPr lang="cs-CZ" sz="2600" dirty="0" smtClean="0">
                <a:solidFill>
                  <a:schemeClr val="bg1"/>
                </a:solidFill>
              </a:rPr>
              <a:t> revolver ? </a:t>
            </a:r>
          </a:p>
          <a:p>
            <a:pPr lvl="1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 </a:t>
            </a:r>
            <a:r>
              <a:rPr lang="cs-CZ" sz="2600" dirty="0" err="1" smtClean="0">
                <a:solidFill>
                  <a:schemeClr val="bg1"/>
                </a:solidFill>
              </a:rPr>
              <a:t>Who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constructed</a:t>
            </a:r>
            <a:r>
              <a:rPr lang="cs-CZ" sz="2600" dirty="0" smtClean="0">
                <a:solidFill>
                  <a:schemeClr val="bg1"/>
                </a:solidFill>
              </a:rPr>
              <a:t> and </a:t>
            </a:r>
            <a:r>
              <a:rPr lang="cs-CZ" sz="2600" dirty="0" err="1" smtClean="0">
                <a:solidFill>
                  <a:schemeClr val="bg1"/>
                </a:solidFill>
              </a:rPr>
              <a:t>created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revolver ? </a:t>
            </a:r>
          </a:p>
          <a:p>
            <a:pPr lvl="1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 </a:t>
            </a:r>
            <a:r>
              <a:rPr lang="cs-CZ" sz="2600" dirty="0" err="1" smtClean="0">
                <a:solidFill>
                  <a:schemeClr val="bg1"/>
                </a:solidFill>
              </a:rPr>
              <a:t>When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appear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Browning's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pistols</a:t>
            </a:r>
            <a:r>
              <a:rPr lang="cs-CZ" sz="2600" dirty="0" smtClean="0">
                <a:solidFill>
                  <a:schemeClr val="bg1"/>
                </a:solidFill>
              </a:rPr>
              <a:t> ? </a:t>
            </a:r>
          </a:p>
          <a:p>
            <a:pPr lvl="1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 Are </a:t>
            </a:r>
            <a:r>
              <a:rPr lang="cs-CZ" sz="2600" dirty="0" err="1" smtClean="0">
                <a:solidFill>
                  <a:schemeClr val="bg1"/>
                </a:solidFill>
              </a:rPr>
              <a:t>Colt's</a:t>
            </a:r>
            <a:r>
              <a:rPr lang="cs-CZ" sz="2600" dirty="0" smtClean="0">
                <a:solidFill>
                  <a:schemeClr val="bg1"/>
                </a:solidFill>
              </a:rPr>
              <a:t> revolver rapid-</a:t>
            </a:r>
            <a:r>
              <a:rPr lang="cs-CZ" sz="2600" dirty="0" err="1" smtClean="0">
                <a:solidFill>
                  <a:schemeClr val="bg1"/>
                </a:solidFill>
              </a:rPr>
              <a:t>fire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gun</a:t>
            </a:r>
            <a:r>
              <a:rPr lang="cs-CZ" sz="2600" dirty="0" smtClean="0">
                <a:solidFill>
                  <a:schemeClr val="bg1"/>
                </a:solidFill>
              </a:rPr>
              <a:t> ? </a:t>
            </a:r>
          </a:p>
          <a:p>
            <a:pPr lvl="1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 </a:t>
            </a:r>
            <a:r>
              <a:rPr lang="cs-CZ" sz="2600" dirty="0" err="1" smtClean="0">
                <a:solidFill>
                  <a:schemeClr val="bg1"/>
                </a:solidFill>
              </a:rPr>
              <a:t>Describe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an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unlocked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systems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 lvl="1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 </a:t>
            </a:r>
            <a:r>
              <a:rPr lang="cs-CZ" sz="2600" dirty="0" err="1" smtClean="0">
                <a:solidFill>
                  <a:schemeClr val="bg1"/>
                </a:solidFill>
              </a:rPr>
              <a:t>Describe</a:t>
            </a:r>
            <a:r>
              <a:rPr lang="cs-CZ" sz="2600" dirty="0" smtClean="0">
                <a:solidFill>
                  <a:schemeClr val="bg1"/>
                </a:solidFill>
              </a:rPr>
              <a:t> a </a:t>
            </a:r>
            <a:r>
              <a:rPr lang="cs-CZ" sz="2600" dirty="0" err="1" smtClean="0">
                <a:solidFill>
                  <a:schemeClr val="bg1"/>
                </a:solidFill>
              </a:rPr>
              <a:t>locked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systems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68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84784"/>
            <a:ext cx="7200800" cy="5472608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 </a:t>
            </a:r>
            <a:r>
              <a:rPr lang="cs-CZ" sz="2600" dirty="0" err="1" smtClean="0">
                <a:solidFill>
                  <a:schemeClr val="bg1"/>
                </a:solidFill>
              </a:rPr>
              <a:t>Describe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halflocked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systems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 </a:t>
            </a:r>
            <a:r>
              <a:rPr lang="cs-CZ" sz="2600" dirty="0" err="1" smtClean="0">
                <a:solidFill>
                  <a:schemeClr val="bg1"/>
                </a:solidFill>
              </a:rPr>
              <a:t>Describe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principe of </a:t>
            </a:r>
            <a:r>
              <a:rPr lang="cs-CZ" sz="2600" dirty="0" err="1" smtClean="0">
                <a:solidFill>
                  <a:schemeClr val="bg1"/>
                </a:solidFill>
              </a:rPr>
              <a:t>locking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mechanism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 </a:t>
            </a:r>
            <a:r>
              <a:rPr lang="cs-CZ" sz="2600" dirty="0" err="1" smtClean="0">
                <a:solidFill>
                  <a:schemeClr val="bg1"/>
                </a:solidFill>
              </a:rPr>
              <a:t>Describe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advantages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pistols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  </a:t>
            </a:r>
            <a:r>
              <a:rPr lang="cs-CZ" sz="2600" dirty="0" err="1" smtClean="0">
                <a:solidFill>
                  <a:schemeClr val="bg1"/>
                </a:solidFill>
              </a:rPr>
              <a:t>Describe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advantages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revolvers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86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484784"/>
            <a:ext cx="7200800" cy="5472608"/>
          </a:xfrm>
        </p:spPr>
        <p:txBody>
          <a:bodyPr>
            <a:normAutofit/>
          </a:bodyPr>
          <a:lstStyle/>
          <a:p>
            <a:pPr marL="812800" lvl="2" indent="-4572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How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does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the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law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distinguishes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? </a:t>
            </a:r>
            <a:endParaRPr lang="cs-CZ" sz="2600" dirty="0">
              <a:solidFill>
                <a:schemeClr val="bg1"/>
              </a:solidFill>
            </a:endParaRPr>
          </a:p>
          <a:p>
            <a:pPr marL="812800" lvl="2" indent="-4572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How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do </a:t>
            </a:r>
            <a:r>
              <a:rPr lang="cs-CZ" sz="2600" dirty="0" err="1">
                <a:solidFill>
                  <a:schemeClr val="bg1"/>
                </a:solidFill>
              </a:rPr>
              <a:t>we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divide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rifles</a:t>
            </a:r>
            <a:r>
              <a:rPr lang="cs-CZ" sz="2600" dirty="0" smtClean="0">
                <a:solidFill>
                  <a:schemeClr val="bg1"/>
                </a:solidFill>
              </a:rPr>
              <a:t>? </a:t>
            </a:r>
            <a:endParaRPr lang="cs-CZ" sz="2600" dirty="0">
              <a:solidFill>
                <a:schemeClr val="bg1"/>
              </a:solidFill>
            </a:endParaRPr>
          </a:p>
          <a:p>
            <a:pPr marL="812800" lvl="2" indent="-4572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Why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do </a:t>
            </a:r>
            <a:r>
              <a:rPr lang="cs-CZ" sz="2600" dirty="0" err="1">
                <a:solidFill>
                  <a:schemeClr val="bg1"/>
                </a:solidFill>
              </a:rPr>
              <a:t>we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have</a:t>
            </a:r>
            <a:r>
              <a:rPr lang="cs-CZ" sz="2600" dirty="0">
                <a:solidFill>
                  <a:schemeClr val="bg1"/>
                </a:solidFill>
              </a:rPr>
              <a:t> a </a:t>
            </a:r>
            <a:r>
              <a:rPr lang="cs-CZ" sz="2600" dirty="0" err="1">
                <a:solidFill>
                  <a:schemeClr val="bg1"/>
                </a:solidFill>
              </a:rPr>
              <a:t>gun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license</a:t>
            </a:r>
            <a:r>
              <a:rPr lang="cs-CZ" sz="2600" dirty="0" smtClean="0">
                <a:solidFill>
                  <a:schemeClr val="bg1"/>
                </a:solidFill>
              </a:rPr>
              <a:t>? </a:t>
            </a:r>
            <a:endParaRPr lang="cs-CZ" sz="2600" dirty="0">
              <a:solidFill>
                <a:schemeClr val="bg1"/>
              </a:solidFill>
            </a:endParaRPr>
          </a:p>
          <a:p>
            <a:pPr marL="812800" lvl="2" indent="-4572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Why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do </a:t>
            </a:r>
            <a:r>
              <a:rPr lang="cs-CZ" sz="2600" dirty="0" err="1">
                <a:solidFill>
                  <a:schemeClr val="bg1"/>
                </a:solidFill>
              </a:rPr>
              <a:t>we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need</a:t>
            </a:r>
            <a:r>
              <a:rPr lang="cs-CZ" sz="2600" dirty="0">
                <a:solidFill>
                  <a:schemeClr val="bg1"/>
                </a:solidFill>
              </a:rPr>
              <a:t> a </a:t>
            </a:r>
            <a:r>
              <a:rPr lang="cs-CZ" sz="2600" dirty="0" err="1">
                <a:solidFill>
                  <a:schemeClr val="bg1"/>
                </a:solidFill>
              </a:rPr>
              <a:t>hunting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smtClean="0">
                <a:solidFill>
                  <a:schemeClr val="bg1"/>
                </a:solidFill>
              </a:rPr>
              <a:t>licence? </a:t>
            </a:r>
            <a:endParaRPr lang="cs-CZ" sz="2600" dirty="0">
              <a:solidFill>
                <a:schemeClr val="bg1"/>
              </a:solidFill>
            </a:endParaRPr>
          </a:p>
          <a:p>
            <a:pPr marL="812800" lvl="2" indent="-4572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How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old</a:t>
            </a:r>
            <a:r>
              <a:rPr lang="cs-CZ" sz="2600" dirty="0">
                <a:solidFill>
                  <a:schemeClr val="bg1"/>
                </a:solidFill>
              </a:rPr>
              <a:t>  </a:t>
            </a:r>
            <a:r>
              <a:rPr lang="cs-CZ" sz="2600" dirty="0" err="1">
                <a:solidFill>
                  <a:schemeClr val="bg1"/>
                </a:solidFill>
              </a:rPr>
              <a:t>should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you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be</a:t>
            </a:r>
            <a:r>
              <a:rPr lang="cs-CZ" sz="2600" dirty="0">
                <a:solidFill>
                  <a:schemeClr val="bg1"/>
                </a:solidFill>
              </a:rPr>
              <a:t> to hold a </a:t>
            </a:r>
            <a:r>
              <a:rPr lang="cs-CZ" sz="2600" dirty="0" err="1" smtClean="0">
                <a:solidFill>
                  <a:schemeClr val="bg1"/>
                </a:solidFill>
              </a:rPr>
              <a:t>gun</a:t>
            </a:r>
            <a:r>
              <a:rPr lang="cs-CZ" sz="2600" dirty="0" smtClean="0">
                <a:solidFill>
                  <a:schemeClr val="bg1"/>
                </a:solidFill>
              </a:rPr>
              <a:t>? </a:t>
            </a:r>
            <a:endParaRPr lang="cs-CZ" sz="2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74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85800" y="2938264"/>
            <a:ext cx="7772400" cy="10668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TESTING GUN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848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1484784"/>
            <a:ext cx="6912768" cy="547260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must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require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technical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norms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  <a:p>
            <a:pPr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tested</a:t>
            </a:r>
            <a:r>
              <a:rPr lang="cs-CZ" sz="2600" dirty="0" smtClean="0">
                <a:solidFill>
                  <a:schemeClr val="bg1"/>
                </a:solidFill>
              </a:rPr>
              <a:t> in </a:t>
            </a:r>
            <a:r>
              <a:rPr lang="cs-CZ" sz="2600" dirty="0" err="1" smtClean="0">
                <a:solidFill>
                  <a:schemeClr val="bg1"/>
                </a:solidFill>
              </a:rPr>
              <a:t>laboratories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  <a:p>
            <a:pPr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divided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into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five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groups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  <a:p>
            <a:pPr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Prototype </a:t>
            </a:r>
            <a:r>
              <a:rPr lang="cs-CZ" sz="2600" dirty="0" err="1" smtClean="0">
                <a:solidFill>
                  <a:schemeClr val="bg1"/>
                </a:solidFill>
              </a:rPr>
              <a:t>tests</a:t>
            </a:r>
            <a:r>
              <a:rPr lang="cs-CZ" sz="2600" dirty="0" smtClean="0">
                <a:solidFill>
                  <a:schemeClr val="bg1"/>
                </a:solidFill>
              </a:rPr>
              <a:t> are done </a:t>
            </a:r>
            <a:r>
              <a:rPr lang="cs-CZ" sz="2600" dirty="0" err="1" smtClean="0">
                <a:solidFill>
                  <a:schemeClr val="bg1"/>
                </a:solidFill>
              </a:rPr>
              <a:t>for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approval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documentation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cs-CZ" sz="2600" dirty="0">
              <a:solidFill>
                <a:schemeClr val="bg1"/>
              </a:solidFill>
            </a:endParaRPr>
          </a:p>
          <a:p>
            <a:pPr marL="1498600" lvl="2" indent="-11430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/>
          </a:p>
          <a:p>
            <a:pPr marL="1498600" lvl="2" indent="-11430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/>
          </a:p>
          <a:p>
            <a:pPr marL="1143000" lvl="1" indent="-11430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/>
          </a:p>
          <a:p>
            <a:pPr marL="1508760" lvl="1" indent="-11430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/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/>
          </a:p>
          <a:p>
            <a:pPr marL="1508760" lvl="1" indent="-11430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marL="1508760" lvl="1" indent="-11430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marL="1508760" lvl="1" indent="-11430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marL="1508760" lvl="1" indent="-11430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marL="1508760" lvl="1" indent="-11430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marL="1508760" lvl="1" indent="-11430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marL="1508760" lvl="1" indent="-11430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/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/>
          </a:p>
          <a:p>
            <a:pPr lvl="1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marL="822960" lvl="1" indent="-4572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600" dirty="0" smtClean="0"/>
          </a:p>
          <a:p>
            <a:pPr marL="822960" lvl="1" indent="-4572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en-US" sz="2600" dirty="0"/>
              <a:t/>
            </a:r>
            <a:br>
              <a:rPr lang="en-US" sz="2600" dirty="0"/>
            </a:br>
            <a:r>
              <a:rPr lang="en-US" sz="2600" dirty="0"/>
              <a:t/>
            </a:r>
            <a:br>
              <a:rPr lang="en-US" sz="2600" dirty="0"/>
            </a:br>
            <a:endParaRPr lang="cs-CZ" sz="2600" dirty="0"/>
          </a:p>
          <a:p>
            <a:pPr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159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484784"/>
            <a:ext cx="7200800" cy="5472608"/>
          </a:xfrm>
        </p:spPr>
        <p:txBody>
          <a:bodyPr>
            <a:normAutofit/>
          </a:bodyPr>
          <a:lstStyle/>
          <a:p>
            <a:pPr marL="812800" lvl="2" indent="-4572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Type </a:t>
            </a:r>
            <a:r>
              <a:rPr lang="cs-CZ" sz="2600" dirty="0" err="1" smtClean="0">
                <a:solidFill>
                  <a:schemeClr val="bg1"/>
                </a:solidFill>
              </a:rPr>
              <a:t>tests</a:t>
            </a:r>
            <a:r>
              <a:rPr lang="cs-CZ" sz="2600" dirty="0" smtClean="0">
                <a:solidFill>
                  <a:schemeClr val="bg1"/>
                </a:solidFill>
              </a:rPr>
              <a:t> are done to </a:t>
            </a:r>
            <a:r>
              <a:rPr lang="cs-CZ" sz="2600" dirty="0" err="1" smtClean="0">
                <a:solidFill>
                  <a:schemeClr val="bg1"/>
                </a:solidFill>
              </a:rPr>
              <a:t>verify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regulations</a:t>
            </a:r>
            <a:r>
              <a:rPr lang="cs-CZ" sz="2600" dirty="0" smtClean="0">
                <a:solidFill>
                  <a:schemeClr val="bg1"/>
                </a:solidFill>
              </a:rPr>
              <a:t> and </a:t>
            </a:r>
            <a:r>
              <a:rPr lang="cs-CZ" sz="2600" dirty="0" err="1" smtClean="0">
                <a:solidFill>
                  <a:schemeClr val="bg1"/>
                </a:solidFill>
              </a:rPr>
              <a:t>standards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  <a:endParaRPr lang="cs-CZ" sz="2600" dirty="0">
              <a:solidFill>
                <a:schemeClr val="bg1"/>
              </a:solidFill>
            </a:endParaRPr>
          </a:p>
          <a:p>
            <a:pPr marL="812800" lvl="2" indent="-4572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Control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tests</a:t>
            </a:r>
            <a:r>
              <a:rPr lang="cs-CZ" sz="2600" dirty="0" smtClean="0">
                <a:solidFill>
                  <a:schemeClr val="bg1"/>
                </a:solidFill>
              </a:rPr>
              <a:t> are done by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manufacturer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  <a:endParaRPr lang="cs-CZ" sz="2600" dirty="0">
              <a:solidFill>
                <a:schemeClr val="bg1"/>
              </a:solidFill>
            </a:endParaRPr>
          </a:p>
          <a:p>
            <a:pPr marL="812800" lvl="2" indent="-4572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Official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testing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of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is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performed</a:t>
            </a:r>
            <a:r>
              <a:rPr lang="cs-CZ" sz="2600" dirty="0" smtClean="0">
                <a:solidFill>
                  <a:schemeClr val="bg1"/>
                </a:solidFill>
              </a:rPr>
              <a:t> in </a:t>
            </a:r>
            <a:r>
              <a:rPr lang="cs-CZ" sz="2600" dirty="0" err="1" smtClean="0">
                <a:solidFill>
                  <a:schemeClr val="bg1"/>
                </a:solidFill>
              </a:rPr>
              <a:t>laboratories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  <a:p>
            <a:pPr marL="812800" lvl="2" indent="-4572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Testing</a:t>
            </a:r>
            <a:r>
              <a:rPr lang="cs-CZ" sz="2600" dirty="0" smtClean="0">
                <a:solidFill>
                  <a:schemeClr val="bg1"/>
                </a:solidFill>
              </a:rPr>
              <a:t> institute </a:t>
            </a:r>
            <a:r>
              <a:rPr lang="cs-CZ" sz="2600" dirty="0" err="1" smtClean="0">
                <a:solidFill>
                  <a:schemeClr val="bg1"/>
                </a:solidFill>
              </a:rPr>
              <a:t>is</a:t>
            </a:r>
            <a:r>
              <a:rPr lang="cs-CZ" sz="2600" dirty="0" smtClean="0">
                <a:solidFill>
                  <a:schemeClr val="bg1"/>
                </a:solidFill>
              </a:rPr>
              <a:t> in Brno.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65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1484784"/>
            <a:ext cx="7200800" cy="5472608"/>
          </a:xfrm>
        </p:spPr>
        <p:txBody>
          <a:bodyPr>
            <a:normAutofit/>
          </a:bodyPr>
          <a:lstStyle/>
          <a:p>
            <a:pPr marL="444500" lvl="2" indent="-444500" algn="just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Marking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prescribed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technical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documentation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  <a:endParaRPr lang="cs-CZ" sz="2600" dirty="0">
              <a:solidFill>
                <a:schemeClr val="bg1"/>
              </a:solidFill>
            </a:endParaRPr>
          </a:p>
          <a:p>
            <a:pPr marL="444500" lvl="2" indent="-444500" algn="just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test a </a:t>
            </a:r>
            <a:r>
              <a:rPr lang="cs-CZ" sz="2600" dirty="0" err="1" smtClean="0">
                <a:solidFill>
                  <a:schemeClr val="bg1"/>
                </a:solidFill>
              </a:rPr>
              <a:t>gun</a:t>
            </a:r>
            <a:r>
              <a:rPr lang="cs-CZ" sz="2600" dirty="0" smtClean="0">
                <a:solidFill>
                  <a:schemeClr val="bg1"/>
                </a:solidFill>
              </a:rPr>
              <a:t> has a </a:t>
            </a:r>
            <a:r>
              <a:rPr lang="cs-CZ" sz="2600" dirty="0" err="1" smtClean="0">
                <a:solidFill>
                  <a:schemeClr val="bg1"/>
                </a:solidFill>
              </a:rPr>
              <a:t>prescribed</a:t>
            </a:r>
            <a:r>
              <a:rPr lang="cs-CZ" sz="2600" dirty="0" smtClean="0">
                <a:solidFill>
                  <a:schemeClr val="bg1"/>
                </a:solidFill>
              </a:rPr>
              <a:t> test </a:t>
            </a:r>
            <a:r>
              <a:rPr lang="cs-CZ" sz="2600" dirty="0" err="1" smtClean="0">
                <a:solidFill>
                  <a:schemeClr val="bg1"/>
                </a:solidFill>
              </a:rPr>
              <a:t>marks</a:t>
            </a:r>
            <a:r>
              <a:rPr lang="cs-CZ" sz="2600" dirty="0" smtClean="0">
                <a:solidFill>
                  <a:schemeClr val="bg1"/>
                </a:solidFill>
              </a:rPr>
              <a:t> and </a:t>
            </a:r>
            <a:r>
              <a:rPr lang="cs-CZ" sz="2600" dirty="0" err="1" smtClean="0">
                <a:solidFill>
                  <a:schemeClr val="bg1"/>
                </a:solidFill>
              </a:rPr>
              <a:t>two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digits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year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exam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  <a:endParaRPr lang="cs-CZ" sz="2600" dirty="0">
              <a:solidFill>
                <a:schemeClr val="bg1"/>
              </a:solidFill>
            </a:endParaRPr>
          </a:p>
          <a:p>
            <a:pPr marL="444500" lvl="2" indent="-444500" algn="just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New </a:t>
            </a:r>
            <a:r>
              <a:rPr lang="cs-CZ" sz="2600" dirty="0" err="1" smtClean="0">
                <a:solidFill>
                  <a:schemeClr val="bg1"/>
                </a:solidFill>
              </a:rPr>
              <a:t>verification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gun</a:t>
            </a:r>
            <a:r>
              <a:rPr lang="cs-CZ" sz="2600" dirty="0" smtClean="0">
                <a:solidFill>
                  <a:schemeClr val="bg1"/>
                </a:solidFill>
              </a:rPr>
              <a:t> to </a:t>
            </a:r>
            <a:r>
              <a:rPr lang="cs-CZ" sz="2600" dirty="0" err="1" smtClean="0">
                <a:solidFill>
                  <a:schemeClr val="bg1"/>
                </a:solidFill>
              </a:rPr>
              <a:t>detect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the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defect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</a:p>
          <a:p>
            <a:pPr marL="444500" lvl="2" indent="-444500" algn="just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are </a:t>
            </a:r>
            <a:r>
              <a:rPr lang="cs-CZ" sz="2600" dirty="0" err="1" smtClean="0">
                <a:solidFill>
                  <a:schemeClr val="bg1"/>
                </a:solidFill>
              </a:rPr>
              <a:t>tested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every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five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years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97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85800" y="2938264"/>
            <a:ext cx="7772400" cy="10668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quiz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848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1484784"/>
            <a:ext cx="7200800" cy="5472608"/>
          </a:xfrm>
        </p:spPr>
        <p:txBody>
          <a:bodyPr>
            <a:normAutofit/>
          </a:bodyPr>
          <a:lstStyle/>
          <a:p>
            <a:pPr marL="482600" lvl="1" indent="-4572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  <a:tabLst>
                <a:tab pos="622300" algn="l"/>
                <a:tab pos="723900" algn="l"/>
                <a:tab pos="1257300" algn="l"/>
                <a:tab pos="1612900" algn="l"/>
              </a:tabLst>
            </a:pPr>
            <a:r>
              <a:rPr lang="cs-CZ" sz="2600" dirty="0" err="1" smtClean="0">
                <a:solidFill>
                  <a:schemeClr val="bg1"/>
                </a:solidFill>
              </a:rPr>
              <a:t>What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must</a:t>
            </a:r>
            <a:r>
              <a:rPr lang="cs-CZ" sz="2600" dirty="0">
                <a:solidFill>
                  <a:schemeClr val="bg1"/>
                </a:solidFill>
              </a:rPr>
              <a:t> a </a:t>
            </a:r>
            <a:r>
              <a:rPr lang="cs-CZ" sz="2600" dirty="0" err="1">
                <a:solidFill>
                  <a:schemeClr val="bg1"/>
                </a:solidFill>
              </a:rPr>
              <a:t>gun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require</a:t>
            </a:r>
            <a:r>
              <a:rPr lang="cs-CZ" sz="2600" dirty="0" smtClean="0">
                <a:solidFill>
                  <a:schemeClr val="bg1"/>
                </a:solidFill>
              </a:rPr>
              <a:t>? </a:t>
            </a:r>
          </a:p>
          <a:p>
            <a:pPr marL="482600" lvl="1" indent="-4572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  <a:tabLst>
                <a:tab pos="622300" algn="l"/>
                <a:tab pos="723900" algn="l"/>
                <a:tab pos="1257300" algn="l"/>
                <a:tab pos="1612900" algn="l"/>
              </a:tabLst>
            </a:pPr>
            <a:r>
              <a:rPr lang="cs-CZ" sz="2600" dirty="0" err="1" smtClean="0">
                <a:solidFill>
                  <a:schemeClr val="bg1"/>
                </a:solidFill>
              </a:rPr>
              <a:t>Why</a:t>
            </a:r>
            <a:r>
              <a:rPr lang="cs-CZ" sz="2600" dirty="0" smtClean="0">
                <a:solidFill>
                  <a:schemeClr val="bg1"/>
                </a:solidFill>
              </a:rPr>
              <a:t>  are </a:t>
            </a:r>
            <a:r>
              <a:rPr lang="cs-CZ" sz="2600" dirty="0" err="1" smtClean="0">
                <a:solidFill>
                  <a:schemeClr val="bg1"/>
                </a:solidFill>
              </a:rPr>
              <a:t>weapons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testing</a:t>
            </a:r>
            <a:r>
              <a:rPr lang="cs-CZ" sz="2600" dirty="0" smtClean="0">
                <a:solidFill>
                  <a:schemeClr val="bg1"/>
                </a:solidFill>
              </a:rPr>
              <a:t>? </a:t>
            </a:r>
          </a:p>
          <a:p>
            <a:pPr marL="482600" lvl="1" indent="-4572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  <a:tabLst>
                <a:tab pos="622300" algn="l"/>
                <a:tab pos="723900" algn="l"/>
                <a:tab pos="1257300" algn="l"/>
                <a:tab pos="1612900" algn="l"/>
              </a:tabLst>
            </a:pPr>
            <a:r>
              <a:rPr lang="cs-CZ" sz="2600" dirty="0" err="1" smtClean="0">
                <a:solidFill>
                  <a:schemeClr val="bg1"/>
                </a:solidFill>
              </a:rPr>
              <a:t>Describe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testing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. </a:t>
            </a:r>
          </a:p>
          <a:p>
            <a:pPr marL="482600" lvl="1" indent="-4572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  <a:tabLst>
                <a:tab pos="622300" algn="l"/>
                <a:tab pos="723900" algn="l"/>
                <a:tab pos="1257300" algn="l"/>
                <a:tab pos="1612900" algn="l"/>
              </a:tabLst>
            </a:pPr>
            <a:r>
              <a:rPr lang="cs-CZ" sz="2600" dirty="0" err="1" smtClean="0">
                <a:solidFill>
                  <a:schemeClr val="bg1"/>
                </a:solidFill>
              </a:rPr>
              <a:t>Where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is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t</a:t>
            </a:r>
            <a:r>
              <a:rPr lang="cs-CZ" sz="2600" dirty="0" err="1" smtClean="0">
                <a:solidFill>
                  <a:schemeClr val="bg1"/>
                </a:solidFill>
              </a:rPr>
              <a:t>esting</a:t>
            </a:r>
            <a:r>
              <a:rPr lang="cs-CZ" sz="2600" dirty="0" smtClean="0">
                <a:solidFill>
                  <a:schemeClr val="bg1"/>
                </a:solidFill>
              </a:rPr>
              <a:t> institute?</a:t>
            </a:r>
          </a:p>
          <a:p>
            <a:pPr marL="482600" lvl="1" indent="-457200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  <a:tabLst>
                <a:tab pos="622300" algn="l"/>
                <a:tab pos="723900" algn="l"/>
                <a:tab pos="1257300" algn="l"/>
                <a:tab pos="1612900" algn="l"/>
              </a:tabLst>
            </a:pPr>
            <a:r>
              <a:rPr lang="cs-CZ" sz="2600" dirty="0" err="1" smtClean="0">
                <a:solidFill>
                  <a:schemeClr val="bg1"/>
                </a:solidFill>
              </a:rPr>
              <a:t>Is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 smtClean="0">
                <a:solidFill>
                  <a:schemeClr val="bg1"/>
                </a:solidFill>
              </a:rPr>
              <a:t>testing</a:t>
            </a:r>
            <a:r>
              <a:rPr lang="cs-CZ" sz="2600" dirty="0" smtClean="0">
                <a:solidFill>
                  <a:schemeClr val="bg1"/>
                </a:solidFill>
              </a:rPr>
              <a:t> of </a:t>
            </a: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limited?  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74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85800" y="2938264"/>
            <a:ext cx="7772400" cy="10668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summary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848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19672" y="1484784"/>
            <a:ext cx="6696744" cy="5472608"/>
          </a:xfrm>
        </p:spPr>
        <p:txBody>
          <a:bodyPr>
            <a:normAutofit/>
          </a:bodyPr>
          <a:lstStyle/>
          <a:p>
            <a:pPr marL="533400" lvl="2" indent="-533400" algn="just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must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require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technical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norms</a:t>
            </a:r>
            <a:r>
              <a:rPr lang="cs-CZ" sz="2600" dirty="0">
                <a:solidFill>
                  <a:schemeClr val="bg1"/>
                </a:solidFill>
              </a:rPr>
              <a:t>. </a:t>
            </a:r>
          </a:p>
          <a:p>
            <a:pPr marL="533400" lvl="2" indent="-533400" algn="just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Guns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are </a:t>
            </a:r>
            <a:r>
              <a:rPr lang="cs-CZ" sz="2600" dirty="0" err="1">
                <a:solidFill>
                  <a:schemeClr val="bg1"/>
                </a:solidFill>
              </a:rPr>
              <a:t>tested</a:t>
            </a:r>
            <a:r>
              <a:rPr lang="cs-CZ" sz="2600" dirty="0">
                <a:solidFill>
                  <a:schemeClr val="bg1"/>
                </a:solidFill>
              </a:rPr>
              <a:t> in </a:t>
            </a:r>
            <a:r>
              <a:rPr lang="cs-CZ" sz="2600" dirty="0" err="1">
                <a:solidFill>
                  <a:schemeClr val="bg1"/>
                </a:solidFill>
              </a:rPr>
              <a:t>laboratories</a:t>
            </a:r>
            <a:r>
              <a:rPr lang="cs-CZ" sz="2600" dirty="0">
                <a:solidFill>
                  <a:schemeClr val="bg1"/>
                </a:solidFill>
              </a:rPr>
              <a:t>. </a:t>
            </a:r>
            <a:endParaRPr lang="cs-CZ" sz="2600" dirty="0" smtClean="0">
              <a:solidFill>
                <a:schemeClr val="bg1"/>
              </a:solidFill>
            </a:endParaRPr>
          </a:p>
          <a:p>
            <a:pPr marL="533400" lvl="2" indent="-533400" algn="just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Prototype </a:t>
            </a:r>
            <a:r>
              <a:rPr lang="cs-CZ" sz="2600" dirty="0" err="1">
                <a:solidFill>
                  <a:schemeClr val="bg1"/>
                </a:solidFill>
              </a:rPr>
              <a:t>tests</a:t>
            </a:r>
            <a:r>
              <a:rPr lang="cs-CZ" sz="2600" dirty="0">
                <a:solidFill>
                  <a:schemeClr val="bg1"/>
                </a:solidFill>
              </a:rPr>
              <a:t> are done </a:t>
            </a:r>
            <a:r>
              <a:rPr lang="cs-CZ" sz="2600" dirty="0" err="1">
                <a:solidFill>
                  <a:schemeClr val="bg1"/>
                </a:solidFill>
              </a:rPr>
              <a:t>for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the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approval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documentation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28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484784"/>
            <a:ext cx="7200800" cy="5472608"/>
          </a:xfrm>
        </p:spPr>
        <p:txBody>
          <a:bodyPr>
            <a:normAutofit/>
          </a:bodyPr>
          <a:lstStyle/>
          <a:p>
            <a:pPr marL="812800" lvl="2" indent="-4572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smtClean="0">
                <a:solidFill>
                  <a:schemeClr val="bg1"/>
                </a:solidFill>
              </a:rPr>
              <a:t>Type </a:t>
            </a:r>
            <a:r>
              <a:rPr lang="cs-CZ" sz="2600" dirty="0" err="1">
                <a:solidFill>
                  <a:schemeClr val="bg1"/>
                </a:solidFill>
              </a:rPr>
              <a:t>tests</a:t>
            </a:r>
            <a:r>
              <a:rPr lang="cs-CZ" sz="2600" dirty="0">
                <a:solidFill>
                  <a:schemeClr val="bg1"/>
                </a:solidFill>
              </a:rPr>
              <a:t> are done to </a:t>
            </a:r>
            <a:r>
              <a:rPr lang="cs-CZ" sz="2600" dirty="0" err="1">
                <a:solidFill>
                  <a:schemeClr val="bg1"/>
                </a:solidFill>
              </a:rPr>
              <a:t>verify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the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regulations</a:t>
            </a:r>
            <a:r>
              <a:rPr lang="cs-CZ" sz="2600" dirty="0">
                <a:solidFill>
                  <a:schemeClr val="bg1"/>
                </a:solidFill>
              </a:rPr>
              <a:t>  and </a:t>
            </a:r>
            <a:r>
              <a:rPr lang="cs-CZ" sz="2600" dirty="0" err="1">
                <a:solidFill>
                  <a:schemeClr val="bg1"/>
                </a:solidFill>
              </a:rPr>
              <a:t>standards</a:t>
            </a:r>
            <a:r>
              <a:rPr lang="cs-CZ" sz="2600" dirty="0">
                <a:solidFill>
                  <a:schemeClr val="bg1"/>
                </a:solidFill>
              </a:rPr>
              <a:t>. </a:t>
            </a:r>
            <a:endParaRPr lang="cs-CZ" sz="2600" dirty="0" smtClean="0">
              <a:solidFill>
                <a:schemeClr val="bg1"/>
              </a:solidFill>
            </a:endParaRPr>
          </a:p>
          <a:p>
            <a:pPr marL="812800" lvl="2" indent="-4572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Official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testing</a:t>
            </a:r>
            <a:r>
              <a:rPr lang="cs-CZ" sz="2600" dirty="0">
                <a:solidFill>
                  <a:schemeClr val="bg1"/>
                </a:solidFill>
              </a:rPr>
              <a:t> of </a:t>
            </a:r>
            <a:r>
              <a:rPr lang="cs-CZ" sz="2600" dirty="0" err="1">
                <a:solidFill>
                  <a:schemeClr val="bg1"/>
                </a:solidFill>
              </a:rPr>
              <a:t>guns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is</a:t>
            </a:r>
            <a:r>
              <a:rPr lang="cs-CZ" sz="2600" dirty="0">
                <a:solidFill>
                  <a:schemeClr val="bg1"/>
                </a:solidFill>
              </a:rPr>
              <a:t> </a:t>
            </a:r>
            <a:r>
              <a:rPr lang="cs-CZ" sz="2600" dirty="0" err="1">
                <a:solidFill>
                  <a:schemeClr val="bg1"/>
                </a:solidFill>
              </a:rPr>
              <a:t>performed</a:t>
            </a:r>
            <a:r>
              <a:rPr lang="cs-CZ" sz="2600" dirty="0">
                <a:solidFill>
                  <a:schemeClr val="bg1"/>
                </a:solidFill>
              </a:rPr>
              <a:t> in </a:t>
            </a:r>
            <a:r>
              <a:rPr lang="cs-CZ" sz="2600" dirty="0" err="1">
                <a:solidFill>
                  <a:schemeClr val="bg1"/>
                </a:solidFill>
              </a:rPr>
              <a:t>laboratories</a:t>
            </a:r>
            <a:r>
              <a:rPr lang="cs-CZ" sz="2600" dirty="0">
                <a:solidFill>
                  <a:schemeClr val="bg1"/>
                </a:solidFill>
              </a:rPr>
              <a:t>. </a:t>
            </a:r>
          </a:p>
          <a:p>
            <a:pPr marL="812800" lvl="2" indent="-457200" algn="just">
              <a:lnSpc>
                <a:spcPct val="15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600" dirty="0" err="1" smtClean="0">
                <a:solidFill>
                  <a:schemeClr val="bg1"/>
                </a:solidFill>
              </a:rPr>
              <a:t>Testing</a:t>
            </a:r>
            <a:r>
              <a:rPr lang="cs-CZ" sz="2600" dirty="0" smtClean="0">
                <a:solidFill>
                  <a:schemeClr val="bg1"/>
                </a:solidFill>
              </a:rPr>
              <a:t> </a:t>
            </a:r>
            <a:r>
              <a:rPr lang="cs-CZ" sz="2600" dirty="0">
                <a:solidFill>
                  <a:schemeClr val="bg1"/>
                </a:solidFill>
              </a:rPr>
              <a:t>institute </a:t>
            </a:r>
            <a:r>
              <a:rPr lang="cs-CZ" sz="2600" dirty="0" err="1">
                <a:solidFill>
                  <a:schemeClr val="bg1"/>
                </a:solidFill>
              </a:rPr>
              <a:t>is</a:t>
            </a:r>
            <a:r>
              <a:rPr lang="cs-CZ" sz="2600" dirty="0">
                <a:solidFill>
                  <a:schemeClr val="bg1"/>
                </a:solidFill>
              </a:rPr>
              <a:t> in Brno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en-GB" sz="2600" dirty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7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47664" y="1484784"/>
            <a:ext cx="6840760" cy="4752528"/>
          </a:xfrm>
        </p:spPr>
        <p:txBody>
          <a:bodyPr>
            <a:normAutofit fontScale="25000" lnSpcReduction="20000"/>
          </a:bodyPr>
          <a:lstStyle/>
          <a:p>
            <a:pPr marL="533400" lvl="2" indent="-533400" algn="just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10400" dirty="0" err="1" smtClean="0">
                <a:solidFill>
                  <a:schemeClr val="bg1"/>
                </a:solidFill>
              </a:rPr>
              <a:t>Marking</a:t>
            </a:r>
            <a:r>
              <a:rPr lang="cs-CZ" sz="10400" dirty="0" smtClean="0">
                <a:solidFill>
                  <a:schemeClr val="bg1"/>
                </a:solidFill>
              </a:rPr>
              <a:t> </a:t>
            </a:r>
            <a:r>
              <a:rPr lang="cs-CZ" sz="10400" dirty="0">
                <a:solidFill>
                  <a:schemeClr val="bg1"/>
                </a:solidFill>
              </a:rPr>
              <a:t>of </a:t>
            </a:r>
            <a:r>
              <a:rPr lang="cs-CZ" sz="10400" dirty="0" err="1">
                <a:solidFill>
                  <a:schemeClr val="bg1"/>
                </a:solidFill>
              </a:rPr>
              <a:t>guns</a:t>
            </a:r>
            <a:r>
              <a:rPr lang="cs-CZ" sz="10400" dirty="0">
                <a:solidFill>
                  <a:schemeClr val="bg1"/>
                </a:solidFill>
              </a:rPr>
              <a:t> </a:t>
            </a:r>
            <a:r>
              <a:rPr lang="cs-CZ" sz="10400" dirty="0" err="1">
                <a:solidFill>
                  <a:schemeClr val="bg1"/>
                </a:solidFill>
              </a:rPr>
              <a:t>prescribed</a:t>
            </a:r>
            <a:r>
              <a:rPr lang="cs-CZ" sz="10400" dirty="0">
                <a:solidFill>
                  <a:schemeClr val="bg1"/>
                </a:solidFill>
              </a:rPr>
              <a:t> </a:t>
            </a:r>
            <a:r>
              <a:rPr lang="cs-CZ" sz="10400" dirty="0" err="1">
                <a:solidFill>
                  <a:schemeClr val="bg1"/>
                </a:solidFill>
              </a:rPr>
              <a:t>technical</a:t>
            </a:r>
            <a:r>
              <a:rPr lang="cs-CZ" sz="10400" dirty="0">
                <a:solidFill>
                  <a:schemeClr val="bg1"/>
                </a:solidFill>
              </a:rPr>
              <a:t> </a:t>
            </a:r>
            <a:r>
              <a:rPr lang="cs-CZ" sz="10400" dirty="0" err="1" smtClean="0">
                <a:solidFill>
                  <a:schemeClr val="bg1"/>
                </a:solidFill>
              </a:rPr>
              <a:t>documentation</a:t>
            </a:r>
            <a:r>
              <a:rPr lang="cs-CZ" sz="10400" dirty="0" smtClean="0">
                <a:solidFill>
                  <a:schemeClr val="bg1"/>
                </a:solidFill>
              </a:rPr>
              <a:t>.</a:t>
            </a:r>
          </a:p>
          <a:p>
            <a:pPr marL="533400" lvl="2" indent="-533400" algn="just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10400" dirty="0" err="1" smtClean="0">
                <a:solidFill>
                  <a:schemeClr val="bg1"/>
                </a:solidFill>
              </a:rPr>
              <a:t>The</a:t>
            </a:r>
            <a:r>
              <a:rPr lang="cs-CZ" sz="10400" dirty="0" smtClean="0">
                <a:solidFill>
                  <a:schemeClr val="bg1"/>
                </a:solidFill>
              </a:rPr>
              <a:t> </a:t>
            </a:r>
            <a:r>
              <a:rPr lang="cs-CZ" sz="10400" dirty="0">
                <a:solidFill>
                  <a:schemeClr val="bg1"/>
                </a:solidFill>
              </a:rPr>
              <a:t>test a </a:t>
            </a:r>
            <a:r>
              <a:rPr lang="cs-CZ" sz="10400" dirty="0" err="1">
                <a:solidFill>
                  <a:schemeClr val="bg1"/>
                </a:solidFill>
              </a:rPr>
              <a:t>gun</a:t>
            </a:r>
            <a:r>
              <a:rPr lang="cs-CZ" sz="10400" dirty="0">
                <a:solidFill>
                  <a:schemeClr val="bg1"/>
                </a:solidFill>
              </a:rPr>
              <a:t> has a </a:t>
            </a:r>
            <a:r>
              <a:rPr lang="cs-CZ" sz="10400" dirty="0" err="1">
                <a:solidFill>
                  <a:schemeClr val="bg1"/>
                </a:solidFill>
              </a:rPr>
              <a:t>prescribed</a:t>
            </a:r>
            <a:r>
              <a:rPr lang="cs-CZ" sz="10400" dirty="0">
                <a:solidFill>
                  <a:schemeClr val="bg1"/>
                </a:solidFill>
              </a:rPr>
              <a:t> test </a:t>
            </a:r>
            <a:r>
              <a:rPr lang="cs-CZ" sz="10400" dirty="0" err="1">
                <a:solidFill>
                  <a:schemeClr val="bg1"/>
                </a:solidFill>
              </a:rPr>
              <a:t>marks</a:t>
            </a:r>
            <a:r>
              <a:rPr lang="cs-CZ" sz="10400" dirty="0">
                <a:solidFill>
                  <a:schemeClr val="bg1"/>
                </a:solidFill>
              </a:rPr>
              <a:t> and </a:t>
            </a:r>
            <a:r>
              <a:rPr lang="cs-CZ" sz="10400" dirty="0" err="1">
                <a:solidFill>
                  <a:schemeClr val="bg1"/>
                </a:solidFill>
              </a:rPr>
              <a:t>two</a:t>
            </a:r>
            <a:r>
              <a:rPr lang="cs-CZ" sz="10400" dirty="0">
                <a:solidFill>
                  <a:schemeClr val="bg1"/>
                </a:solidFill>
              </a:rPr>
              <a:t> </a:t>
            </a:r>
            <a:r>
              <a:rPr lang="cs-CZ" sz="10400" dirty="0" err="1">
                <a:solidFill>
                  <a:schemeClr val="bg1"/>
                </a:solidFill>
              </a:rPr>
              <a:t>digits</a:t>
            </a:r>
            <a:r>
              <a:rPr lang="cs-CZ" sz="10400" dirty="0">
                <a:solidFill>
                  <a:schemeClr val="bg1"/>
                </a:solidFill>
              </a:rPr>
              <a:t> of </a:t>
            </a:r>
            <a:r>
              <a:rPr lang="cs-CZ" sz="10400" dirty="0" err="1">
                <a:solidFill>
                  <a:schemeClr val="bg1"/>
                </a:solidFill>
              </a:rPr>
              <a:t>year</a:t>
            </a:r>
            <a:r>
              <a:rPr lang="cs-CZ" sz="10400" dirty="0">
                <a:solidFill>
                  <a:schemeClr val="bg1"/>
                </a:solidFill>
              </a:rPr>
              <a:t> </a:t>
            </a:r>
            <a:r>
              <a:rPr lang="cs-CZ" sz="10400" dirty="0" err="1">
                <a:solidFill>
                  <a:schemeClr val="bg1"/>
                </a:solidFill>
              </a:rPr>
              <a:t>exam</a:t>
            </a:r>
            <a:r>
              <a:rPr lang="cs-CZ" sz="10400" dirty="0">
                <a:solidFill>
                  <a:schemeClr val="bg1"/>
                </a:solidFill>
              </a:rPr>
              <a:t>. </a:t>
            </a:r>
            <a:endParaRPr lang="cs-CZ" sz="10400" dirty="0" smtClean="0">
              <a:solidFill>
                <a:schemeClr val="bg1"/>
              </a:solidFill>
            </a:endParaRPr>
          </a:p>
          <a:p>
            <a:pPr marL="533400" lvl="2" indent="-533400" algn="just">
              <a:lnSpc>
                <a:spcPct val="170000"/>
              </a:lnSpc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10400" dirty="0" err="1" smtClean="0">
                <a:solidFill>
                  <a:schemeClr val="bg1"/>
                </a:solidFill>
              </a:rPr>
              <a:t>Guns</a:t>
            </a:r>
            <a:r>
              <a:rPr lang="cs-CZ" sz="10400" dirty="0" smtClean="0">
                <a:solidFill>
                  <a:schemeClr val="bg1"/>
                </a:solidFill>
              </a:rPr>
              <a:t> </a:t>
            </a:r>
            <a:r>
              <a:rPr lang="cs-CZ" sz="10400" dirty="0" err="1" smtClean="0">
                <a:solidFill>
                  <a:schemeClr val="bg1"/>
                </a:solidFill>
              </a:rPr>
              <a:t>should</a:t>
            </a:r>
            <a:r>
              <a:rPr lang="cs-CZ" sz="10400" dirty="0" smtClean="0">
                <a:solidFill>
                  <a:schemeClr val="bg1"/>
                </a:solidFill>
              </a:rPr>
              <a:t> </a:t>
            </a:r>
            <a:r>
              <a:rPr lang="cs-CZ" sz="10400" dirty="0" err="1" smtClean="0">
                <a:solidFill>
                  <a:schemeClr val="bg1"/>
                </a:solidFill>
              </a:rPr>
              <a:t>be</a:t>
            </a:r>
            <a:r>
              <a:rPr lang="cs-CZ" sz="10400" dirty="0" smtClean="0">
                <a:solidFill>
                  <a:schemeClr val="bg1"/>
                </a:solidFill>
              </a:rPr>
              <a:t> </a:t>
            </a:r>
            <a:r>
              <a:rPr lang="cs-CZ" sz="10400" dirty="0" err="1" smtClean="0">
                <a:solidFill>
                  <a:schemeClr val="bg1"/>
                </a:solidFill>
              </a:rPr>
              <a:t>tested</a:t>
            </a:r>
            <a:r>
              <a:rPr lang="cs-CZ" sz="10400" dirty="0" smtClean="0">
                <a:solidFill>
                  <a:schemeClr val="bg1"/>
                </a:solidFill>
              </a:rPr>
              <a:t> </a:t>
            </a:r>
            <a:r>
              <a:rPr lang="cs-CZ" sz="10400" dirty="0" err="1">
                <a:solidFill>
                  <a:schemeClr val="bg1"/>
                </a:solidFill>
              </a:rPr>
              <a:t>every</a:t>
            </a:r>
            <a:r>
              <a:rPr lang="cs-CZ" sz="10400" dirty="0">
                <a:solidFill>
                  <a:schemeClr val="bg1"/>
                </a:solidFill>
              </a:rPr>
              <a:t> </a:t>
            </a:r>
            <a:r>
              <a:rPr lang="cs-CZ" sz="10400" dirty="0" err="1">
                <a:solidFill>
                  <a:schemeClr val="bg1"/>
                </a:solidFill>
              </a:rPr>
              <a:t>five</a:t>
            </a:r>
            <a:r>
              <a:rPr lang="cs-CZ" sz="10400" dirty="0">
                <a:solidFill>
                  <a:schemeClr val="bg1"/>
                </a:solidFill>
              </a:rPr>
              <a:t> </a:t>
            </a:r>
            <a:r>
              <a:rPr lang="cs-CZ" sz="10400" dirty="0" err="1">
                <a:solidFill>
                  <a:schemeClr val="bg1"/>
                </a:solidFill>
              </a:rPr>
              <a:t>years</a:t>
            </a:r>
            <a:r>
              <a:rPr lang="cs-CZ" sz="10400" dirty="0" smtClean="0">
                <a:solidFill>
                  <a:schemeClr val="bg1"/>
                </a:solidFill>
              </a:rPr>
              <a:t>.</a:t>
            </a:r>
            <a:endParaRPr lang="en-GB" sz="2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94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85800" y="2938264"/>
            <a:ext cx="7772400" cy="10668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Reference-text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5776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1403648" y="1484784"/>
            <a:ext cx="6840760" cy="453650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600" dirty="0">
                <a:solidFill>
                  <a:schemeClr val="bg1"/>
                </a:solidFill>
              </a:rPr>
              <a:t>KŘÍBEK, J. Střelné zbraně I. část, 2. vyd. Brno: PC-DIR spol. s.r.o., 1995. s </a:t>
            </a:r>
            <a:r>
              <a:rPr lang="cs-CZ" sz="2600" dirty="0" smtClean="0">
                <a:solidFill>
                  <a:schemeClr val="bg1"/>
                </a:solidFill>
              </a:rPr>
              <a:t>3-17</a:t>
            </a:r>
            <a:r>
              <a:rPr lang="cs-CZ" sz="2600" dirty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sz="2600" dirty="0">
                <a:solidFill>
                  <a:schemeClr val="bg1"/>
                </a:solidFill>
              </a:rPr>
              <a:t>ELMAN, J. a </a:t>
            </a:r>
            <a:r>
              <a:rPr lang="cs-CZ" sz="2600" dirty="0" err="1">
                <a:solidFill>
                  <a:schemeClr val="bg1"/>
                </a:solidFill>
              </a:rPr>
              <a:t>Michalíček</a:t>
            </a:r>
            <a:r>
              <a:rPr lang="cs-CZ" sz="2600" dirty="0">
                <a:solidFill>
                  <a:schemeClr val="bg1"/>
                </a:solidFill>
              </a:rPr>
              <a:t>, V. Česko-Anglický technický slovník, 1. vyd. Praha: Sobotáles, 2002</a:t>
            </a:r>
            <a:r>
              <a:rPr lang="cs-CZ" sz="2600" dirty="0" smtClean="0">
                <a:solidFill>
                  <a:schemeClr val="bg1"/>
                </a:solidFill>
              </a:rPr>
              <a:t>.</a:t>
            </a:r>
            <a:endParaRPr lang="cs-CZ" sz="2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accent4"/>
              </a:buClr>
              <a:buFont typeface="Wingdings" panose="05000000000000000000" pitchFamily="2" charset="2"/>
              <a:buChar char="ü"/>
            </a:pPr>
            <a:endParaRPr lang="en-GB" sz="2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626A6-8864-440A-9E86-6ECA894CC90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39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g">
  <a:themeElements>
    <a:clrScheme name="Motiv systému Office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Arrial Narrow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iv systému Office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Rug</Template>
  <TotalTime>2849</TotalTime>
  <Words>533</Words>
  <Application>Microsoft Office PowerPoint</Application>
  <PresentationFormat>Předvádění na obrazovce (4:3)</PresentationFormat>
  <Paragraphs>117</Paragraphs>
  <Slides>18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Rug</vt:lpstr>
      <vt:lpstr>Prezentace aplikace PowerPoint</vt:lpstr>
      <vt:lpstr>Prezentace aplikace PowerPoint</vt:lpstr>
      <vt:lpstr>REVISION</vt:lpstr>
      <vt:lpstr>Prezentace aplikace PowerPoint</vt:lpstr>
      <vt:lpstr>Prezentace aplikace PowerPoint</vt:lpstr>
      <vt:lpstr>Prezentace aplikace PowerPoint</vt:lpstr>
      <vt:lpstr>TESTING GUN</vt:lpstr>
      <vt:lpstr>Prezentace aplikace PowerPoint</vt:lpstr>
      <vt:lpstr>Prezentace aplikace PowerPoint</vt:lpstr>
      <vt:lpstr>Prezentace aplikace PowerPoint</vt:lpstr>
      <vt:lpstr>quiz</vt:lpstr>
      <vt:lpstr>Prezentace aplikace PowerPoint</vt:lpstr>
      <vt:lpstr>summary</vt:lpstr>
      <vt:lpstr>Prezentace aplikace PowerPoint</vt:lpstr>
      <vt:lpstr>Prezentace aplikace PowerPoint</vt:lpstr>
      <vt:lpstr>Prezentace aplikace PowerPoint</vt:lpstr>
      <vt:lpstr>Reference-text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Pavel</cp:lastModifiedBy>
  <cp:revision>209</cp:revision>
  <dcterms:created xsi:type="dcterms:W3CDTF">2012-08-29T17:12:43Z</dcterms:created>
  <dcterms:modified xsi:type="dcterms:W3CDTF">2013-11-06T14:36:20Z</dcterms:modified>
</cp:coreProperties>
</file>