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57" r:id="rId1"/>
  </p:sldMasterIdLst>
  <p:notesMasterIdLst>
    <p:notesMasterId r:id="rId22"/>
  </p:notesMasterIdLst>
  <p:handoutMasterIdLst>
    <p:handoutMasterId r:id="rId23"/>
  </p:handoutMasterIdLst>
  <p:sldIdLst>
    <p:sldId id="257" r:id="rId2"/>
    <p:sldId id="279" r:id="rId3"/>
    <p:sldId id="281" r:id="rId4"/>
    <p:sldId id="297" r:id="rId5"/>
    <p:sldId id="304" r:id="rId6"/>
    <p:sldId id="283" r:id="rId7"/>
    <p:sldId id="298" r:id="rId8"/>
    <p:sldId id="299" r:id="rId9"/>
    <p:sldId id="300" r:id="rId10"/>
    <p:sldId id="301" r:id="rId11"/>
    <p:sldId id="284" r:id="rId12"/>
    <p:sldId id="285" r:id="rId13"/>
    <p:sldId id="302" r:id="rId14"/>
    <p:sldId id="286" r:id="rId15"/>
    <p:sldId id="303" r:id="rId16"/>
    <p:sldId id="287" r:id="rId17"/>
    <p:sldId id="289" r:id="rId18"/>
    <p:sldId id="288" r:id="rId19"/>
    <p:sldId id="282" r:id="rId20"/>
    <p:sldId id="296" r:id="rId21"/>
  </p:sldIdLst>
  <p:sldSz cx="9144000" cy="6858000" type="screen4x3"/>
  <p:notesSz cx="6858000" cy="9144000"/>
  <p:defaultTextStyle>
    <a:defPPr>
      <a:defRPr lang="cs-CZ"/>
    </a:defPPr>
    <a:lvl1pPr algn="ctr" rtl="0" fontAlgn="base">
      <a:spcBef>
        <a:spcPct val="0"/>
      </a:spcBef>
      <a:spcAft>
        <a:spcPct val="0"/>
      </a:spcAft>
      <a:defRPr u="sng" kern="1200">
        <a:solidFill>
          <a:schemeClr val="tx1"/>
        </a:solidFill>
        <a:latin typeface="Arial" charset="0"/>
        <a:ea typeface="+mn-ea"/>
        <a:cs typeface="Arial" charset="0"/>
      </a:defRPr>
    </a:lvl1pPr>
    <a:lvl2pPr marL="457200" algn="ctr" rtl="0" fontAlgn="base">
      <a:spcBef>
        <a:spcPct val="0"/>
      </a:spcBef>
      <a:spcAft>
        <a:spcPct val="0"/>
      </a:spcAft>
      <a:defRPr u="sng" kern="1200">
        <a:solidFill>
          <a:schemeClr val="tx1"/>
        </a:solidFill>
        <a:latin typeface="Arial" charset="0"/>
        <a:ea typeface="+mn-ea"/>
        <a:cs typeface="Arial" charset="0"/>
      </a:defRPr>
    </a:lvl2pPr>
    <a:lvl3pPr marL="914400" algn="ctr" rtl="0" fontAlgn="base">
      <a:spcBef>
        <a:spcPct val="0"/>
      </a:spcBef>
      <a:spcAft>
        <a:spcPct val="0"/>
      </a:spcAft>
      <a:defRPr u="sng" kern="1200">
        <a:solidFill>
          <a:schemeClr val="tx1"/>
        </a:solidFill>
        <a:latin typeface="Arial" charset="0"/>
        <a:ea typeface="+mn-ea"/>
        <a:cs typeface="Arial" charset="0"/>
      </a:defRPr>
    </a:lvl3pPr>
    <a:lvl4pPr marL="1371600" algn="ctr" rtl="0" fontAlgn="base">
      <a:spcBef>
        <a:spcPct val="0"/>
      </a:spcBef>
      <a:spcAft>
        <a:spcPct val="0"/>
      </a:spcAft>
      <a:defRPr u="sng" kern="1200">
        <a:solidFill>
          <a:schemeClr val="tx1"/>
        </a:solidFill>
        <a:latin typeface="Arial" charset="0"/>
        <a:ea typeface="+mn-ea"/>
        <a:cs typeface="Arial" charset="0"/>
      </a:defRPr>
    </a:lvl4pPr>
    <a:lvl5pPr marL="1828800" algn="ctr" rtl="0" fontAlgn="base">
      <a:spcBef>
        <a:spcPct val="0"/>
      </a:spcBef>
      <a:spcAft>
        <a:spcPct val="0"/>
      </a:spcAft>
      <a:defRPr u="sng" kern="1200">
        <a:solidFill>
          <a:schemeClr val="tx1"/>
        </a:solidFill>
        <a:latin typeface="Arial" charset="0"/>
        <a:ea typeface="+mn-ea"/>
        <a:cs typeface="Arial" charset="0"/>
      </a:defRPr>
    </a:lvl5pPr>
    <a:lvl6pPr marL="2286000" algn="l" defTabSz="914400" rtl="0" eaLnBrk="1" latinLnBrk="0" hangingPunct="1">
      <a:defRPr u="sng" kern="1200">
        <a:solidFill>
          <a:schemeClr val="tx1"/>
        </a:solidFill>
        <a:latin typeface="Arial" charset="0"/>
        <a:ea typeface="+mn-ea"/>
        <a:cs typeface="Arial" charset="0"/>
      </a:defRPr>
    </a:lvl6pPr>
    <a:lvl7pPr marL="2743200" algn="l" defTabSz="914400" rtl="0" eaLnBrk="1" latinLnBrk="0" hangingPunct="1">
      <a:defRPr u="sng" kern="1200">
        <a:solidFill>
          <a:schemeClr val="tx1"/>
        </a:solidFill>
        <a:latin typeface="Arial" charset="0"/>
        <a:ea typeface="+mn-ea"/>
        <a:cs typeface="Arial" charset="0"/>
      </a:defRPr>
    </a:lvl7pPr>
    <a:lvl8pPr marL="3200400" algn="l" defTabSz="914400" rtl="0" eaLnBrk="1" latinLnBrk="0" hangingPunct="1">
      <a:defRPr u="sng" kern="1200">
        <a:solidFill>
          <a:schemeClr val="tx1"/>
        </a:solidFill>
        <a:latin typeface="Arial" charset="0"/>
        <a:ea typeface="+mn-ea"/>
        <a:cs typeface="Arial" charset="0"/>
      </a:defRPr>
    </a:lvl8pPr>
    <a:lvl9pPr marL="3657600" algn="l" defTabSz="914400" rtl="0" eaLnBrk="1" latinLnBrk="0" hangingPunct="1">
      <a:defRPr u="sng"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27430"/>
    <a:srgbClr val="FF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396" autoAdjust="0"/>
    <p:restoredTop sz="94660"/>
  </p:normalViewPr>
  <p:slideViewPr>
    <p:cSldViewPr>
      <p:cViewPr varScale="1">
        <p:scale>
          <a:sx n="95" d="100"/>
          <a:sy n="95" d="100"/>
        </p:scale>
        <p:origin x="-90" y="-17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image" Target="../media/image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35843"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35844"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atin typeface="Arial" charset="0"/>
                <a:cs typeface="Arial" charset="0"/>
              </a:defRPr>
            </a:lvl1pPr>
          </a:lstStyle>
          <a:p>
            <a:pPr>
              <a:defRPr/>
            </a:pPr>
            <a:endParaRPr lang="cs-CZ"/>
          </a:p>
        </p:txBody>
      </p:sp>
      <p:sp>
        <p:nvSpPr>
          <p:cNvPr id="35845"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atin typeface="Arial" charset="0"/>
                <a:cs typeface="Arial" charset="0"/>
              </a:defRPr>
            </a:lvl1pPr>
          </a:lstStyle>
          <a:p>
            <a:pPr>
              <a:defRPr/>
            </a:pPr>
            <a:fld id="{BC6BBEF1-035D-4864-8840-3CF078304D68}" type="slidenum">
              <a:rPr lang="cs-CZ"/>
              <a:pPr>
                <a:defRPr/>
              </a:pPr>
              <a:t>‹#›</a:t>
            </a:fld>
            <a:endParaRPr lang="cs-CZ"/>
          </a:p>
        </p:txBody>
      </p:sp>
    </p:spTree>
    <p:extLst>
      <p:ext uri="{BB962C8B-B14F-4D97-AF65-F5344CB8AC3E}">
        <p14:creationId xmlns:p14="http://schemas.microsoft.com/office/powerpoint/2010/main" val="532676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13315"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u="none">
                <a:latin typeface="Arial" charset="0"/>
                <a:cs typeface="Arial" charset="0"/>
              </a:defRPr>
            </a:lvl1pPr>
          </a:lstStyle>
          <a:p>
            <a:pPr>
              <a:defRPr/>
            </a:pPr>
            <a:r>
              <a:rPr lang="cs-CZ"/>
              <a:t>Uvedení autoři, není-li uvedeno jinak jsou autory tohoto výukového materiálu a všech jeho částí. Tento projekt je spolufinancován ESF a státním rozpočtem ČR.</a:t>
            </a:r>
          </a:p>
        </p:txBody>
      </p:sp>
      <p:sp>
        <p:nvSpPr>
          <p:cNvPr id="2253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0"/>
            <a:r>
              <a:rPr lang="cs-CZ" noProof="0" smtClean="0"/>
              <a:t>Druhá úroveň</a:t>
            </a:r>
          </a:p>
          <a:p>
            <a:pPr lvl="0"/>
            <a:r>
              <a:rPr lang="cs-CZ" noProof="0" smtClean="0"/>
              <a:t>Třetí úroveň</a:t>
            </a:r>
          </a:p>
          <a:p>
            <a:pPr lvl="0"/>
            <a:r>
              <a:rPr lang="cs-CZ" noProof="0" smtClean="0"/>
              <a:t>Čtvrtá úroveň</a:t>
            </a:r>
          </a:p>
          <a:p>
            <a:pPr lvl="0"/>
            <a:r>
              <a:rPr lang="cs-CZ" noProof="0" smtClean="0"/>
              <a:t>Pátá úroveň</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u="none">
                <a:latin typeface="Arial" charset="0"/>
                <a:cs typeface="Arial" charset="0"/>
              </a:defRPr>
            </a:lvl1pPr>
          </a:lstStyle>
          <a:p>
            <a:pPr>
              <a:defRPr/>
            </a:pPr>
            <a:endParaRPr lang="cs-CZ"/>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u="none">
                <a:latin typeface="Arial" charset="0"/>
                <a:cs typeface="Arial" charset="0"/>
              </a:defRPr>
            </a:lvl1pPr>
          </a:lstStyle>
          <a:p>
            <a:pPr>
              <a:defRPr/>
            </a:pPr>
            <a:fld id="{158ADF9C-D17F-4D54-9B91-F5F6B3B73BA9}" type="slidenum">
              <a:rPr lang="cs-CZ"/>
              <a:pPr>
                <a:defRPr/>
              </a:pPr>
              <a:t>‹#›</a:t>
            </a:fld>
            <a:endParaRPr lang="cs-CZ"/>
          </a:p>
        </p:txBody>
      </p:sp>
    </p:spTree>
    <p:extLst>
      <p:ext uri="{BB962C8B-B14F-4D97-AF65-F5344CB8AC3E}">
        <p14:creationId xmlns:p14="http://schemas.microsoft.com/office/powerpoint/2010/main" val="2078006072"/>
      </p:ext>
    </p:extLst>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742950" indent="-285750" algn="l" rtl="0" eaLnBrk="0" fontAlgn="base" hangingPunct="0">
      <a:spcBef>
        <a:spcPct val="30000"/>
      </a:spcBef>
      <a:spcAft>
        <a:spcPct val="0"/>
      </a:spcAft>
      <a:defRPr sz="1200" kern="1200">
        <a:solidFill>
          <a:schemeClr val="tx1"/>
        </a:solidFill>
        <a:latin typeface="Arial" charset="0"/>
        <a:ea typeface="+mn-ea"/>
        <a:cs typeface="Arial" charset="0"/>
      </a:defRPr>
    </a:lvl2pPr>
    <a:lvl3pPr marL="1143000" indent="-2286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600200" indent="-228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2057400" indent="-2286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endParaRPr lang="cs-CZ"/>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92B65342-2E85-40A1-B399-53648CE9C82F}" type="slidenum">
              <a:rPr lang="cs-CZ"/>
              <a:pPr>
                <a:defRPr/>
              </a:pPr>
              <a:t>‹#›</a:t>
            </a:fld>
            <a:endParaRPr lang="cs-CZ"/>
          </a:p>
        </p:txBody>
      </p:sp>
    </p:spTree>
    <p:extLst>
      <p:ext uri="{BB962C8B-B14F-4D97-AF65-F5344CB8AC3E}">
        <p14:creationId xmlns:p14="http://schemas.microsoft.com/office/powerpoint/2010/main" val="171176327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Zástupný symbol pro text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13" name="Zástupný symbol pro datum 2"/>
          <p:cNvSpPr>
            <a:spLocks noGrp="1"/>
          </p:cNvSpPr>
          <p:nvPr>
            <p:ph type="dt" sz="half" idx="2"/>
          </p:nvPr>
        </p:nvSpPr>
        <p:spPr>
          <a:xfrm>
            <a:off x="6477000" y="76200"/>
            <a:ext cx="2514600" cy="288925"/>
          </a:xfrm>
          <a:prstGeom prst="rect">
            <a:avLst/>
          </a:prstGeom>
        </p:spPr>
        <p:txBody>
          <a:bodyPr vert="horz"/>
          <a:lstStyle>
            <a:lvl1pPr algn="l">
              <a:defRPr sz="1200" u="none">
                <a:solidFill>
                  <a:schemeClr val="accent1">
                    <a:shade val="75000"/>
                  </a:schemeClr>
                </a:solidFill>
                <a:latin typeface="Arial" charset="0"/>
                <a:cs typeface="Arial" charset="0"/>
              </a:defRPr>
            </a:lvl1pPr>
          </a:lstStyle>
          <a:p>
            <a:pPr>
              <a:defRPr/>
            </a:pPr>
            <a:endParaRPr lang="cs-CZ"/>
          </a:p>
        </p:txBody>
      </p:sp>
      <p:sp>
        <p:nvSpPr>
          <p:cNvPr id="14" name="Zástupný symbol pro zápatí 23"/>
          <p:cNvSpPr>
            <a:spLocks noGrp="1"/>
          </p:cNvSpPr>
          <p:nvPr>
            <p:ph type="ftr" sz="quarter" idx="3"/>
          </p:nvPr>
        </p:nvSpPr>
        <p:spPr>
          <a:xfrm>
            <a:off x="3124200" y="76200"/>
            <a:ext cx="3352800" cy="288925"/>
          </a:xfrm>
          <a:prstGeom prst="rect">
            <a:avLst/>
          </a:prstGeom>
        </p:spPr>
        <p:txBody>
          <a:bodyPr vert="horz"/>
          <a:lstStyle>
            <a:lvl1pPr algn="r">
              <a:defRPr sz="1200" u="none">
                <a:solidFill>
                  <a:schemeClr val="accent1">
                    <a:shade val="75000"/>
                  </a:schemeClr>
                </a:solidFill>
                <a:latin typeface="Arial" charset="0"/>
                <a:cs typeface="Arial" charset="0"/>
              </a:defRPr>
            </a:lvl1pPr>
          </a:lstStyle>
          <a:p>
            <a:pPr>
              <a:defRPr/>
            </a:pPr>
            <a:endParaRPr lang="cs-CZ"/>
          </a:p>
        </p:txBody>
      </p:sp>
      <p:sp>
        <p:nvSpPr>
          <p:cNvPr id="15" name="Zástupný symbol pro číslo snímku 6"/>
          <p:cNvSpPr>
            <a:spLocks noGrp="1"/>
          </p:cNvSpPr>
          <p:nvPr>
            <p:ph type="sldNum" sz="quarter" idx="4"/>
          </p:nvPr>
        </p:nvSpPr>
        <p:spPr>
          <a:xfrm>
            <a:off x="8229600" y="6477000"/>
            <a:ext cx="762000" cy="244475"/>
          </a:xfrm>
          <a:prstGeom prst="rect">
            <a:avLst/>
          </a:prstGeom>
        </p:spPr>
        <p:txBody>
          <a:bodyPr vert="horz"/>
          <a:lstStyle>
            <a:lvl1pPr algn="r">
              <a:defRPr sz="1200" u="none">
                <a:solidFill>
                  <a:schemeClr val="accent1">
                    <a:shade val="75000"/>
                  </a:schemeClr>
                </a:solidFill>
                <a:latin typeface="Arial" charset="0"/>
                <a:cs typeface="Arial" charset="0"/>
              </a:defRPr>
            </a:lvl1pPr>
          </a:lstStyle>
          <a:p>
            <a:pPr>
              <a:defRPr/>
            </a:pPr>
            <a:fld id="{A00D3B41-8616-45A9-A6BC-EECF15CB9648}"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4058" r:id="rId1"/>
  </p:sldLayoutIdLst>
  <p:hf hdr="0" ft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Arial" charset="0"/>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Wingdings 2" pitchFamily="18" charset="2"/>
        <a:buChar char=""/>
        <a:defRPr sz="3200" kern="1200">
          <a:solidFill>
            <a:schemeClr val="tx2"/>
          </a:solidFill>
          <a:latin typeface="Arial" charset="0"/>
          <a:ea typeface="+mn-ea"/>
          <a:cs typeface="+mn-cs"/>
        </a:defRPr>
      </a:lvl1pPr>
      <a:lvl2pPr marL="742950" indent="-285750" algn="l" rtl="0" eaLnBrk="0" fontAlgn="base" hangingPunct="0">
        <a:spcBef>
          <a:spcPct val="20000"/>
        </a:spcBef>
        <a:spcAft>
          <a:spcPct val="0"/>
        </a:spcAft>
        <a:buClr>
          <a:schemeClr val="accent1"/>
        </a:buClr>
        <a:buSzPct val="70000"/>
        <a:buFont typeface="Wingdings 2" pitchFamily="18" charset="2"/>
        <a:buChar char=""/>
        <a:defRPr sz="2800" kern="1200">
          <a:solidFill>
            <a:schemeClr val="tx2"/>
          </a:solidFill>
          <a:latin typeface="Arial" charset="0"/>
          <a:ea typeface="+mn-ea"/>
          <a:cs typeface="+mn-cs"/>
        </a:defRPr>
      </a:lvl2pPr>
      <a:lvl3pPr marL="1143000" indent="-228600" algn="l" rtl="0" eaLnBrk="0" fontAlgn="base" hangingPunct="0">
        <a:spcBef>
          <a:spcPct val="20000"/>
        </a:spcBef>
        <a:spcAft>
          <a:spcPct val="0"/>
        </a:spcAft>
        <a:buClr>
          <a:schemeClr val="accent1"/>
        </a:buClr>
        <a:buSzPct val="70000"/>
        <a:buFont typeface="Wingdings 2" pitchFamily="18" charset="2"/>
        <a:buChar char=""/>
        <a:defRPr sz="2400" kern="1200">
          <a:solidFill>
            <a:schemeClr val="tx2"/>
          </a:solidFill>
          <a:latin typeface="Arial" charset="0"/>
          <a:ea typeface="+mn-ea"/>
          <a:cs typeface="+mn-cs"/>
        </a:defRPr>
      </a:lvl3pPr>
      <a:lvl4pPr marL="1600200" indent="-228600" algn="l" rtl="0" eaLnBrk="0" fontAlgn="base" hangingPunct="0">
        <a:spcBef>
          <a:spcPct val="20000"/>
        </a:spcBef>
        <a:spcAft>
          <a:spcPct val="0"/>
        </a:spcAft>
        <a:buClr>
          <a:schemeClr val="accent1"/>
        </a:buClr>
        <a:buSzPct val="70000"/>
        <a:buFont typeface="Wingdings 2" pitchFamily="18" charset="2"/>
        <a:buChar char=""/>
        <a:defRPr sz="2000" kern="1200">
          <a:solidFill>
            <a:schemeClr val="tx2"/>
          </a:solidFill>
          <a:latin typeface="Arial" charset="0"/>
          <a:ea typeface="+mn-ea"/>
          <a:cs typeface="+mn-cs"/>
        </a:defRPr>
      </a:lvl4pPr>
      <a:lvl5pPr marL="2057400" indent="-228600" algn="l" rtl="0" eaLnBrk="0" fontAlgn="base" hangingPunct="0">
        <a:spcBef>
          <a:spcPct val="20000"/>
        </a:spcBef>
        <a:spcAft>
          <a:spcPct val="0"/>
        </a:spcAft>
        <a:buClr>
          <a:schemeClr val="accent1"/>
        </a:buClr>
        <a:buSzPct val="60000"/>
        <a:buFont typeface="Wingdings 2" pitchFamily="18" charset="2"/>
        <a:buChar char=""/>
        <a:defRPr kern="1200">
          <a:solidFill>
            <a:schemeClr val="tx2"/>
          </a:solidFill>
          <a:latin typeface="Arial" charset="0"/>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http://odstrelovac.wz.cz/index_soubory/image434.jpg" TargetMode="External"/><Relationship Id="rId2" Type="http://schemas.openxmlformats.org/officeDocument/2006/relationships/image" Target="../media/image7.jpeg"/><Relationship Id="rId1" Type="http://schemas.openxmlformats.org/officeDocument/2006/relationships/slideLayout" Target="../slideLayouts/slideLayout1.xml"/><Relationship Id="rId5" Type="http://schemas.openxmlformats.org/officeDocument/2006/relationships/image" Target="http://odstrelovac.wz.cz/index_soubory/image436.jpg" TargetMode="Externa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3.vml"/><Relationship Id="rId6" Type="http://schemas.openxmlformats.org/officeDocument/2006/relationships/image" Target="../media/image10.png"/><Relationship Id="rId5" Type="http://schemas.openxmlformats.org/officeDocument/2006/relationships/oleObject" Target="../embeddings/oleObject4.bin"/><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http://lutz-moeller-jagd.de/10,3-mm/Bilder/10,57+10,3-hinten.jpg" TargetMode="External"/><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cs-CZ" u="none"/>
          </a:p>
        </p:txBody>
      </p:sp>
      <p:graphicFrame>
        <p:nvGraphicFramePr>
          <p:cNvPr id="10274" name="Group 34"/>
          <p:cNvGraphicFramePr>
            <a:graphicFrameLocks noGrp="1"/>
          </p:cNvGraphicFramePr>
          <p:nvPr>
            <p:extLst>
              <p:ext uri="{D42A27DB-BD31-4B8C-83A1-F6EECF244321}">
                <p14:modId xmlns:p14="http://schemas.microsoft.com/office/powerpoint/2010/main" val="846992967"/>
              </p:ext>
            </p:extLst>
          </p:nvPr>
        </p:nvGraphicFramePr>
        <p:xfrm>
          <a:off x="304800" y="2057400"/>
          <a:ext cx="8493125" cy="4018020"/>
        </p:xfrm>
        <a:graphic>
          <a:graphicData uri="http://schemas.openxmlformats.org/drawingml/2006/table">
            <a:tbl>
              <a:tblPr/>
              <a:tblGrid>
                <a:gridCol w="2114550"/>
                <a:gridCol w="6378575"/>
              </a:tblGrid>
              <a:tr h="51799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dirty="0" smtClean="0">
                          <a:ln>
                            <a:noFill/>
                          </a:ln>
                          <a:solidFill>
                            <a:schemeClr val="tx1"/>
                          </a:solidFill>
                          <a:effectLst/>
                          <a:latin typeface="Arial" charset="0"/>
                          <a:cs typeface="Arial" charset="0"/>
                        </a:rPr>
                        <a:t>Název SŠ:</a:t>
                      </a:r>
                    </a:p>
                  </a:txBody>
                  <a:tcPr marL="91437" marR="91437" marT="45666" marB="4566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SŠ-COPT Uherský Brod</a:t>
                      </a:r>
                    </a:p>
                  </a:txBody>
                  <a:tcPr marL="91437" marR="91437" marT="45666" marB="4566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6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Autor:</a:t>
                      </a:r>
                    </a:p>
                  </a:txBody>
                  <a:tcPr marL="91437" marR="91437" marT="45666" marB="4566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Ing. Štursa Petr</a:t>
                      </a:r>
                    </a:p>
                  </a:txBody>
                  <a:tcPr marL="91437" marR="91437" marT="45666" marB="4566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189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prezentace:</a:t>
                      </a:r>
                    </a:p>
                  </a:txBody>
                  <a:tcPr marL="91437" marR="91437" marT="45666" marB="4566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500" b="1" i="0" u="none" strike="noStrike" cap="none" normalizeH="0" baseline="0" smtClean="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0</a:t>
                      </a:r>
                      <a:r>
                        <a:rPr kumimoji="0" lang="cs-CZ" sz="2800" b="1" i="0" u="none" strike="noStrike" cap="none" normalizeH="0" baseline="0" smtClean="0">
                          <a:ln>
                            <a:noFill/>
                          </a:ln>
                          <a:solidFill>
                            <a:schemeClr val="tx1"/>
                          </a:solidFill>
                          <a:effectLst/>
                          <a:latin typeface="Arial" charset="0"/>
                          <a:cs typeface="Arial" charset="0"/>
                        </a:rPr>
                        <a:t>1. Balistika, její význam a rozdělení</a:t>
                      </a:r>
                    </a:p>
                  </a:txBody>
                  <a:tcPr marL="91437" marR="91437" marT="45666" marB="4566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649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1000" b="0" i="1" u="none" strike="noStrike" cap="none" normalizeH="0" baseline="0" smtClean="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sady:</a:t>
                      </a:r>
                    </a:p>
                  </a:txBody>
                  <a:tcPr marL="91437" marR="91437" marT="45666" marB="4566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dirty="0" smtClean="0">
                          <a:ln>
                            <a:noFill/>
                          </a:ln>
                          <a:solidFill>
                            <a:schemeClr val="tx1"/>
                          </a:solidFill>
                          <a:effectLst/>
                          <a:latin typeface="Arial" charset="0"/>
                          <a:cs typeface="Arial" charset="0"/>
                        </a:rPr>
                        <a:t>Balistika a konstrukce hlavních dílů zbraní </a:t>
                      </a:r>
                      <a:r>
                        <a:rPr kumimoji="0" lang="cs-CZ" sz="2400" b="0" i="0" u="none" strike="noStrike" cap="none" normalizeH="0" baseline="0" dirty="0" smtClean="0">
                          <a:ln>
                            <a:noFill/>
                          </a:ln>
                          <a:solidFill>
                            <a:schemeClr val="tx1"/>
                          </a:solidFill>
                          <a:effectLst/>
                          <a:latin typeface="Arial" charset="0"/>
                          <a:cs typeface="Arial" charset="0"/>
                        </a:rPr>
                        <a:t>(pro 2. ročník předmětu </a:t>
                      </a:r>
                      <a:r>
                        <a:rPr kumimoji="0" lang="cs-CZ" sz="2400" b="0" i="0" u="none" strike="noStrike" cap="none" normalizeH="0" baseline="0" dirty="0" err="1" smtClean="0">
                          <a:ln>
                            <a:noFill/>
                          </a:ln>
                          <a:solidFill>
                            <a:schemeClr val="tx1"/>
                          </a:solidFill>
                          <a:effectLst/>
                          <a:latin typeface="Arial" charset="0"/>
                          <a:cs typeface="Arial" charset="0"/>
                        </a:rPr>
                        <a:t>SZb</a:t>
                      </a:r>
                      <a:r>
                        <a:rPr kumimoji="0" lang="cs-CZ" sz="2400" b="0" i="0" u="none" strike="noStrike" cap="none" normalizeH="0" baseline="0" dirty="0" smtClean="0">
                          <a:ln>
                            <a:noFill/>
                          </a:ln>
                          <a:solidFill>
                            <a:schemeClr val="tx1"/>
                          </a:solidFill>
                          <a:effectLst/>
                          <a:latin typeface="Arial" charset="0"/>
                          <a:cs typeface="Arial" charset="0"/>
                        </a:rPr>
                        <a:t>)</a:t>
                      </a:r>
                      <a:endParaRPr kumimoji="0" lang="cs-CZ" sz="2400" b="1" i="0" u="none" strike="noStrike" cap="none" normalizeH="0" baseline="0" dirty="0" smtClean="0">
                        <a:ln>
                          <a:noFill/>
                        </a:ln>
                        <a:solidFill>
                          <a:schemeClr val="tx1"/>
                        </a:solidFill>
                        <a:effectLst/>
                        <a:latin typeface="Arial" charset="0"/>
                        <a:cs typeface="Arial" charset="0"/>
                      </a:endParaRPr>
                    </a:p>
                  </a:txBody>
                  <a:tcPr marL="91437" marR="91437" marT="45666" marB="4566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697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Číslo projektu:</a:t>
                      </a:r>
                    </a:p>
                  </a:txBody>
                  <a:tcPr marL="91437" marR="91437" marT="45666" marB="4566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CZ.1.07./1.5.00/34.0727</a:t>
                      </a:r>
                    </a:p>
                  </a:txBody>
                  <a:tcPr marL="91437" marR="91437" marT="45666" marB="4566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6979">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Datum vzniku:</a:t>
                      </a:r>
                    </a:p>
                  </a:txBody>
                  <a:tcPr marL="91437" marR="91437" marT="45666" marB="4566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3. Září 2012</a:t>
                      </a:r>
                    </a:p>
                  </a:txBody>
                  <a:tcPr marL="91437" marR="91437" marT="45666" marB="4566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075" name="Text Box 43"/>
          <p:cNvSpPr txBox="1">
            <a:spLocks noChangeArrowheads="1"/>
          </p:cNvSpPr>
          <p:nvPr/>
        </p:nvSpPr>
        <p:spPr bwMode="auto">
          <a:xfrm>
            <a:off x="468313" y="6021388"/>
            <a:ext cx="83486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u="sng">
                <a:solidFill>
                  <a:schemeClr val="tx1"/>
                </a:solidFill>
                <a:latin typeface="Arial" charset="0"/>
                <a:cs typeface="Arial" charset="0"/>
              </a:defRPr>
            </a:lvl1pPr>
            <a:lvl2pPr marL="742950" indent="-285750" eaLnBrk="0" hangingPunct="0">
              <a:defRPr u="sng">
                <a:solidFill>
                  <a:schemeClr val="tx1"/>
                </a:solidFill>
                <a:latin typeface="Arial" charset="0"/>
                <a:cs typeface="Arial" charset="0"/>
              </a:defRPr>
            </a:lvl2pPr>
            <a:lvl3pPr marL="1143000" indent="-228600" eaLnBrk="0" hangingPunct="0">
              <a:defRPr u="sng">
                <a:solidFill>
                  <a:schemeClr val="tx1"/>
                </a:solidFill>
                <a:latin typeface="Arial" charset="0"/>
                <a:cs typeface="Arial" charset="0"/>
              </a:defRPr>
            </a:lvl3pPr>
            <a:lvl4pPr marL="1600200" indent="-228600" eaLnBrk="0" hangingPunct="0">
              <a:defRPr u="sng">
                <a:solidFill>
                  <a:schemeClr val="tx1"/>
                </a:solidFill>
                <a:latin typeface="Arial" charset="0"/>
                <a:cs typeface="Arial" charset="0"/>
              </a:defRPr>
            </a:lvl4pPr>
            <a:lvl5pPr marL="2057400" indent="-228600" eaLnBrk="0" hangingPunct="0">
              <a:defRPr u="sng">
                <a:solidFill>
                  <a:schemeClr val="tx1"/>
                </a:solidFill>
                <a:latin typeface="Arial" charset="0"/>
                <a:cs typeface="Arial" charset="0"/>
              </a:defRPr>
            </a:lvl5pPr>
            <a:lvl6pPr marL="2514600" indent="-228600" algn="ctr" eaLnBrk="0" fontAlgn="base" hangingPunct="0">
              <a:spcBef>
                <a:spcPct val="0"/>
              </a:spcBef>
              <a:spcAft>
                <a:spcPct val="0"/>
              </a:spcAft>
              <a:defRPr u="sng">
                <a:solidFill>
                  <a:schemeClr val="tx1"/>
                </a:solidFill>
                <a:latin typeface="Arial" charset="0"/>
                <a:cs typeface="Arial" charset="0"/>
              </a:defRPr>
            </a:lvl6pPr>
            <a:lvl7pPr marL="2971800" indent="-228600" algn="ctr" eaLnBrk="0" fontAlgn="base" hangingPunct="0">
              <a:spcBef>
                <a:spcPct val="0"/>
              </a:spcBef>
              <a:spcAft>
                <a:spcPct val="0"/>
              </a:spcAft>
              <a:defRPr u="sng">
                <a:solidFill>
                  <a:schemeClr val="tx1"/>
                </a:solidFill>
                <a:latin typeface="Arial" charset="0"/>
                <a:cs typeface="Arial" charset="0"/>
              </a:defRPr>
            </a:lvl7pPr>
            <a:lvl8pPr marL="3429000" indent="-228600" algn="ctr" eaLnBrk="0" fontAlgn="base" hangingPunct="0">
              <a:spcBef>
                <a:spcPct val="0"/>
              </a:spcBef>
              <a:spcAft>
                <a:spcPct val="0"/>
              </a:spcAft>
              <a:defRPr u="sng">
                <a:solidFill>
                  <a:schemeClr val="tx1"/>
                </a:solidFill>
                <a:latin typeface="Arial" charset="0"/>
                <a:cs typeface="Arial" charset="0"/>
              </a:defRPr>
            </a:lvl8pPr>
            <a:lvl9pPr marL="3886200" indent="-228600" algn="ctr" eaLnBrk="0" fontAlgn="base" hangingPunct="0">
              <a:spcBef>
                <a:spcPct val="0"/>
              </a:spcBef>
              <a:spcAft>
                <a:spcPct val="0"/>
              </a:spcAft>
              <a:defRPr u="sng">
                <a:solidFill>
                  <a:schemeClr val="tx1"/>
                </a:solidFill>
                <a:latin typeface="Arial" charset="0"/>
                <a:cs typeface="Arial" charset="0"/>
              </a:defRPr>
            </a:lvl9pPr>
          </a:lstStyle>
          <a:p>
            <a:pPr eaLnBrk="1" hangingPunct="1">
              <a:spcBef>
                <a:spcPct val="50000"/>
              </a:spcBef>
            </a:pPr>
            <a:r>
              <a:rPr lang="cs-CZ" i="1" u="none"/>
              <a:t>Uvedení autor, není-li uvedeno jinak, je autorem tohoto výukového materiálu a všech jeho částí. Tento projekt je spolufinancován ESF a státním rozpočtem ČR.</a:t>
            </a:r>
          </a:p>
        </p:txBody>
      </p:sp>
      <p:sp>
        <p:nvSpPr>
          <p:cNvPr id="2076" name="Rectangle 36"/>
          <p:cNvSpPr>
            <a:spLocks noGrp="1"/>
          </p:cNvSpPr>
          <p:nvPr>
            <p:ph type="title" idx="4294967295"/>
          </p:nvPr>
        </p:nvSpPr>
        <p:spPr bwMode="auto">
          <a:xfrm>
            <a:off x="0" y="990600"/>
            <a:ext cx="91440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01. Balistika, její význam a rozdělení</a:t>
            </a:r>
          </a:p>
        </p:txBody>
      </p:sp>
      <p:pic>
        <p:nvPicPr>
          <p:cNvPr id="7" name="Picture 2" descr="C:\Users\Pavel\Desktop\OPVK_hor_zakladni_logolink_RGB_cz.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1780" y="165774"/>
            <a:ext cx="3960440" cy="865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p:cNvSpPr>
          <p:nvPr>
            <p:ph type="title" idx="4294967295"/>
          </p:nvPr>
        </p:nvSpPr>
        <p:spPr bwMode="auto">
          <a:xfrm>
            <a:off x="0" y="0"/>
            <a:ext cx="89916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A N O T A C E</a:t>
            </a:r>
          </a:p>
        </p:txBody>
      </p:sp>
      <p:sp>
        <p:nvSpPr>
          <p:cNvPr id="3075" name="Rectangle 3"/>
          <p:cNvSpPr>
            <a:spLocks noChangeArrowheads="1"/>
          </p:cNvSpPr>
          <p:nvPr/>
        </p:nvSpPr>
        <p:spPr bwMode="auto">
          <a:xfrm>
            <a:off x="0" y="1600200"/>
            <a:ext cx="9144000"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lnSpc>
                <a:spcPct val="90000"/>
              </a:lnSpc>
              <a:spcBef>
                <a:spcPct val="20000"/>
              </a:spcBef>
              <a:buClr>
                <a:schemeClr val="accent1"/>
              </a:buClr>
              <a:buSzPct val="70000"/>
              <a:buFont typeface="Wingdings 2" pitchFamily="18" charset="2"/>
              <a:buNone/>
            </a:pPr>
            <a:r>
              <a:rPr lang="cs-CZ" sz="2800" u="none">
                <a:solidFill>
                  <a:schemeClr val="tx2"/>
                </a:solidFill>
              </a:rPr>
              <a:t>	</a:t>
            </a:r>
            <a:r>
              <a:rPr lang="cs-CZ" sz="2800" u="none"/>
              <a:t>Záměrem této sady výukových materiálů s názvem </a:t>
            </a:r>
            <a:r>
              <a:rPr lang="cs-CZ" sz="2800" b="1" u="none"/>
              <a:t>Balistika a konstrukce hlavních dílů zbraní </a:t>
            </a:r>
            <a:r>
              <a:rPr lang="cs-CZ" sz="2800" u="none"/>
              <a:t>je ukázat žákům 2. ročníku SŠ-COPt, ve vyučovaném předmětu </a:t>
            </a:r>
            <a:r>
              <a:rPr lang="cs-CZ" sz="2800" i="1" u="none"/>
              <a:t>Střelné zbraně a balistika </a:t>
            </a:r>
            <a:r>
              <a:rPr lang="cs-CZ" sz="2800" u="none"/>
              <a:t>zajímavou technikou některá úskalí této zajímavé vědní disciplíny.</a:t>
            </a:r>
          </a:p>
        </p:txBody>
      </p:sp>
      <p:sp>
        <p:nvSpPr>
          <p:cNvPr id="3076" name="Rectangle 4"/>
          <p:cNvSpPr>
            <a:spLocks noChangeArrowheads="1"/>
          </p:cNvSpPr>
          <p:nvPr/>
        </p:nvSpPr>
        <p:spPr bwMode="auto">
          <a:xfrm>
            <a:off x="0" y="4419600"/>
            <a:ext cx="914400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u="none">
                <a:solidFill>
                  <a:schemeClr val="tx2"/>
                </a:solidFill>
              </a:rPr>
              <a:t>	</a:t>
            </a:r>
            <a:r>
              <a:rPr lang="cs-CZ" sz="2800" u="none"/>
              <a:t>Jednotlivé prezentace  této sady popisují postupně probírané oblasti a zábavnou formou se je snaží přiblížit žákům a tak je vtáhnout do daného problému.</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Historie balistiky </a:t>
            </a:r>
          </a:p>
        </p:txBody>
      </p:sp>
      <p:sp>
        <p:nvSpPr>
          <p:cNvPr id="4099" name="Rectangle 5"/>
          <p:cNvSpPr>
            <a:spLocks noChangeArrowheads="1"/>
          </p:cNvSpPr>
          <p:nvPr/>
        </p:nvSpPr>
        <p:spPr bwMode="auto">
          <a:xfrm>
            <a:off x="0" y="1341438"/>
            <a:ext cx="9144000"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u="none">
                <a:solidFill>
                  <a:schemeClr val="tx2"/>
                </a:solidFill>
                <a:latin typeface="Times New Roman" charset="0"/>
              </a:rPr>
              <a:t>	</a:t>
            </a:r>
            <a:r>
              <a:rPr lang="cs-CZ" sz="2800" u="none">
                <a:latin typeface="Times New Roman" charset="0"/>
                <a:cs typeface="Times New Roman" charset="0"/>
              </a:rPr>
              <a:t>Začátky balistiky jsou již ve starověku. Za zakladatele teoretické balistiky je pokládán švýcarský matematik a fyzik Leonard Euler (1707 - 1783). Tím je dán i její název, a to eulerovská balistika. Je to teoreticko experimentální vědní disciplína ze 16. až 18. století zaměřená zejména na vnitřní a vnější balistické úlohy při výstřelu z hlavňové zbraně (děla). </a:t>
            </a:r>
          </a:p>
          <a:p>
            <a:pPr algn="l"/>
            <a:endParaRPr lang="cs-CZ" sz="2800" u="none">
              <a:latin typeface="Times New Roman" charset="0"/>
              <a:cs typeface="Times New Roman" charset="0"/>
            </a:endParaRPr>
          </a:p>
          <a:p>
            <a:pPr algn="l"/>
            <a:r>
              <a:rPr lang="cs-CZ" sz="2800" u="none">
                <a:latin typeface="Times New Roman" charset="0"/>
                <a:cs typeface="Times New Roman" charset="0"/>
              </a:rPr>
              <a:t>	Používaný byl černý střelný prach a ze začátku hmotné a pomalé kamenné koule. Tyto koule, byly dopravovány ke</a:t>
            </a:r>
          </a:p>
          <a:p>
            <a:pPr algn="l"/>
            <a:r>
              <a:rPr lang="cs-CZ" sz="2800" u="none">
                <a:latin typeface="Times New Roman" charset="0"/>
                <a:cs typeface="Times New Roman" charset="0"/>
              </a:rPr>
              <a:t>svým cílům po parabolických drahách.</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26"/>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Co to je   B A L I S T I K A </a:t>
            </a:r>
          </a:p>
        </p:txBody>
      </p:sp>
      <p:sp>
        <p:nvSpPr>
          <p:cNvPr id="5123" name="Rectangle 1027"/>
          <p:cNvSpPr>
            <a:spLocks noChangeArrowheads="1"/>
          </p:cNvSpPr>
          <p:nvPr/>
        </p:nvSpPr>
        <p:spPr bwMode="auto">
          <a:xfrm>
            <a:off x="0" y="1066800"/>
            <a:ext cx="9144000" cy="478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endParaRPr lang="cs-CZ" sz="2800" u="none">
              <a:latin typeface="Times New Roman" charset="0"/>
            </a:endParaRPr>
          </a:p>
          <a:p>
            <a:pPr algn="l">
              <a:buFontTx/>
              <a:buChar char="-"/>
            </a:pPr>
            <a:r>
              <a:rPr lang="cs-CZ" sz="2800" u="none">
                <a:latin typeface="Times New Roman" charset="0"/>
              </a:rPr>
              <a:t> Je to aplikovaná věda, která se zabývá teoretickým a experimentálním studiem pohybu střel a raket. </a:t>
            </a:r>
            <a:br>
              <a:rPr lang="cs-CZ" sz="2800" u="none">
                <a:latin typeface="Times New Roman" charset="0"/>
              </a:rPr>
            </a:br>
            <a:endParaRPr lang="cs-CZ" sz="2800" u="none">
              <a:latin typeface="Times New Roman" charset="0"/>
            </a:endParaRPr>
          </a:p>
          <a:p>
            <a:pPr algn="l">
              <a:buFontTx/>
              <a:buChar char="-"/>
            </a:pPr>
            <a:r>
              <a:rPr lang="cs-CZ" sz="2800" u="none">
                <a:latin typeface="Times New Roman" charset="0"/>
              </a:rPr>
              <a:t> Střely vystřelujeme ve většině případů z hlavňových zbraní</a:t>
            </a:r>
            <a:r>
              <a:rPr lang="cs-CZ" sz="2800" b="1" u="none">
                <a:latin typeface="Times New Roman" charset="0"/>
              </a:rPr>
              <a:t> </a:t>
            </a:r>
            <a:r>
              <a:rPr lang="cs-CZ" sz="2800" u="none">
                <a:latin typeface="Times New Roman" charset="0"/>
              </a:rPr>
              <a:t>loveckých, sportovních, nebo obraných zbraní (vojenských).</a:t>
            </a:r>
          </a:p>
          <a:p>
            <a:pPr algn="l">
              <a:buFontTx/>
              <a:buChar char="-"/>
            </a:pPr>
            <a:endParaRPr lang="cs-CZ" sz="2800" u="none">
              <a:latin typeface="Times New Roman" charset="0"/>
            </a:endParaRPr>
          </a:p>
          <a:p>
            <a:pPr algn="l">
              <a:buFontTx/>
              <a:buChar char="-"/>
            </a:pPr>
            <a:r>
              <a:rPr lang="cs-CZ" sz="2800" u="none">
                <a:latin typeface="Times New Roman" charset="0"/>
              </a:rPr>
              <a:t> Rakety vystřelujeme ve většině případů z raketnic. </a:t>
            </a:r>
            <a:endParaRPr lang="cs-CZ" sz="2800" b="1" u="none">
              <a:latin typeface="Times New Roman" charset="0"/>
            </a:endParaRPr>
          </a:p>
          <a:p>
            <a:pPr algn="l">
              <a:buFontTx/>
              <a:buChar char="-"/>
            </a:pPr>
            <a:endParaRPr lang="cs-CZ" sz="2800" b="1" u="none">
              <a:latin typeface="Times New Roman" charset="0"/>
            </a:endParaRPr>
          </a:p>
          <a:p>
            <a:pPr algn="l">
              <a:buFontTx/>
              <a:buChar char="-"/>
            </a:pPr>
            <a:r>
              <a:rPr lang="cs-CZ" sz="2800" u="none">
                <a:latin typeface="Times New Roman" charset="0"/>
              </a:rPr>
              <a:t> Tento pohyb sledujeme od počátku pohybu v hlavni, nebo raketnici až po zasažení a zničení cíle.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Čím se balistika zabývá</a:t>
            </a:r>
          </a:p>
        </p:txBody>
      </p:sp>
      <p:sp>
        <p:nvSpPr>
          <p:cNvPr id="6147" name="Rectangle 3"/>
          <p:cNvSpPr>
            <a:spLocks noChangeArrowheads="1"/>
          </p:cNvSpPr>
          <p:nvPr/>
        </p:nvSpPr>
        <p:spPr bwMode="auto">
          <a:xfrm>
            <a:off x="0" y="2133600"/>
            <a:ext cx="9144000" cy="314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u="none">
                <a:solidFill>
                  <a:schemeClr val="tx2"/>
                </a:solidFill>
                <a:latin typeface="Times New Roman" charset="0"/>
              </a:rPr>
              <a:t>	</a:t>
            </a:r>
            <a:r>
              <a:rPr lang="cs-CZ" sz="2800" u="none">
                <a:latin typeface="Times New Roman" charset="0"/>
              </a:rPr>
              <a:t>Zabývá se zákonitostmi pohybu střel při střelbě. Současně</a:t>
            </a:r>
            <a:r>
              <a:rPr lang="cs-CZ" sz="3200" b="1" u="none">
                <a:latin typeface="Times New Roman" charset="0"/>
              </a:rPr>
              <a:t> </a:t>
            </a:r>
            <a:r>
              <a:rPr lang="cs-CZ" sz="2800" u="none">
                <a:latin typeface="Times New Roman" charset="0"/>
              </a:rPr>
              <a:t>se tedy zabývá jevy probíhajícími při výstřelu, studuje a řeší úkoly spojené s letem střely ve vzduchu, s přesností střelby a účinkem střely v cíli. K řešení svých úkolů využívá poznatků matematiky, fyzikální chemie, mechaniky, aerodynamiky, termodynamiky, hydrodynamiky a okrajově prakticky všech ostatních technických věd.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I tento pohyb zkoumá balistika </a:t>
            </a:r>
          </a:p>
        </p:txBody>
      </p:sp>
      <p:sp>
        <p:nvSpPr>
          <p:cNvPr id="7171" name="Rectangle 4"/>
          <p:cNvSpPr>
            <a:spLocks noChangeArrowheads="1"/>
          </p:cNvSpPr>
          <p:nvPr/>
        </p:nvSpPr>
        <p:spPr bwMode="auto">
          <a:xfrm>
            <a:off x="1905000" y="184308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sp>
        <p:nvSpPr>
          <p:cNvPr id="7172" name="Rectangle 7"/>
          <p:cNvSpPr>
            <a:spLocks noChangeArrowheads="1"/>
          </p:cNvSpPr>
          <p:nvPr/>
        </p:nvSpPr>
        <p:spPr bwMode="auto">
          <a:xfrm>
            <a:off x="2509838" y="1685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graphicFrame>
        <p:nvGraphicFramePr>
          <p:cNvPr id="7173" name="Object 7"/>
          <p:cNvGraphicFramePr>
            <a:graphicFrameLocks noChangeAspect="1"/>
          </p:cNvGraphicFramePr>
          <p:nvPr/>
        </p:nvGraphicFramePr>
        <p:xfrm>
          <a:off x="1981200" y="941388"/>
          <a:ext cx="4933950" cy="5916612"/>
        </p:xfrm>
        <a:graphic>
          <a:graphicData uri="http://schemas.openxmlformats.org/presentationml/2006/ole">
            <mc:AlternateContent xmlns:mc="http://schemas.openxmlformats.org/markup-compatibility/2006">
              <mc:Choice xmlns:v="urn:schemas-microsoft-com:vml" Requires="v">
                <p:oleObj spid="_x0000_s7177" name="Rastrový obrázek" r:id="rId3" imgW="4933333" imgH="5915851" progId="Paint.Picture">
                  <p:embed/>
                </p:oleObj>
              </mc:Choice>
              <mc:Fallback>
                <p:oleObj name="Rastrový obrázek" r:id="rId3" imgW="4933333" imgH="5915851" progId="Paint.Picture">
                  <p:embed/>
                  <p:pic>
                    <p:nvPicPr>
                      <p:cNvPr id="0"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941388"/>
                        <a:ext cx="4933950" cy="5916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026"/>
          <p:cNvSpPr>
            <a:spLocks noGrp="1"/>
          </p:cNvSpPr>
          <p:nvPr>
            <p:ph type="title" idx="4294967295"/>
          </p:nvPr>
        </p:nvSpPr>
        <p:spPr bwMode="auto">
          <a:xfrm>
            <a:off x="3048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Druhy balistiky</a:t>
            </a:r>
          </a:p>
        </p:txBody>
      </p:sp>
      <p:sp>
        <p:nvSpPr>
          <p:cNvPr id="8195" name="Rectangle 1028"/>
          <p:cNvSpPr>
            <a:spLocks noChangeArrowheads="1"/>
          </p:cNvSpPr>
          <p:nvPr/>
        </p:nvSpPr>
        <p:spPr bwMode="auto">
          <a:xfrm>
            <a:off x="0" y="1143000"/>
            <a:ext cx="9144000"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b="1" u="none">
                <a:latin typeface="Times New Roman" charset="0"/>
              </a:rPr>
              <a:t>Balistika moderní</a:t>
            </a:r>
            <a:r>
              <a:rPr lang="cs-CZ" sz="2800" u="none">
                <a:latin typeface="Times New Roman" charset="0"/>
              </a:rPr>
              <a:t> – je charakterizována od 2. poloviny 20. století. Především nástupem piezo elektrických metod měření tlaku, se současným nasazením výpočetní techniky. Dalších moderních systémů výzkumu, lety do vesmíru a nekonvenčními zbraňovými systémy. Svůj podíl na tomto mají elektronové mikroskopy, digitalizace, zdokonalení doplerových radarů a používání nových instrumentálních metod. Toto dovoluje studium dějů a vlastností v reálném čase, na které klasická balistika dohlédla jenom nepřímo, zprostředkovaně.</a:t>
            </a:r>
          </a:p>
          <a:p>
            <a:pPr algn="l"/>
            <a:endParaRPr lang="cs-CZ" sz="2800" b="1" u="none">
              <a:latin typeface="Times New Roman" charset="0"/>
            </a:endParaRPr>
          </a:p>
          <a:p>
            <a:pPr algn="l"/>
            <a:r>
              <a:rPr lang="cs-CZ" sz="2800" b="1" u="none">
                <a:latin typeface="Times New Roman" charset="0"/>
              </a:rPr>
              <a:t>Balistika teoretická – </a:t>
            </a:r>
            <a:r>
              <a:rPr lang="cs-CZ" sz="2800" u="none">
                <a:latin typeface="Times New Roman" charset="0"/>
              </a:rPr>
              <a:t>výpočetní modely pro řešení specifických úloh balistiky</a:t>
            </a:r>
            <a:endParaRPr lang="cs-CZ" sz="2800" b="1" u="none">
              <a:latin typeface="Times New Roman"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p:cNvSpPr>
          <p:nvPr>
            <p:ph type="title" idx="4294967295"/>
          </p:nvPr>
        </p:nvSpPr>
        <p:spPr bwMode="auto">
          <a:xfrm>
            <a:off x="3048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Druhy balistiky</a:t>
            </a:r>
          </a:p>
        </p:txBody>
      </p:sp>
      <p:sp>
        <p:nvSpPr>
          <p:cNvPr id="9219" name="Rectangle 3"/>
          <p:cNvSpPr>
            <a:spLocks noChangeArrowheads="1"/>
          </p:cNvSpPr>
          <p:nvPr/>
        </p:nvSpPr>
        <p:spPr bwMode="auto">
          <a:xfrm>
            <a:off x="0" y="1412875"/>
            <a:ext cx="9144000"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b="1" u="none">
                <a:latin typeface="Times New Roman" charset="0"/>
              </a:rPr>
              <a:t>Balistika experimentální</a:t>
            </a:r>
            <a:r>
              <a:rPr lang="cs-CZ" sz="2800" u="none">
                <a:latin typeface="Times New Roman" charset="0"/>
              </a:rPr>
              <a:t> – porovnává řízené pokusy a statická měření s předpoklady a s analýzou získaných výsledků </a:t>
            </a:r>
          </a:p>
          <a:p>
            <a:pPr algn="l"/>
            <a:endParaRPr lang="cs-CZ" sz="2800" u="none">
              <a:latin typeface="Times New Roman" charset="0"/>
            </a:endParaRPr>
          </a:p>
          <a:p>
            <a:pPr algn="l"/>
            <a:r>
              <a:rPr lang="cs-CZ" sz="2800" b="1" u="none">
                <a:latin typeface="Times New Roman" charset="0"/>
              </a:rPr>
              <a:t>Balistika kazuistická</a:t>
            </a:r>
            <a:r>
              <a:rPr lang="cs-CZ" sz="2800" b="1" u="none">
                <a:latin typeface="Courier" pitchFamily="49" charset="0"/>
                <a:cs typeface="Times New Roman" charset="0"/>
              </a:rPr>
              <a:t> </a:t>
            </a:r>
            <a:r>
              <a:rPr lang="cs-CZ" sz="2800" u="none">
                <a:latin typeface="Times New Roman" charset="0"/>
              </a:rPr>
              <a:t>– systémové vyhledávání, t</a:t>
            </a:r>
            <a:r>
              <a:rPr lang="cs-CZ" sz="2800" u="none">
                <a:latin typeface="Times New Roman" charset="0"/>
                <a:cs typeface="Times New Roman" charset="0"/>
              </a:rPr>
              <a:t>ř</a:t>
            </a:r>
            <a:r>
              <a:rPr lang="cs-CZ" sz="2800" u="none">
                <a:latin typeface="Times New Roman" charset="0"/>
              </a:rPr>
              <a:t>íd</a:t>
            </a:r>
            <a:r>
              <a:rPr lang="cs-CZ" sz="2800" u="none">
                <a:latin typeface="Times New Roman" charset="0"/>
                <a:cs typeface="Times New Roman" charset="0"/>
              </a:rPr>
              <a:t>ě</a:t>
            </a:r>
            <a:r>
              <a:rPr lang="cs-CZ" sz="2800" u="none">
                <a:latin typeface="Times New Roman" charset="0"/>
              </a:rPr>
              <a:t>ní a hodnocení balistických informací z reálných balistických d</a:t>
            </a:r>
            <a:r>
              <a:rPr lang="cs-CZ" sz="2800" u="none">
                <a:latin typeface="Times New Roman" charset="0"/>
                <a:cs typeface="Times New Roman" charset="0"/>
              </a:rPr>
              <a:t>ě</a:t>
            </a:r>
            <a:r>
              <a:rPr lang="cs-CZ" sz="2800" u="none">
                <a:latin typeface="Times New Roman" charset="0"/>
              </a:rPr>
              <a:t>j</a:t>
            </a:r>
            <a:r>
              <a:rPr lang="cs-CZ" sz="2800" u="none">
                <a:latin typeface="Times New Roman" charset="0"/>
                <a:cs typeface="Times New Roman" charset="0"/>
              </a:rPr>
              <a:t>ů</a:t>
            </a:r>
            <a:r>
              <a:rPr lang="cs-CZ" sz="2800" u="none">
                <a:latin typeface="Times New Roman" charset="0"/>
              </a:rPr>
              <a:t>.</a:t>
            </a:r>
          </a:p>
          <a:p>
            <a:pPr algn="l"/>
            <a:endParaRPr lang="cs-CZ" sz="2800" b="1" u="none">
              <a:latin typeface="Courier" pitchFamily="49" charset="0"/>
              <a:cs typeface="Times New Roman" charset="0"/>
            </a:endParaRPr>
          </a:p>
          <a:p>
            <a:pPr algn="l"/>
            <a:r>
              <a:rPr lang="cs-CZ" sz="2800" b="1" u="none">
                <a:latin typeface="Times New Roman" charset="0"/>
              </a:rPr>
              <a:t>Balistika hlav</a:t>
            </a:r>
            <a:r>
              <a:rPr lang="cs-CZ" sz="2800" b="1" u="none">
                <a:latin typeface="Times New Roman" charset="0"/>
                <a:cs typeface="Times New Roman" charset="0"/>
              </a:rPr>
              <a:t>ň</a:t>
            </a:r>
            <a:r>
              <a:rPr lang="cs-CZ" sz="2800" b="1" u="none">
                <a:latin typeface="Times New Roman" charset="0"/>
              </a:rPr>
              <a:t>ových zbraní</a:t>
            </a:r>
            <a:r>
              <a:rPr lang="cs-CZ" sz="2800" b="1" u="none">
                <a:latin typeface="Courier" pitchFamily="49" charset="0"/>
                <a:cs typeface="Times New Roman" charset="0"/>
              </a:rPr>
              <a:t> </a:t>
            </a:r>
            <a:r>
              <a:rPr lang="cs-CZ" sz="2800" u="none">
                <a:cs typeface="Times New Roman" charset="0"/>
              </a:rPr>
              <a:t>–</a:t>
            </a:r>
            <a:r>
              <a:rPr lang="cs-CZ" sz="2800" u="none">
                <a:latin typeface="Courier" pitchFamily="49" charset="0"/>
                <a:cs typeface="Times New Roman" charset="0"/>
              </a:rPr>
              <a:t> </a:t>
            </a:r>
            <a:r>
              <a:rPr lang="cs-CZ" sz="2800" u="none">
                <a:latin typeface="Times New Roman" charset="0"/>
                <a:cs typeface="Times New Roman" charset="0"/>
              </a:rPr>
              <a:t>ř</a:t>
            </a:r>
            <a:r>
              <a:rPr lang="cs-CZ" sz="2800" u="none">
                <a:latin typeface="Times New Roman" charset="0"/>
              </a:rPr>
              <a:t>eší specifiku st</a:t>
            </a:r>
            <a:r>
              <a:rPr lang="cs-CZ" sz="2800" u="none">
                <a:latin typeface="Times New Roman" charset="0"/>
                <a:cs typeface="Times New Roman" charset="0"/>
              </a:rPr>
              <a:t>ř</a:t>
            </a:r>
            <a:r>
              <a:rPr lang="cs-CZ" sz="2800" u="none">
                <a:latin typeface="Times New Roman" charset="0"/>
              </a:rPr>
              <a:t>elných</a:t>
            </a:r>
          </a:p>
          <a:p>
            <a:pPr algn="l"/>
            <a:r>
              <a:rPr lang="cs-CZ" sz="2800" u="none">
                <a:latin typeface="Times New Roman" charset="0"/>
              </a:rPr>
              <a:t>zbraní, kde je st</a:t>
            </a:r>
            <a:r>
              <a:rPr lang="cs-CZ" sz="2800" u="none">
                <a:latin typeface="Times New Roman" charset="0"/>
                <a:cs typeface="Times New Roman" charset="0"/>
              </a:rPr>
              <a:t>ř</a:t>
            </a:r>
            <a:r>
              <a:rPr lang="cs-CZ" sz="2800" u="none">
                <a:latin typeface="Times New Roman" charset="0"/>
              </a:rPr>
              <a:t>ela urychlována p</a:t>
            </a:r>
            <a:r>
              <a:rPr lang="cs-CZ" sz="2800" u="none">
                <a:latin typeface="Times New Roman" charset="0"/>
                <a:cs typeface="Times New Roman" charset="0"/>
              </a:rPr>
              <a:t>ř</a:t>
            </a:r>
            <a:r>
              <a:rPr lang="cs-CZ" sz="2800" u="none">
                <a:latin typeface="Times New Roman" charset="0"/>
              </a:rPr>
              <a:t>i výst</a:t>
            </a:r>
            <a:r>
              <a:rPr lang="cs-CZ" sz="2800" u="none">
                <a:latin typeface="Times New Roman" charset="0"/>
                <a:cs typeface="Times New Roman" charset="0"/>
              </a:rPr>
              <a:t>ř</a:t>
            </a:r>
            <a:r>
              <a:rPr lang="cs-CZ" sz="2800" u="none">
                <a:latin typeface="Times New Roman" charset="0"/>
              </a:rPr>
              <a:t>elu uvnit</a:t>
            </a:r>
            <a:r>
              <a:rPr lang="cs-CZ" sz="2800" u="none">
                <a:latin typeface="Times New Roman" charset="0"/>
                <a:cs typeface="Times New Roman" charset="0"/>
              </a:rPr>
              <a:t>ř</a:t>
            </a:r>
          </a:p>
          <a:p>
            <a:pPr algn="l"/>
            <a:r>
              <a:rPr lang="cs-CZ" sz="2800" u="none">
                <a:latin typeface="Times New Roman" charset="0"/>
              </a:rPr>
              <a:t>hlavn</a:t>
            </a:r>
            <a:r>
              <a:rPr lang="cs-CZ" sz="2800" u="none">
                <a:latin typeface="Times New Roman" charset="0"/>
                <a:cs typeface="Times New Roman" charset="0"/>
              </a:rPr>
              <a:t>ě</a:t>
            </a:r>
            <a:r>
              <a:rPr lang="cs-CZ" sz="2800" u="none">
                <a:latin typeface="Times New Roman" charset="0"/>
              </a:rPr>
              <a:t> (vnit</a:t>
            </a:r>
            <a:r>
              <a:rPr lang="cs-CZ" sz="2800" u="none">
                <a:latin typeface="Times New Roman" charset="0"/>
                <a:cs typeface="Times New Roman" charset="0"/>
              </a:rPr>
              <a:t>ř</a:t>
            </a:r>
            <a:r>
              <a:rPr lang="cs-CZ" sz="2800" u="none">
                <a:latin typeface="Times New Roman" charset="0"/>
              </a:rPr>
              <a:t>ní).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p:cNvSpPr>
          <p:nvPr>
            <p:ph type="title" idx="4294967295"/>
          </p:nvPr>
        </p:nvSpPr>
        <p:spPr bwMode="auto">
          <a:xfrm>
            <a:off x="3048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Druhy balistiky</a:t>
            </a:r>
          </a:p>
        </p:txBody>
      </p:sp>
      <p:sp>
        <p:nvSpPr>
          <p:cNvPr id="10243" name="Rectangle 3"/>
          <p:cNvSpPr>
            <a:spLocks noChangeArrowheads="1"/>
          </p:cNvSpPr>
          <p:nvPr/>
        </p:nvSpPr>
        <p:spPr bwMode="auto">
          <a:xfrm>
            <a:off x="0" y="1163638"/>
            <a:ext cx="9144000" cy="564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b="1" u="none">
                <a:latin typeface="Times New Roman" charset="0"/>
                <a:cs typeface="Times New Roman" charset="0"/>
              </a:rPr>
              <a:t>Balistika raket </a:t>
            </a:r>
            <a:r>
              <a:rPr lang="cs-CZ" sz="2800" u="none">
                <a:latin typeface="Times New Roman" charset="0"/>
                <a:cs typeface="Times New Roman" charset="0"/>
              </a:rPr>
              <a:t>– zaměřuje se na hoření raketových motorů</a:t>
            </a:r>
          </a:p>
          <a:p>
            <a:pPr algn="l"/>
            <a:r>
              <a:rPr lang="cs-CZ" sz="2800" u="none">
                <a:latin typeface="Times New Roman" charset="0"/>
                <a:cs typeface="Times New Roman" charset="0"/>
              </a:rPr>
              <a:t>(vnitřní balistika) a let raket (vnější balistika).</a:t>
            </a:r>
            <a:endParaRPr lang="cs-CZ" sz="2800" b="1" u="none">
              <a:latin typeface="Times New Roman" charset="0"/>
              <a:cs typeface="Times New Roman" charset="0"/>
            </a:endParaRPr>
          </a:p>
          <a:p>
            <a:pPr algn="l"/>
            <a:endParaRPr lang="cs-CZ" sz="2800" b="1" u="none">
              <a:latin typeface="Times New Roman" charset="0"/>
              <a:cs typeface="Times New Roman" charset="0"/>
            </a:endParaRPr>
          </a:p>
          <a:p>
            <a:pPr algn="l"/>
            <a:r>
              <a:rPr lang="cs-CZ" sz="2800" b="1" u="none">
                <a:latin typeface="Times New Roman" charset="0"/>
                <a:cs typeface="Times New Roman" charset="0"/>
              </a:rPr>
              <a:t>Balistika kriminalistická </a:t>
            </a:r>
            <a:r>
              <a:rPr lang="cs-CZ" sz="2800" u="none">
                <a:latin typeface="Times New Roman" charset="0"/>
                <a:cs typeface="Times New Roman" charset="0"/>
              </a:rPr>
              <a:t>– zabývá se specifickými</a:t>
            </a:r>
          </a:p>
          <a:p>
            <a:pPr algn="l"/>
            <a:r>
              <a:rPr lang="cs-CZ" sz="2800" u="none">
                <a:latin typeface="Times New Roman" charset="0"/>
                <a:cs typeface="Times New Roman" charset="0"/>
              </a:rPr>
              <a:t>kriminalistickými otázkami v případech páchání trestné činnosti střelbou (dělí se na prenatální, vnitřní, přechodovou, vnější, terminální a postterminální). </a:t>
            </a:r>
          </a:p>
          <a:p>
            <a:pPr algn="l"/>
            <a:endParaRPr lang="cs-CZ" sz="2800" b="1" u="none">
              <a:latin typeface="Times New Roman" charset="0"/>
              <a:cs typeface="Times New Roman" charset="0"/>
            </a:endParaRPr>
          </a:p>
          <a:p>
            <a:pPr algn="l"/>
            <a:r>
              <a:rPr lang="cs-CZ" sz="2800" b="1" u="none">
                <a:latin typeface="Times New Roman" charset="0"/>
                <a:cs typeface="Times New Roman" charset="0"/>
              </a:rPr>
              <a:t>Balistika forenzní </a:t>
            </a:r>
            <a:r>
              <a:rPr lang="cs-CZ" sz="2800" u="none">
                <a:latin typeface="Times New Roman" charset="0"/>
                <a:cs typeface="Times New Roman" charset="0"/>
              </a:rPr>
              <a:t>– nejširší pojetí interdisciplinárních</a:t>
            </a:r>
          </a:p>
          <a:p>
            <a:pPr algn="l"/>
            <a:r>
              <a:rPr lang="cs-CZ" sz="2800" u="none">
                <a:latin typeface="Times New Roman" charset="0"/>
                <a:cs typeface="Times New Roman" charset="0"/>
              </a:rPr>
              <a:t>balistických věd ve službách justice.</a:t>
            </a:r>
          </a:p>
          <a:p>
            <a:pPr algn="l"/>
            <a:endParaRPr lang="cs-CZ" sz="2800" b="1" u="none">
              <a:latin typeface="Times New Roman" charset="0"/>
              <a:cs typeface="Times New Roman" charset="0"/>
            </a:endParaRPr>
          </a:p>
          <a:p>
            <a:pPr algn="l"/>
            <a:r>
              <a:rPr lang="cs-CZ" sz="2800" b="1" u="none">
                <a:latin typeface="Times New Roman" charset="0"/>
                <a:cs typeface="Times New Roman" charset="0"/>
              </a:rPr>
              <a:t>Balistika ranivá </a:t>
            </a:r>
            <a:r>
              <a:rPr lang="cs-CZ" sz="2800" u="none">
                <a:latin typeface="Times New Roman" charset="0"/>
                <a:cs typeface="Times New Roman" charset="0"/>
              </a:rPr>
              <a:t>– část terminální balistiky, která</a:t>
            </a:r>
          </a:p>
          <a:p>
            <a:pPr algn="l"/>
            <a:r>
              <a:rPr lang="cs-CZ" sz="2800" u="none">
                <a:latin typeface="Times New Roman" charset="0"/>
                <a:cs typeface="Times New Roman" charset="0"/>
              </a:rPr>
              <a:t>studuje účinky zbraní a střeliva na živé biologické cíle.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idx="4294967295"/>
          </p:nvPr>
        </p:nvSpPr>
        <p:spPr bwMode="auto">
          <a:xfrm>
            <a:off x="3048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Druhy balistiky</a:t>
            </a:r>
          </a:p>
        </p:txBody>
      </p:sp>
      <p:sp>
        <p:nvSpPr>
          <p:cNvPr id="11267" name="Rectangle 3"/>
          <p:cNvSpPr>
            <a:spLocks noChangeArrowheads="1"/>
          </p:cNvSpPr>
          <p:nvPr/>
        </p:nvSpPr>
        <p:spPr bwMode="auto">
          <a:xfrm>
            <a:off x="0" y="1341438"/>
            <a:ext cx="9144000" cy="521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b="1" u="none">
                <a:solidFill>
                  <a:schemeClr val="tx2"/>
                </a:solidFill>
                <a:latin typeface="Times New Roman" charset="0"/>
                <a:cs typeface="Times New Roman" charset="0"/>
              </a:rPr>
              <a:t>Balistika</a:t>
            </a:r>
            <a:r>
              <a:rPr lang="cs-CZ" sz="2800" b="1" u="none">
                <a:solidFill>
                  <a:srgbClr val="000000"/>
                </a:solidFill>
                <a:latin typeface="Times New Roman" charset="0"/>
                <a:cs typeface="Times New Roman" charset="0"/>
              </a:rPr>
              <a:t> sportovní </a:t>
            </a:r>
            <a:r>
              <a:rPr lang="cs-CZ" sz="2800" u="none">
                <a:solidFill>
                  <a:srgbClr val="000000"/>
                </a:solidFill>
                <a:latin typeface="Times New Roman" charset="0"/>
                <a:cs typeface="Times New Roman" charset="0"/>
              </a:rPr>
              <a:t>– opírá se o vnitřní balistiku (přebíjení nábojů) a vnější balistiku  (střelba na velké vzdálenosti – benchrest, dráhy střel, nastřelení zbraně a rozptyl...).</a:t>
            </a:r>
          </a:p>
          <a:p>
            <a:pPr algn="l"/>
            <a:endParaRPr lang="cs-CZ" sz="2800" u="none">
              <a:solidFill>
                <a:srgbClr val="000000"/>
              </a:solidFill>
              <a:latin typeface="Times New Roman" charset="0"/>
              <a:cs typeface="Times New Roman" charset="0"/>
            </a:endParaRPr>
          </a:p>
          <a:p>
            <a:pPr algn="l"/>
            <a:r>
              <a:rPr lang="cs-CZ" sz="2800" b="1" u="none">
                <a:solidFill>
                  <a:srgbClr val="000000"/>
                </a:solidFill>
                <a:latin typeface="Times New Roman" charset="0"/>
                <a:cs typeface="Times New Roman" charset="0"/>
              </a:rPr>
              <a:t>Balistika lovecká </a:t>
            </a:r>
            <a:r>
              <a:rPr lang="cs-CZ" sz="2800" u="none">
                <a:solidFill>
                  <a:srgbClr val="000000"/>
                </a:solidFill>
                <a:latin typeface="Times New Roman" charset="0"/>
                <a:cs typeface="Times New Roman" charset="0"/>
              </a:rPr>
              <a:t>–  dělí se na vnější (optimální nástřelná</a:t>
            </a:r>
            <a:endParaRPr lang="cs-CZ" sz="2800" u="none">
              <a:solidFill>
                <a:schemeClr val="tx2"/>
              </a:solidFill>
              <a:latin typeface="Times New Roman" charset="0"/>
              <a:cs typeface="Times New Roman" charset="0"/>
            </a:endParaRPr>
          </a:p>
          <a:p>
            <a:pPr algn="l"/>
            <a:r>
              <a:rPr lang="cs-CZ" sz="2800" u="none">
                <a:solidFill>
                  <a:srgbClr val="000000"/>
                </a:solidFill>
                <a:latin typeface="Times New Roman" charset="0"/>
                <a:cs typeface="Times New Roman" charset="0"/>
              </a:rPr>
              <a:t>vzdálenost, nastřelení zbraně apod.) a ranivou (účinky střely</a:t>
            </a:r>
            <a:endParaRPr lang="cs-CZ" sz="2800" u="none">
              <a:solidFill>
                <a:schemeClr val="tx2"/>
              </a:solidFill>
              <a:latin typeface="Times New Roman" charset="0"/>
              <a:cs typeface="Times New Roman" charset="0"/>
            </a:endParaRPr>
          </a:p>
          <a:p>
            <a:pPr algn="l"/>
            <a:r>
              <a:rPr lang="cs-CZ" sz="2800" u="none">
                <a:solidFill>
                  <a:srgbClr val="000000"/>
                </a:solidFill>
                <a:latin typeface="Times New Roman" charset="0"/>
                <a:cs typeface="Times New Roman" charset="0"/>
              </a:rPr>
              <a:t>na zvěř).</a:t>
            </a:r>
            <a:r>
              <a:rPr lang="cs-CZ" sz="2800" u="none">
                <a:solidFill>
                  <a:schemeClr val="tx2"/>
                </a:solidFill>
                <a:latin typeface="Times New Roman" charset="0"/>
                <a:cs typeface="Times New Roman" charset="0"/>
              </a:rPr>
              <a:t> </a:t>
            </a:r>
          </a:p>
          <a:p>
            <a:pPr algn="l"/>
            <a:endParaRPr lang="cs-CZ" sz="2800" b="1" u="none">
              <a:solidFill>
                <a:srgbClr val="000000"/>
              </a:solidFill>
              <a:latin typeface="Times New Roman" charset="0"/>
              <a:cs typeface="Times New Roman" charset="0"/>
            </a:endParaRPr>
          </a:p>
          <a:p>
            <a:pPr algn="l"/>
            <a:r>
              <a:rPr lang="cs-CZ" sz="2800" b="1" u="none">
                <a:solidFill>
                  <a:srgbClr val="000000"/>
                </a:solidFill>
                <a:latin typeface="Times New Roman" charset="0"/>
                <a:cs typeface="Times New Roman" charset="0"/>
              </a:rPr>
              <a:t>Balistika vojenská </a:t>
            </a:r>
            <a:r>
              <a:rPr lang="cs-CZ" sz="2800" b="1" u="none">
                <a:solidFill>
                  <a:schemeClr val="tx2"/>
                </a:solidFill>
                <a:latin typeface="Times New Roman" charset="0"/>
                <a:cs typeface="Times New Roman" charset="0"/>
              </a:rPr>
              <a:t>– </a:t>
            </a:r>
            <a:r>
              <a:rPr lang="cs-CZ" sz="2800" u="none">
                <a:solidFill>
                  <a:srgbClr val="000000"/>
                </a:solidFill>
                <a:latin typeface="Times New Roman" charset="0"/>
                <a:cs typeface="Times New Roman" charset="0"/>
              </a:rPr>
              <a:t>podporuje vojenské využití</a:t>
            </a:r>
            <a:endParaRPr lang="cs-CZ" sz="2800" u="none">
              <a:solidFill>
                <a:schemeClr val="tx2"/>
              </a:solidFill>
              <a:latin typeface="Times New Roman" charset="0"/>
              <a:cs typeface="Times New Roman" charset="0"/>
            </a:endParaRPr>
          </a:p>
          <a:p>
            <a:pPr algn="l"/>
            <a:r>
              <a:rPr lang="cs-CZ" sz="2800" u="none">
                <a:solidFill>
                  <a:srgbClr val="000000"/>
                </a:solidFill>
                <a:latin typeface="Times New Roman" charset="0"/>
                <a:cs typeface="Times New Roman" charset="0"/>
              </a:rPr>
              <a:t>zbraňových systémů v oblasti vnitřní, přechodové, vnější</a:t>
            </a:r>
            <a:endParaRPr lang="cs-CZ" sz="2800" u="none">
              <a:solidFill>
                <a:schemeClr val="tx2"/>
              </a:solidFill>
              <a:latin typeface="Times New Roman" charset="0"/>
              <a:cs typeface="Times New Roman" charset="0"/>
            </a:endParaRPr>
          </a:p>
          <a:p>
            <a:pPr algn="l"/>
            <a:r>
              <a:rPr lang="cs-CZ" sz="2800" u="none">
                <a:solidFill>
                  <a:srgbClr val="000000"/>
                </a:solidFill>
                <a:latin typeface="Times New Roman" charset="0"/>
                <a:cs typeface="Times New Roman" charset="0"/>
              </a:rPr>
              <a:t>a terminální balistiky.</a:t>
            </a:r>
            <a:endParaRPr lang="cs-CZ" sz="2800" u="none">
              <a:solidFill>
                <a:schemeClr val="tx2"/>
              </a:solidFill>
              <a:latin typeface="Times New Roman" charset="0"/>
              <a:cs typeface="Times New Roman" charset="0"/>
            </a:endParaRPr>
          </a:p>
          <a:p>
            <a:pPr algn="l"/>
            <a:r>
              <a:rPr lang="cs-CZ" sz="2800" u="none">
                <a:solidFill>
                  <a:schemeClr val="tx2"/>
                </a:solidFill>
                <a:latin typeface="Times New Roman" charset="0"/>
                <a:cs typeface="Times New Roman" charset="0"/>
              </a:rPr>
              <a:t>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Rozdělení balistiky</a:t>
            </a:r>
          </a:p>
        </p:txBody>
      </p:sp>
      <p:sp>
        <p:nvSpPr>
          <p:cNvPr id="12291" name="Rectangle 3"/>
          <p:cNvSpPr>
            <a:spLocks noChangeArrowheads="1"/>
          </p:cNvSpPr>
          <p:nvPr/>
        </p:nvSpPr>
        <p:spPr bwMode="auto">
          <a:xfrm>
            <a:off x="971550" y="1052513"/>
            <a:ext cx="7010400" cy="54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spcBef>
                <a:spcPct val="50000"/>
              </a:spcBef>
              <a:buFontTx/>
              <a:buChar char="-"/>
            </a:pPr>
            <a:r>
              <a:rPr lang="cs-CZ" sz="3200" b="1" u="none">
                <a:latin typeface="Times New Roman" charset="0"/>
              </a:rPr>
              <a:t>Vnitřní balistika</a:t>
            </a:r>
          </a:p>
          <a:p>
            <a:pPr algn="l">
              <a:spcBef>
                <a:spcPct val="50000"/>
              </a:spcBef>
              <a:buFontTx/>
              <a:buChar char="-"/>
            </a:pPr>
            <a:endParaRPr lang="cs-CZ" sz="3200" b="1" u="none">
              <a:latin typeface="Times New Roman" charset="0"/>
            </a:endParaRPr>
          </a:p>
          <a:p>
            <a:pPr algn="l">
              <a:spcBef>
                <a:spcPct val="50000"/>
              </a:spcBef>
              <a:buFontTx/>
              <a:buChar char="-"/>
            </a:pPr>
            <a:r>
              <a:rPr lang="cs-CZ" sz="3200" b="1" u="none">
                <a:latin typeface="Times New Roman" charset="0"/>
              </a:rPr>
              <a:t>Přechodová balistika</a:t>
            </a:r>
          </a:p>
          <a:p>
            <a:pPr algn="l">
              <a:spcBef>
                <a:spcPct val="50000"/>
              </a:spcBef>
              <a:buFontTx/>
              <a:buChar char="-"/>
            </a:pPr>
            <a:endParaRPr lang="cs-CZ" sz="3200" b="1" u="none">
              <a:latin typeface="Times New Roman" charset="0"/>
            </a:endParaRPr>
          </a:p>
          <a:p>
            <a:pPr algn="l">
              <a:spcBef>
                <a:spcPct val="50000"/>
              </a:spcBef>
              <a:buFontTx/>
              <a:buChar char="-"/>
            </a:pPr>
            <a:r>
              <a:rPr lang="cs-CZ" sz="3200" b="1" u="none">
                <a:latin typeface="Times New Roman" charset="0"/>
              </a:rPr>
              <a:t>Vnější balistika</a:t>
            </a:r>
          </a:p>
          <a:p>
            <a:pPr algn="l">
              <a:spcBef>
                <a:spcPct val="50000"/>
              </a:spcBef>
            </a:pPr>
            <a:endParaRPr lang="cs-CZ" sz="3200" b="1" u="none">
              <a:latin typeface="Times New Roman" charset="0"/>
            </a:endParaRPr>
          </a:p>
          <a:p>
            <a:pPr algn="l">
              <a:spcBef>
                <a:spcPct val="50000"/>
              </a:spcBef>
              <a:buFontTx/>
              <a:buChar char="-"/>
            </a:pPr>
            <a:r>
              <a:rPr lang="cs-CZ" sz="3200" b="1" u="none">
                <a:latin typeface="Times New Roman" charset="0"/>
              </a:rPr>
              <a:t>Terminální (dopadová, nebo-li cílová) balistika</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Vnitřní balistika </a:t>
            </a:r>
          </a:p>
        </p:txBody>
      </p:sp>
      <p:sp>
        <p:nvSpPr>
          <p:cNvPr id="13315" name="Rectangle 4"/>
          <p:cNvSpPr>
            <a:spLocks noChangeArrowheads="1"/>
          </p:cNvSpPr>
          <p:nvPr/>
        </p:nvSpPr>
        <p:spPr bwMode="auto">
          <a:xfrm>
            <a:off x="0" y="1628775"/>
            <a:ext cx="9144000"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u="none">
                <a:solidFill>
                  <a:schemeClr val="tx2"/>
                </a:solidFill>
                <a:latin typeface="Times New Roman" charset="0"/>
              </a:rPr>
              <a:t>	</a:t>
            </a:r>
            <a:r>
              <a:rPr lang="cs-CZ" sz="2800" u="none">
                <a:latin typeface="Times New Roman" charset="0"/>
              </a:rPr>
              <a:t>Tato balistika se zabývá jak už sám název napovídá pohybem střely ve vnitřním prostředí hlavně. Zkoumá zákony hoření prachové náplně obsažené v náboji. Současně sleduje účinek tlaku hořících a rozpínajících se plynů na spodní část střely.</a:t>
            </a:r>
          </a:p>
          <a:p>
            <a:pPr algn="l"/>
            <a:endParaRPr lang="cs-CZ" sz="2800" u="none">
              <a:latin typeface="Times New Roman" charset="0"/>
            </a:endParaRPr>
          </a:p>
          <a:p>
            <a:pPr algn="l"/>
            <a:r>
              <a:rPr lang="cs-CZ" sz="2800" u="none">
                <a:latin typeface="Times New Roman" charset="0"/>
              </a:rPr>
              <a:t>	Řeší v podstatě všechny děje, které následují po výstřelu, až po ústí hlavně, kde střela opouští hlaveň. </a:t>
            </a:r>
          </a:p>
          <a:p>
            <a:pPr algn="l"/>
            <a:endParaRPr lang="cs-CZ" sz="2800" u="none">
              <a:latin typeface="Times New Roman" charset="0"/>
            </a:endParaRPr>
          </a:p>
          <a:p>
            <a:pPr algn="l"/>
            <a:r>
              <a:rPr lang="cs-CZ" sz="2800" u="none">
                <a:latin typeface="Times New Roman" charset="0"/>
              </a:rPr>
              <a:t>	Současně přechází do přechodové balistiky.</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Vnitřní balistika </a:t>
            </a:r>
          </a:p>
        </p:txBody>
      </p:sp>
      <p:sp>
        <p:nvSpPr>
          <p:cNvPr id="14339" name="Rectangle 3"/>
          <p:cNvSpPr>
            <a:spLocks noChangeArrowheads="1"/>
          </p:cNvSpPr>
          <p:nvPr/>
        </p:nvSpPr>
        <p:spPr bwMode="auto">
          <a:xfrm>
            <a:off x="1066800" y="1447800"/>
            <a:ext cx="72390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u="none">
                <a:latin typeface="Times New Roman" charset="0"/>
              </a:rPr>
              <a:t>	Řez hlavní. Zde se odehrávají všechny děje vnitřní balistiky.</a:t>
            </a:r>
          </a:p>
        </p:txBody>
      </p:sp>
      <p:graphicFrame>
        <p:nvGraphicFramePr>
          <p:cNvPr id="14340" name="Object 8"/>
          <p:cNvGraphicFramePr>
            <a:graphicFrameLocks noChangeAspect="1"/>
          </p:cNvGraphicFramePr>
          <p:nvPr/>
        </p:nvGraphicFramePr>
        <p:xfrm>
          <a:off x="0" y="2743200"/>
          <a:ext cx="9144000" cy="3833813"/>
        </p:xfrm>
        <a:graphic>
          <a:graphicData uri="http://schemas.openxmlformats.org/presentationml/2006/ole">
            <mc:AlternateContent xmlns:mc="http://schemas.openxmlformats.org/markup-compatibility/2006">
              <mc:Choice xmlns:v="urn:schemas-microsoft-com:vml" Requires="v">
                <p:oleObj spid="_x0000_s14344" name="Rastrový obrázek" r:id="rId3" imgW="9678751" imgH="4057143" progId="Paint.Picture">
                  <p:embed/>
                </p:oleObj>
              </mc:Choice>
              <mc:Fallback>
                <p:oleObj name="Rastrový obrázek" r:id="rId3" imgW="9678751" imgH="4057143" progId="Paint.Picture">
                  <p:embed/>
                  <p:pic>
                    <p:nvPicPr>
                      <p:cNvPr id="0" name="Object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743200"/>
                        <a:ext cx="9144000" cy="3833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8" descr="výstř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3505200"/>
            <a:ext cx="3959225" cy="316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Přechodová balistika</a:t>
            </a:r>
          </a:p>
        </p:txBody>
      </p:sp>
      <p:sp>
        <p:nvSpPr>
          <p:cNvPr id="15364" name="Rectangle 4"/>
          <p:cNvSpPr>
            <a:spLocks noChangeArrowheads="1"/>
          </p:cNvSpPr>
          <p:nvPr/>
        </p:nvSpPr>
        <p:spPr bwMode="auto">
          <a:xfrm>
            <a:off x="3295650" y="24098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sp>
        <p:nvSpPr>
          <p:cNvPr id="15365" name="Rectangle 6"/>
          <p:cNvSpPr>
            <a:spLocks noChangeArrowheads="1"/>
          </p:cNvSpPr>
          <p:nvPr/>
        </p:nvSpPr>
        <p:spPr bwMode="auto">
          <a:xfrm>
            <a:off x="3295650" y="24098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sp>
        <p:nvSpPr>
          <p:cNvPr id="15366" name="Rectangle 7"/>
          <p:cNvSpPr>
            <a:spLocks noChangeArrowheads="1"/>
          </p:cNvSpPr>
          <p:nvPr/>
        </p:nvSpPr>
        <p:spPr bwMode="auto">
          <a:xfrm>
            <a:off x="0" y="685800"/>
            <a:ext cx="9144000" cy="265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r>
              <a:rPr lang="cs-CZ" sz="2800" u="none">
                <a:latin typeface="Times New Roman" charset="0"/>
              </a:rPr>
              <a:t>	Tato část balistiky se zabývá </a:t>
            </a:r>
            <a:r>
              <a:rPr lang="cs-CZ" sz="2800" u="none">
                <a:latin typeface="Times New Roman" charset="0"/>
                <a:cs typeface="Times New Roman" charset="0"/>
              </a:rPr>
              <a:t>pohybem střely bezprostředně po opuštění hlavně. Týká se velmi krátkého úseku těsně za ústím hlavně, tj. asi do vzdálenosti 10-ti až 20-ti násobku ráže (průměr vývrtu). V této oblasti dochází k poklesu tlaku rozpínajících se prachových plynů. Současně se zvyšuje asi 5x rychlost pohybující se střely.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Přechodová balistika</a:t>
            </a:r>
          </a:p>
        </p:txBody>
      </p:sp>
      <p:sp>
        <p:nvSpPr>
          <p:cNvPr id="16387" name="Rectangle 3"/>
          <p:cNvSpPr>
            <a:spLocks noChangeArrowheads="1"/>
          </p:cNvSpPr>
          <p:nvPr/>
        </p:nvSpPr>
        <p:spPr bwMode="auto">
          <a:xfrm>
            <a:off x="3295650" y="24098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sp>
        <p:nvSpPr>
          <p:cNvPr id="16388" name="Rectangle 5"/>
          <p:cNvSpPr>
            <a:spLocks noChangeArrowheads="1"/>
          </p:cNvSpPr>
          <p:nvPr/>
        </p:nvSpPr>
        <p:spPr bwMode="auto">
          <a:xfrm>
            <a:off x="3295650" y="24098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pic>
        <p:nvPicPr>
          <p:cNvPr id="16389" name="Picture 6" descr="http://odstrelovac.wz.cz/index_soubory/image434.jpg"/>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0" y="3268663"/>
            <a:ext cx="4495800" cy="3589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0" name="Rectangle 7"/>
          <p:cNvSpPr>
            <a:spLocks noChangeArrowheads="1"/>
          </p:cNvSpPr>
          <p:nvPr/>
        </p:nvSpPr>
        <p:spPr bwMode="auto">
          <a:xfrm>
            <a:off x="827088" y="981075"/>
            <a:ext cx="33528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cs-CZ" sz="2800" u="none">
                <a:latin typeface="Times New Roman" charset="0"/>
              </a:rPr>
              <a:t>Střela asi v 1/2 přechodové balistiky</a:t>
            </a:r>
          </a:p>
        </p:txBody>
      </p:sp>
      <p:sp>
        <p:nvSpPr>
          <p:cNvPr id="16391" name="Rectangle 8"/>
          <p:cNvSpPr>
            <a:spLocks noChangeArrowheads="1"/>
          </p:cNvSpPr>
          <p:nvPr/>
        </p:nvSpPr>
        <p:spPr bwMode="auto">
          <a:xfrm>
            <a:off x="4495800" y="5715000"/>
            <a:ext cx="3287713"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cs-CZ" sz="2800" u="none">
                <a:latin typeface="Times New Roman" charset="0"/>
              </a:rPr>
              <a:t>Střela bezprostředně po opuštění hlavně</a:t>
            </a:r>
          </a:p>
        </p:txBody>
      </p:sp>
      <p:pic>
        <p:nvPicPr>
          <p:cNvPr id="16392" name="Picture 4" descr="http://odstrelovac.wz.cz/index_soubory/image436.jpg"/>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4191000" y="908050"/>
            <a:ext cx="4953000" cy="395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Vnější balistika </a:t>
            </a:r>
          </a:p>
        </p:txBody>
      </p:sp>
      <p:sp>
        <p:nvSpPr>
          <p:cNvPr id="17411" name="Rectangle 5"/>
          <p:cNvSpPr>
            <a:spLocks noChangeArrowheads="1"/>
          </p:cNvSpPr>
          <p:nvPr/>
        </p:nvSpPr>
        <p:spPr bwMode="auto">
          <a:xfrm>
            <a:off x="0" y="762000"/>
            <a:ext cx="9144000" cy="474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bIns="0">
            <a:spAutoFit/>
          </a:bodyPr>
          <a:lstStyle/>
          <a:p>
            <a:pPr algn="l" eaLnBrk="0" hangingPunct="0"/>
            <a:r>
              <a:rPr lang="cs-CZ" sz="2800" u="none">
                <a:latin typeface="Times New Roman" charset="0"/>
              </a:rPr>
              <a:t>	</a:t>
            </a:r>
            <a:r>
              <a:rPr lang="cs-CZ" sz="2800" u="none">
                <a:latin typeface="Times New Roman" charset="0"/>
                <a:cs typeface="Times New Roman" charset="0"/>
              </a:rPr>
              <a:t>Řeší chování střely v době od konce dodatečného účinku prachových plynů na dno, až po dopadu do cíle, nebo vyvolání funkce před dopadem. Tedy průběh letu atmosférou. Analyzuje dráhu letu střely, stabilitu jejího letu a následnou přesnost střelby. Na pohybující se střelu působí dvě základní síly:</a:t>
            </a:r>
          </a:p>
          <a:p>
            <a:pPr algn="l" eaLnBrk="0" hangingPunct="0"/>
            <a:endParaRPr lang="cs-CZ" sz="2800" u="none">
              <a:latin typeface="Times New Roman" charset="0"/>
              <a:cs typeface="Times New Roman" charset="0"/>
            </a:endParaRPr>
          </a:p>
          <a:p>
            <a:pPr algn="l" eaLnBrk="0" hangingPunct="0"/>
            <a:r>
              <a:rPr lang="cs-CZ" sz="2800" u="none">
                <a:latin typeface="Times New Roman" charset="0"/>
                <a:cs typeface="Times New Roman" charset="0"/>
              </a:rPr>
              <a:t>- zemská přitažlivost (G = 10 Nms</a:t>
            </a:r>
            <a:r>
              <a:rPr lang="cs-CZ" sz="2800" u="none" baseline="30000">
                <a:latin typeface="Times New Roman" charset="0"/>
                <a:cs typeface="Times New Roman" charset="0"/>
              </a:rPr>
              <a:t>-2</a:t>
            </a:r>
            <a:r>
              <a:rPr lang="cs-CZ" sz="2800" u="none">
                <a:latin typeface="Times New Roman" charset="0"/>
                <a:cs typeface="Times New Roman" charset="0"/>
              </a:rPr>
              <a:t>), způsobuje zakřivení dráhy střely</a:t>
            </a:r>
          </a:p>
          <a:p>
            <a:pPr algn="l" eaLnBrk="0" hangingPunct="0"/>
            <a:r>
              <a:rPr lang="cs-CZ" sz="2800" u="none">
                <a:latin typeface="Times New Roman" charset="0"/>
                <a:cs typeface="Times New Roman" charset="0"/>
              </a:rPr>
              <a:t>- odpor vzduchu, způsobuje brždění střely, a tím zmenšování její rychlosti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Síly působící na střelu ve vnější balistice</a:t>
            </a:r>
          </a:p>
        </p:txBody>
      </p:sp>
      <p:sp>
        <p:nvSpPr>
          <p:cNvPr id="18435" name="Rectangle 6"/>
          <p:cNvSpPr>
            <a:spLocks noChangeArrowheads="1"/>
          </p:cNvSpPr>
          <p:nvPr/>
        </p:nvSpPr>
        <p:spPr bwMode="auto">
          <a:xfrm>
            <a:off x="3033713" y="17526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graphicFrame>
        <p:nvGraphicFramePr>
          <p:cNvPr id="18436" name="Object 0"/>
          <p:cNvGraphicFramePr>
            <a:graphicFrameLocks noChangeAspect="1"/>
          </p:cNvGraphicFramePr>
          <p:nvPr/>
        </p:nvGraphicFramePr>
        <p:xfrm>
          <a:off x="762000" y="2971800"/>
          <a:ext cx="3076575" cy="3352800"/>
        </p:xfrm>
        <a:graphic>
          <a:graphicData uri="http://schemas.openxmlformats.org/presentationml/2006/ole">
            <mc:AlternateContent xmlns:mc="http://schemas.openxmlformats.org/markup-compatibility/2006">
              <mc:Choice xmlns:v="urn:schemas-microsoft-com:vml" Requires="v">
                <p:oleObj spid="_x0000_s18447" r:id="rId3" imgW="4982270" imgH="5428571" progId="Paint.Picture">
                  <p:embed/>
                </p:oleObj>
              </mc:Choice>
              <mc:Fallback>
                <p:oleObj r:id="rId3" imgW="4982270" imgH="5428571" progId="Paint.Picture">
                  <p:embed/>
                  <p:pic>
                    <p:nvPicPr>
                      <p:cNvPr id="0" name="Object 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2971800"/>
                        <a:ext cx="3076575"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8437" name="Rectangle 9"/>
          <p:cNvSpPr>
            <a:spLocks noChangeArrowheads="1"/>
          </p:cNvSpPr>
          <p:nvPr/>
        </p:nvSpPr>
        <p:spPr bwMode="auto">
          <a:xfrm>
            <a:off x="3219450" y="21812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graphicFrame>
        <p:nvGraphicFramePr>
          <p:cNvPr id="18438" name="Object 1"/>
          <p:cNvGraphicFramePr>
            <a:graphicFrameLocks noChangeAspect="1"/>
          </p:cNvGraphicFramePr>
          <p:nvPr/>
        </p:nvGraphicFramePr>
        <p:xfrm>
          <a:off x="5257800" y="2971800"/>
          <a:ext cx="2705100" cy="2495550"/>
        </p:xfrm>
        <a:graphic>
          <a:graphicData uri="http://schemas.openxmlformats.org/presentationml/2006/ole">
            <mc:AlternateContent xmlns:mc="http://schemas.openxmlformats.org/markup-compatibility/2006">
              <mc:Choice xmlns:v="urn:schemas-microsoft-com:vml" Requires="v">
                <p:oleObj spid="_x0000_s18448" r:id="rId5" imgW="2704762" imgH="2495238" progId="Paint.Picture">
                  <p:embed/>
                </p:oleObj>
              </mc:Choice>
              <mc:Fallback>
                <p:oleObj r:id="rId5" imgW="2704762" imgH="2495238" progId="Paint.Picture">
                  <p:embed/>
                  <p:pic>
                    <p:nvPicPr>
                      <p:cNvPr id="0" name="Object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57800" y="2971800"/>
                        <a:ext cx="2705100"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8439" name="Rectangle 10"/>
          <p:cNvSpPr>
            <a:spLocks noChangeArrowheads="1"/>
          </p:cNvSpPr>
          <p:nvPr/>
        </p:nvSpPr>
        <p:spPr bwMode="auto">
          <a:xfrm>
            <a:off x="0" y="1219200"/>
            <a:ext cx="381000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cs-CZ" sz="2800" u="none">
                <a:latin typeface="Times New Roman" charset="0"/>
              </a:rPr>
              <a:t>Z</a:t>
            </a:r>
            <a:r>
              <a:rPr lang="cs-CZ" sz="2800" u="none">
                <a:latin typeface="Times New Roman" charset="0"/>
                <a:cs typeface="Times New Roman" charset="0"/>
              </a:rPr>
              <a:t>emská přitažlivost přitahuje  každé těleso k zemskému povrchu.</a:t>
            </a:r>
          </a:p>
        </p:txBody>
      </p:sp>
      <p:sp>
        <p:nvSpPr>
          <p:cNvPr id="18440" name="Rectangle 11"/>
          <p:cNvSpPr>
            <a:spLocks noChangeArrowheads="1"/>
          </p:cNvSpPr>
          <p:nvPr/>
        </p:nvSpPr>
        <p:spPr bwMode="auto">
          <a:xfrm>
            <a:off x="4495800" y="1371600"/>
            <a:ext cx="434975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cs-CZ" sz="2800" u="none">
                <a:latin typeface="Times New Roman" charset="0"/>
              </a:rPr>
              <a:t>Čelní odpor vzduchu působí na každé těleso, které se pohybuje v atmosféře.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Terminální (koncová) balistika </a:t>
            </a:r>
          </a:p>
        </p:txBody>
      </p:sp>
      <p:sp>
        <p:nvSpPr>
          <p:cNvPr id="19459" name="Rectangle 4"/>
          <p:cNvSpPr>
            <a:spLocks noChangeArrowheads="1"/>
          </p:cNvSpPr>
          <p:nvPr/>
        </p:nvSpPr>
        <p:spPr bwMode="auto">
          <a:xfrm>
            <a:off x="0" y="3429000"/>
            <a:ext cx="9144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056" bIns="0">
            <a:spAutoFit/>
          </a:bodyPr>
          <a:lstStyle/>
          <a:p>
            <a:pPr algn="just" eaLnBrk="0" hangingPunct="0"/>
            <a:r>
              <a:rPr lang="cs-CZ" sz="1200" u="none">
                <a:cs typeface="Times New Roman" charset="0"/>
              </a:rPr>
              <a:t> </a:t>
            </a:r>
            <a:r>
              <a:rPr lang="cs-CZ" sz="900" u="none"/>
              <a:t> </a:t>
            </a:r>
            <a:endParaRPr lang="cs-CZ" u="none"/>
          </a:p>
        </p:txBody>
      </p:sp>
      <p:sp>
        <p:nvSpPr>
          <p:cNvPr id="19460" name="Rectangle 5"/>
          <p:cNvSpPr>
            <a:spLocks noChangeArrowheads="1"/>
          </p:cNvSpPr>
          <p:nvPr/>
        </p:nvSpPr>
        <p:spPr bwMode="auto">
          <a:xfrm>
            <a:off x="0" y="685800"/>
            <a:ext cx="9144000" cy="393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eaLnBrk="0" hangingPunct="0">
              <a:spcBef>
                <a:spcPct val="50000"/>
              </a:spcBef>
            </a:pPr>
            <a:r>
              <a:rPr lang="cs-CZ" sz="2800" u="none">
                <a:latin typeface="Times New Roman" charset="0"/>
              </a:rPr>
              <a:t>	Zkoumá pohyb a chování střely v prostředí cíle v souvislosti s jejich ničivými účinky. Ranivá balistika je relativně samostatným odvětvím terminální balistiky. Hodnotí střelná poranění vyvolaná střelami, nebo střepinami. Ranivým účinkem rozumíme ničivý účinek střely, která proniká oděvem, nebo baslistickou ochranou. Ranivá balistika posuzuje účinnost střel určitého typu na zvolený cíl z hlediska jeho možného vyřazení, resp. zastavení, které mohou být buď dočasné (zranění) nebo trvalé (usmrcení). </a:t>
            </a:r>
          </a:p>
        </p:txBody>
      </p:sp>
      <p:sp>
        <p:nvSpPr>
          <p:cNvPr id="19461" name="Rectangle 8"/>
          <p:cNvSpPr>
            <a:spLocks noChangeArrowheads="1"/>
          </p:cNvSpPr>
          <p:nvPr/>
        </p:nvSpPr>
        <p:spPr bwMode="auto">
          <a:xfrm>
            <a:off x="1543050" y="18288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cs-CZ"/>
          </a:p>
        </p:txBody>
      </p:sp>
      <p:pic>
        <p:nvPicPr>
          <p:cNvPr id="19462" name="Picture 7" descr="http://lutz-moeller-jagd.de/10,3-mm/Bilder/10,57+10,3-hinten.jpg"/>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600200" y="4648200"/>
            <a:ext cx="60579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20483" name="Rectangle 3"/>
          <p:cNvSpPr>
            <a:spLocks noChangeArrowheads="1"/>
          </p:cNvSpPr>
          <p:nvPr/>
        </p:nvSpPr>
        <p:spPr bwMode="auto">
          <a:xfrm>
            <a:off x="0" y="1524000"/>
            <a:ext cx="9144000"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buFontTx/>
              <a:buChar char="-"/>
            </a:pPr>
            <a:r>
              <a:rPr lang="cs-CZ" sz="2800" u="none">
                <a:solidFill>
                  <a:schemeClr val="tx2"/>
                </a:solidFill>
                <a:latin typeface="Times New Roman" charset="0"/>
              </a:rPr>
              <a:t> </a:t>
            </a:r>
            <a:r>
              <a:rPr lang="cs-CZ" sz="2800" u="none">
                <a:latin typeface="Times New Roman" charset="0"/>
              </a:rPr>
              <a:t>Ing. FRENZL Jiří – Ruční palné zbraně </a:t>
            </a:r>
          </a:p>
          <a:p>
            <a:pPr algn="r"/>
            <a:r>
              <a:rPr lang="cs-CZ" sz="2800" i="1" u="none">
                <a:latin typeface="Times New Roman" charset="0"/>
              </a:rPr>
              <a:t>Uherský Brod 1993</a:t>
            </a:r>
          </a:p>
          <a:p>
            <a:pPr algn="l">
              <a:buFontTx/>
              <a:buChar char="-"/>
            </a:pPr>
            <a:r>
              <a:rPr lang="cs-CZ" sz="2800" u="none">
                <a:latin typeface="Times New Roman" charset="0"/>
              </a:rPr>
              <a:t> Ing. KŘÍBEK Jan – Střelné zbraně I + II</a:t>
            </a:r>
          </a:p>
          <a:p>
            <a:pPr algn="r"/>
            <a:r>
              <a:rPr lang="cs-CZ" sz="2800" i="1" u="none">
                <a:latin typeface="Times New Roman" charset="0"/>
              </a:rPr>
              <a:t>Brno 1994</a:t>
            </a:r>
            <a:endParaRPr lang="cs-CZ" sz="2800" u="none">
              <a:latin typeface="Times New Roman" charset="0"/>
            </a:endParaRPr>
          </a:p>
          <a:p>
            <a:pPr algn="l">
              <a:buFontTx/>
              <a:buChar char="-"/>
            </a:pPr>
            <a:r>
              <a:rPr lang="cs-CZ" sz="2800" u="none">
                <a:latin typeface="Times New Roman" charset="0"/>
              </a:rPr>
              <a:t> Ing. STROUHAL Karel – Civilní ruční zbraně  a střelivo</a:t>
            </a:r>
          </a:p>
          <a:p>
            <a:pPr algn="r"/>
            <a:r>
              <a:rPr lang="cs-CZ" sz="2800" i="1" u="none">
                <a:latin typeface="Times New Roman" charset="0"/>
              </a:rPr>
              <a:t>Uherský Brod 1993</a:t>
            </a:r>
          </a:p>
          <a:p>
            <a:pPr algn="l">
              <a:buFontTx/>
              <a:buChar char="-"/>
            </a:pPr>
            <a:r>
              <a:rPr lang="cs-CZ" sz="2800" u="none">
                <a:latin typeface="Times New Roman" charset="0"/>
              </a:rPr>
              <a:t> Alexandr B. Žuk – Pušky a samopaly</a:t>
            </a:r>
          </a:p>
          <a:p>
            <a:pPr algn="r"/>
            <a:r>
              <a:rPr lang="cs-CZ" sz="2800" i="1" u="none">
                <a:latin typeface="Times New Roman" charset="0"/>
              </a:rPr>
              <a:t>Moskva 1987</a:t>
            </a:r>
          </a:p>
          <a:p>
            <a:pPr algn="l">
              <a:buFontTx/>
              <a:buChar char="-"/>
            </a:pPr>
            <a:r>
              <a:rPr lang="cs-CZ" sz="2800" u="none">
                <a:latin typeface="Times New Roman" charset="0"/>
              </a:rPr>
              <a:t> Alexandr B. Žuk – Revolvery a pistole</a:t>
            </a:r>
          </a:p>
          <a:p>
            <a:pPr algn="r" eaLnBrk="0" hangingPunct="0"/>
            <a:r>
              <a:rPr lang="cs-CZ" sz="2800" i="1" u="none">
                <a:latin typeface="Times New Roman" charset="0"/>
              </a:rPr>
              <a:t>Moskva 1983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idx="4294967295"/>
          </p:nvPr>
        </p:nvSpPr>
        <p:spPr bwMode="auto">
          <a:xfrm>
            <a:off x="2286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21507" name="Rectangle 3"/>
          <p:cNvSpPr>
            <a:spLocks noChangeArrowheads="1"/>
          </p:cNvSpPr>
          <p:nvPr/>
        </p:nvSpPr>
        <p:spPr bwMode="auto">
          <a:xfrm>
            <a:off x="0" y="1143000"/>
            <a:ext cx="9144000"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l">
              <a:buFontTx/>
              <a:buChar char="-"/>
            </a:pPr>
            <a:r>
              <a:rPr lang="cs-CZ" sz="2800" u="none">
                <a:solidFill>
                  <a:schemeClr val="tx2"/>
                </a:solidFill>
                <a:latin typeface="Times New Roman" charset="0"/>
              </a:rPr>
              <a:t> </a:t>
            </a:r>
            <a:r>
              <a:rPr lang="cs-CZ" sz="2800" u="none">
                <a:latin typeface="Times New Roman" charset="0"/>
              </a:rPr>
              <a:t>Prof. Ing. Fišer Miloslav CSc. – Konstrukce loveckých, sportovních a obraných zbraní </a:t>
            </a:r>
          </a:p>
          <a:p>
            <a:pPr algn="r"/>
            <a:r>
              <a:rPr lang="cs-CZ" sz="2800" i="1" u="none">
                <a:latin typeface="Times New Roman" charset="0"/>
              </a:rPr>
              <a:t>Ostrava 2009</a:t>
            </a:r>
          </a:p>
          <a:p>
            <a:pPr algn="l">
              <a:buFontTx/>
              <a:buChar char="-"/>
            </a:pPr>
            <a:r>
              <a:rPr lang="cs-CZ" sz="2800" u="none">
                <a:latin typeface="Times New Roman" charset="0"/>
              </a:rPr>
              <a:t> Prof. Ing. Fišer Miloslav CSc. </a:t>
            </a:r>
          </a:p>
          <a:p>
            <a:pPr algn="l">
              <a:buFontTx/>
              <a:buChar char="-"/>
            </a:pPr>
            <a:r>
              <a:rPr lang="cs-CZ" sz="2800" u="none">
                <a:latin typeface="Times New Roman" charset="0"/>
              </a:rPr>
              <a:t> Doc. Ing. Procházka Stanislav CSc. – Projektování  loveckých, sportovních a obraných zbraní </a:t>
            </a:r>
          </a:p>
          <a:p>
            <a:pPr algn="r"/>
            <a:r>
              <a:rPr lang="cs-CZ" sz="2800" i="1" u="none">
                <a:latin typeface="Times New Roman" charset="0"/>
              </a:rPr>
              <a:t>Ostrava 2007</a:t>
            </a:r>
          </a:p>
          <a:p>
            <a:pPr algn="l">
              <a:buFontTx/>
              <a:buChar char="-"/>
            </a:pPr>
            <a:r>
              <a:rPr lang="cs-CZ" sz="2800" u="none">
                <a:latin typeface="Times New Roman" charset="0"/>
              </a:rPr>
              <a:t> Plíhal Bohumil, Beer Stanislav, Komenda Jan, Jedlička Luděk, Kuda Bohuslav  - Balistika</a:t>
            </a:r>
          </a:p>
          <a:p>
            <a:pPr algn="r"/>
            <a:r>
              <a:rPr lang="cs-CZ" sz="2800" i="1" u="none">
                <a:latin typeface="Times New Roman" charset="0"/>
              </a:rPr>
              <a:t>Brno 2003</a:t>
            </a:r>
            <a:endParaRPr lang="cs-CZ" sz="2800" u="none">
              <a:latin typeface="Times New Roman" charset="0"/>
            </a:endParaRPr>
          </a:p>
          <a:p>
            <a:pPr algn="l"/>
            <a:endParaRPr lang="cs-CZ" sz="2800" u="none">
              <a:latin typeface="Times New Roman" charset="0"/>
            </a:endParaRPr>
          </a:p>
          <a:p>
            <a:pPr algn="l"/>
            <a:r>
              <a:rPr lang="cs-CZ" sz="2800" u="none">
                <a:latin typeface="Times New Roman" charset="0"/>
              </a:rPr>
              <a:t>Firemní literatura, odborná periodika, sbírky zákonů a ostatní normy.</a:t>
            </a:r>
            <a:endParaRPr lang="cs-CZ" sz="2800" i="1" u="none">
              <a:latin typeface="Times New Roman"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6_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6_Cesta">
      <a:majorFont>
        <a:latin typeface=""/>
        <a:ea typeface=""/>
        <a:cs typeface=""/>
      </a:majorFont>
      <a:minorFont>
        <a:latin typeface=""/>
        <a:ea typeface=""/>
        <a:cs typeface=""/>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2281</TotalTime>
  <Words>655</Words>
  <Application>Microsoft Office PowerPoint</Application>
  <PresentationFormat>Předvádění na obrazovce (4:3)</PresentationFormat>
  <Paragraphs>123</Paragraphs>
  <Slides>20</Slides>
  <Notes>0</Notes>
  <HiddenSlides>0</HiddenSlides>
  <MMClips>0</MMClips>
  <ScaleCrop>false</ScaleCrop>
  <HeadingPairs>
    <vt:vector size="6" baseType="variant">
      <vt:variant>
        <vt:lpstr>Motiv</vt:lpstr>
      </vt:variant>
      <vt:variant>
        <vt:i4>1</vt:i4>
      </vt:variant>
      <vt:variant>
        <vt:lpstr>Vložené servery OLE</vt:lpstr>
      </vt:variant>
      <vt:variant>
        <vt:i4>2</vt:i4>
      </vt:variant>
      <vt:variant>
        <vt:lpstr>Nadpisy snímků</vt:lpstr>
      </vt:variant>
      <vt:variant>
        <vt:i4>20</vt:i4>
      </vt:variant>
    </vt:vector>
  </HeadingPairs>
  <TitlesOfParts>
    <vt:vector size="23" baseType="lpstr">
      <vt:lpstr>6_Cesta</vt:lpstr>
      <vt:lpstr>Rastrový obrázek</vt:lpstr>
      <vt:lpstr>Bitmap Image</vt:lpstr>
      <vt:lpstr>01. Balistika, její význam a rozdělení</vt:lpstr>
      <vt:lpstr>A N O T A C E</vt:lpstr>
      <vt:lpstr>Historie balistiky </vt:lpstr>
      <vt:lpstr>Co to je   B A L I S T I K A </vt:lpstr>
      <vt:lpstr>Čím se balistika zabývá</vt:lpstr>
      <vt:lpstr>I tento pohyb zkoumá balistika </vt:lpstr>
      <vt:lpstr>Druhy balistiky</vt:lpstr>
      <vt:lpstr>Druhy balistiky</vt:lpstr>
      <vt:lpstr>Druhy balistiky</vt:lpstr>
      <vt:lpstr>Druhy balistiky</vt:lpstr>
      <vt:lpstr>Rozdělení balistiky</vt:lpstr>
      <vt:lpstr>Vnitřní balistika </vt:lpstr>
      <vt:lpstr>Vnitřní balistika </vt:lpstr>
      <vt:lpstr>Přechodová balistika</vt:lpstr>
      <vt:lpstr>Přechodová balistika</vt:lpstr>
      <vt:lpstr>Vnější balistika </vt:lpstr>
      <vt:lpstr>Síly působící na střelu ve vnější balistice</vt:lpstr>
      <vt:lpstr>Terminální (koncová) balistika </vt:lpstr>
      <vt:lpstr>Použitá literatura</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skola2</dc:creator>
  <cp:lastModifiedBy>Pavel</cp:lastModifiedBy>
  <cp:revision>134</cp:revision>
  <dcterms:created xsi:type="dcterms:W3CDTF">2012-05-15T11:32:42Z</dcterms:created>
  <dcterms:modified xsi:type="dcterms:W3CDTF">2013-11-06T14:37:11Z</dcterms:modified>
</cp:coreProperties>
</file>