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4057" r:id="rId1"/>
  </p:sldMasterIdLst>
  <p:notesMasterIdLst>
    <p:notesMasterId r:id="rId21"/>
  </p:notesMasterIdLst>
  <p:handoutMasterIdLst>
    <p:handoutMasterId r:id="rId22"/>
  </p:handoutMasterIdLst>
  <p:sldIdLst>
    <p:sldId id="257" r:id="rId2"/>
    <p:sldId id="279" r:id="rId3"/>
    <p:sldId id="281" r:id="rId4"/>
    <p:sldId id="283" r:id="rId5"/>
    <p:sldId id="284" r:id="rId6"/>
    <p:sldId id="285" r:id="rId7"/>
    <p:sldId id="287" r:id="rId8"/>
    <p:sldId id="288" r:id="rId9"/>
    <p:sldId id="298" r:id="rId10"/>
    <p:sldId id="289" r:id="rId11"/>
    <p:sldId id="286" r:id="rId12"/>
    <p:sldId id="290" r:id="rId13"/>
    <p:sldId id="291" r:id="rId14"/>
    <p:sldId id="292" r:id="rId15"/>
    <p:sldId id="294" r:id="rId16"/>
    <p:sldId id="295" r:id="rId17"/>
    <p:sldId id="293" r:id="rId18"/>
    <p:sldId id="282" r:id="rId19"/>
    <p:sldId id="296" r:id="rId20"/>
  </p:sldIdLst>
  <p:sldSz cx="9144000" cy="6858000" type="screen4x3"/>
  <p:notesSz cx="6858000" cy="9144000"/>
  <p:defaultTextStyle>
    <a:defPPr>
      <a:defRPr lang="cs-CZ"/>
    </a:defPPr>
    <a:lvl1pPr algn="ctr" rtl="0" fontAlgn="base">
      <a:spcBef>
        <a:spcPct val="0"/>
      </a:spcBef>
      <a:spcAft>
        <a:spcPct val="0"/>
      </a:spcAft>
      <a:defRPr u="sng" kern="1200">
        <a:solidFill>
          <a:schemeClr val="tx1"/>
        </a:solidFill>
        <a:latin typeface="Arial" pitchFamily="34" charset="0"/>
        <a:ea typeface="+mn-ea"/>
        <a:cs typeface="Arial" pitchFamily="34" charset="0"/>
      </a:defRPr>
    </a:lvl1pPr>
    <a:lvl2pPr marL="457200" algn="ctr" rtl="0" fontAlgn="base">
      <a:spcBef>
        <a:spcPct val="0"/>
      </a:spcBef>
      <a:spcAft>
        <a:spcPct val="0"/>
      </a:spcAft>
      <a:defRPr u="sng" kern="1200">
        <a:solidFill>
          <a:schemeClr val="tx1"/>
        </a:solidFill>
        <a:latin typeface="Arial" pitchFamily="34" charset="0"/>
        <a:ea typeface="+mn-ea"/>
        <a:cs typeface="Arial" pitchFamily="34" charset="0"/>
      </a:defRPr>
    </a:lvl2pPr>
    <a:lvl3pPr marL="914400" algn="ctr" rtl="0" fontAlgn="base">
      <a:spcBef>
        <a:spcPct val="0"/>
      </a:spcBef>
      <a:spcAft>
        <a:spcPct val="0"/>
      </a:spcAft>
      <a:defRPr u="sng" kern="1200">
        <a:solidFill>
          <a:schemeClr val="tx1"/>
        </a:solidFill>
        <a:latin typeface="Arial" pitchFamily="34" charset="0"/>
        <a:ea typeface="+mn-ea"/>
        <a:cs typeface="Arial" pitchFamily="34" charset="0"/>
      </a:defRPr>
    </a:lvl3pPr>
    <a:lvl4pPr marL="1371600" algn="ctr" rtl="0" fontAlgn="base">
      <a:spcBef>
        <a:spcPct val="0"/>
      </a:spcBef>
      <a:spcAft>
        <a:spcPct val="0"/>
      </a:spcAft>
      <a:defRPr u="sng" kern="1200">
        <a:solidFill>
          <a:schemeClr val="tx1"/>
        </a:solidFill>
        <a:latin typeface="Arial" pitchFamily="34" charset="0"/>
        <a:ea typeface="+mn-ea"/>
        <a:cs typeface="Arial" pitchFamily="34" charset="0"/>
      </a:defRPr>
    </a:lvl4pPr>
    <a:lvl5pPr marL="1828800" algn="ctr" rtl="0" fontAlgn="base">
      <a:spcBef>
        <a:spcPct val="0"/>
      </a:spcBef>
      <a:spcAft>
        <a:spcPct val="0"/>
      </a:spcAft>
      <a:defRPr u="sng" kern="1200">
        <a:solidFill>
          <a:schemeClr val="tx1"/>
        </a:solidFill>
        <a:latin typeface="Arial" pitchFamily="34" charset="0"/>
        <a:ea typeface="+mn-ea"/>
        <a:cs typeface="Arial" pitchFamily="34" charset="0"/>
      </a:defRPr>
    </a:lvl5pPr>
    <a:lvl6pPr marL="2286000" algn="l" defTabSz="914400" rtl="0" eaLnBrk="1" latinLnBrk="0" hangingPunct="1">
      <a:defRPr u="sng" kern="1200">
        <a:solidFill>
          <a:schemeClr val="tx1"/>
        </a:solidFill>
        <a:latin typeface="Arial" pitchFamily="34" charset="0"/>
        <a:ea typeface="+mn-ea"/>
        <a:cs typeface="Arial" pitchFamily="34" charset="0"/>
      </a:defRPr>
    </a:lvl6pPr>
    <a:lvl7pPr marL="2743200" algn="l" defTabSz="914400" rtl="0" eaLnBrk="1" latinLnBrk="0" hangingPunct="1">
      <a:defRPr u="sng" kern="1200">
        <a:solidFill>
          <a:schemeClr val="tx1"/>
        </a:solidFill>
        <a:latin typeface="Arial" pitchFamily="34" charset="0"/>
        <a:ea typeface="+mn-ea"/>
        <a:cs typeface="Arial" pitchFamily="34" charset="0"/>
      </a:defRPr>
    </a:lvl7pPr>
    <a:lvl8pPr marL="3200400" algn="l" defTabSz="914400" rtl="0" eaLnBrk="1" latinLnBrk="0" hangingPunct="1">
      <a:defRPr u="sng" kern="1200">
        <a:solidFill>
          <a:schemeClr val="tx1"/>
        </a:solidFill>
        <a:latin typeface="Arial" pitchFamily="34" charset="0"/>
        <a:ea typeface="+mn-ea"/>
        <a:cs typeface="Arial" pitchFamily="34" charset="0"/>
      </a:defRPr>
    </a:lvl8pPr>
    <a:lvl9pPr marL="3657600" algn="l" defTabSz="914400" rtl="0" eaLnBrk="1" latinLnBrk="0" hangingPunct="1">
      <a:defRPr u="sng" kern="1200">
        <a:solidFill>
          <a:schemeClr val="tx1"/>
        </a:solidFill>
        <a:latin typeface="Arial" pitchFamily="34" charset="0"/>
        <a:ea typeface="+mn-ea"/>
        <a:cs typeface="Arial" pitchFamily="34"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27430"/>
    <a:srgbClr val="FFCC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040" autoAdjust="0"/>
    <p:restoredTop sz="94660"/>
  </p:normalViewPr>
  <p:slideViewPr>
    <p:cSldViewPr>
      <p:cViewPr varScale="1">
        <p:scale>
          <a:sx n="95" d="100"/>
          <a:sy n="95" d="100"/>
        </p:scale>
        <p:origin x="-90"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l">
              <a:defRPr sz="1200" u="none">
                <a:latin typeface="Arial" charset="0"/>
                <a:cs typeface="Arial" charset="0"/>
              </a:defRPr>
            </a:lvl1pPr>
          </a:lstStyle>
          <a:p>
            <a:pPr>
              <a:defRPr/>
            </a:pPr>
            <a:r>
              <a:rPr lang="cs-CZ"/>
              <a:t>Uvedení autoři, není-li uvedeno jinak jsou autory tohoto výukového materiálu a všech jeho částí. Tento projekt je spolufinancován ESF a státním rozpočtem ČR.</a:t>
            </a:r>
          </a:p>
        </p:txBody>
      </p:sp>
      <p:sp>
        <p:nvSpPr>
          <p:cNvPr id="35843" name="Rectangle 3"/>
          <p:cNvSpPr>
            <a:spLocks noGrp="1" noChangeArrowheads="1"/>
          </p:cNvSpPr>
          <p:nvPr>
            <p:ph type="dt" sz="quarter"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u="none">
                <a:latin typeface="Arial" charset="0"/>
                <a:cs typeface="Arial" charset="0"/>
              </a:defRPr>
            </a:lvl1pPr>
          </a:lstStyle>
          <a:p>
            <a:pPr>
              <a:defRPr/>
            </a:pPr>
            <a:r>
              <a:rPr lang="cs-CZ"/>
              <a:t>Uvedení autoři, není-li uvedeno jinak jsou autory tohoto výukového materiálu a všech jeho částí. Tento projekt je spolufinancován ESF a státním rozpočtem ČR.</a:t>
            </a:r>
          </a:p>
        </p:txBody>
      </p:sp>
      <p:sp>
        <p:nvSpPr>
          <p:cNvPr id="35844" name="Rectangle 4"/>
          <p:cNvSpPr>
            <a:spLocks noGrp="1" noChangeArrowheads="1"/>
          </p:cNvSpPr>
          <p:nvPr>
            <p:ph type="ftr" sz="quarter" idx="2"/>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l">
              <a:defRPr sz="1200" u="none">
                <a:latin typeface="Arial" charset="0"/>
                <a:cs typeface="Arial" charset="0"/>
              </a:defRPr>
            </a:lvl1pPr>
          </a:lstStyle>
          <a:p>
            <a:pPr>
              <a:defRPr/>
            </a:pPr>
            <a:endParaRPr lang="cs-CZ"/>
          </a:p>
        </p:txBody>
      </p:sp>
      <p:sp>
        <p:nvSpPr>
          <p:cNvPr id="35845" name="Rectangle 5"/>
          <p:cNvSpPr>
            <a:spLocks noGrp="1" noChangeArrowheads="1"/>
          </p:cNvSpPr>
          <p:nvPr>
            <p:ph type="sldNum" sz="quarter" idx="3"/>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u="none">
                <a:latin typeface="Arial" charset="0"/>
                <a:cs typeface="Arial" charset="0"/>
              </a:defRPr>
            </a:lvl1pPr>
          </a:lstStyle>
          <a:p>
            <a:pPr>
              <a:defRPr/>
            </a:pPr>
            <a:fld id="{266B8912-0F0D-471C-8041-64A421D8DFE8}" type="slidenum">
              <a:rPr lang="cs-CZ"/>
              <a:pPr>
                <a:defRPr/>
              </a:pPr>
              <a:t>‹#›</a:t>
            </a:fld>
            <a:endParaRPr lang="cs-CZ"/>
          </a:p>
        </p:txBody>
      </p:sp>
    </p:spTree>
    <p:extLst>
      <p:ext uri="{BB962C8B-B14F-4D97-AF65-F5344CB8AC3E}">
        <p14:creationId xmlns:p14="http://schemas.microsoft.com/office/powerpoint/2010/main" val="136657618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l">
              <a:defRPr sz="1200" u="none">
                <a:latin typeface="Arial" charset="0"/>
                <a:cs typeface="Arial" charset="0"/>
              </a:defRPr>
            </a:lvl1pPr>
          </a:lstStyle>
          <a:p>
            <a:pPr>
              <a:defRPr/>
            </a:pPr>
            <a:r>
              <a:rPr lang="cs-CZ"/>
              <a:t>Uvedení autoři, není-li uvedeno jinak jsou autory tohoto výukového materiálu a všech jeho částí. Tento projekt je spolufinancován ESF a státním rozpočtem ČR.</a:t>
            </a:r>
          </a:p>
        </p:txBody>
      </p:sp>
      <p:sp>
        <p:nvSpPr>
          <p:cNvPr id="13315" name="Rectangle 3"/>
          <p:cNvSpPr>
            <a:spLocks noGrp="1" noChangeArrowheads="1"/>
          </p:cNvSpPr>
          <p:nvPr>
            <p:ph type="dt"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u="none">
                <a:latin typeface="Arial" charset="0"/>
                <a:cs typeface="Arial" charset="0"/>
              </a:defRPr>
            </a:lvl1pPr>
          </a:lstStyle>
          <a:p>
            <a:pPr>
              <a:defRPr/>
            </a:pPr>
            <a:r>
              <a:rPr lang="cs-CZ"/>
              <a:t>Uvedení autoři, není-li uvedeno jinak jsou autory tohoto výukového materiálu a všech jeho částí. Tento projekt je spolufinancován ESF a státním rozpočtem ČR.</a:t>
            </a:r>
          </a:p>
        </p:txBody>
      </p:sp>
      <p:sp>
        <p:nvSpPr>
          <p:cNvPr id="3072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685800" y="4343400"/>
            <a:ext cx="5486400" cy="4114800"/>
          </a:xfrm>
          <a:prstGeom prst="rect">
            <a:avLst/>
          </a:prstGeom>
          <a:noFill/>
          <a:ln>
            <a:noFill/>
          </a:ln>
          <a:effectLs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0"/>
            <a:r>
              <a:rPr lang="cs-CZ" smtClean="0"/>
              <a:t>Druhá úroveň</a:t>
            </a:r>
          </a:p>
          <a:p>
            <a:pPr lvl="0"/>
            <a:r>
              <a:rPr lang="cs-CZ" smtClean="0"/>
              <a:t>Třetí úroveň</a:t>
            </a:r>
          </a:p>
          <a:p>
            <a:pPr lvl="0"/>
            <a:r>
              <a:rPr lang="cs-CZ" smtClean="0"/>
              <a:t>Čtvrtá úroveň</a:t>
            </a:r>
          </a:p>
          <a:p>
            <a:pPr lvl="0"/>
            <a:r>
              <a:rPr lang="cs-CZ" smtClean="0"/>
              <a:t>Pátá úroveň</a:t>
            </a:r>
          </a:p>
        </p:txBody>
      </p:sp>
      <p:sp>
        <p:nvSpPr>
          <p:cNvPr id="13318" name="Rectangle 6"/>
          <p:cNvSpPr>
            <a:spLocks noGrp="1" noChangeArrowheads="1"/>
          </p:cNvSpPr>
          <p:nvPr>
            <p:ph type="ftr" sz="quarter" idx="4"/>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l">
              <a:defRPr sz="1200" u="none">
                <a:latin typeface="Arial" charset="0"/>
                <a:cs typeface="Arial" charset="0"/>
              </a:defRPr>
            </a:lvl1pPr>
          </a:lstStyle>
          <a:p>
            <a:pPr>
              <a:defRPr/>
            </a:pPr>
            <a:endParaRPr lang="cs-CZ"/>
          </a:p>
        </p:txBody>
      </p:sp>
      <p:sp>
        <p:nvSpPr>
          <p:cNvPr id="13319" name="Rectangle 7"/>
          <p:cNvSpPr>
            <a:spLocks noGrp="1" noChangeArrowheads="1"/>
          </p:cNvSpPr>
          <p:nvPr>
            <p:ph type="sldNum" sz="quarter" idx="5"/>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u="none">
                <a:latin typeface="Arial" charset="0"/>
                <a:cs typeface="Arial" charset="0"/>
              </a:defRPr>
            </a:lvl1pPr>
          </a:lstStyle>
          <a:p>
            <a:pPr>
              <a:defRPr/>
            </a:pPr>
            <a:fld id="{A513CAAD-035D-48BC-A4A6-2C24D7287228}" type="slidenum">
              <a:rPr lang="cs-CZ"/>
              <a:pPr>
                <a:defRPr/>
              </a:pPr>
              <a:t>‹#›</a:t>
            </a:fld>
            <a:endParaRPr lang="cs-CZ"/>
          </a:p>
        </p:txBody>
      </p:sp>
    </p:spTree>
    <p:extLst>
      <p:ext uri="{BB962C8B-B14F-4D97-AF65-F5344CB8AC3E}">
        <p14:creationId xmlns:p14="http://schemas.microsoft.com/office/powerpoint/2010/main" val="119288488"/>
      </p:ext>
    </p:extLst>
  </p:cSld>
  <p:clrMap bg1="lt1" tx1="dk1" bg2="lt2" tx2="dk2" accent1="accent1" accent2="accent2" accent3="accent3" accent4="accent4" accent5="accent5" accent6="accent6" hlink="hlink" folHlink="folHlink"/>
  <p:hf hdr="0" ftr="0"/>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2"/>
          <p:cNvSpPr>
            <a:spLocks noGrp="1"/>
          </p:cNvSpPr>
          <p:nvPr>
            <p:ph type="dt" sz="half" idx="10"/>
          </p:nvPr>
        </p:nvSpPr>
        <p:spPr/>
        <p:txBody>
          <a:bodyPr/>
          <a:lstStyle>
            <a:lvl1pPr>
              <a:defRPr/>
            </a:lvl1pPr>
          </a:lstStyle>
          <a:p>
            <a:pPr>
              <a:defRPr/>
            </a:pPr>
            <a:endParaRPr lang="cs-CZ"/>
          </a:p>
        </p:txBody>
      </p:sp>
      <p:sp>
        <p:nvSpPr>
          <p:cNvPr id="3" name="Zástupný symbol pro zápatí 23"/>
          <p:cNvSpPr>
            <a:spLocks noGrp="1"/>
          </p:cNvSpPr>
          <p:nvPr>
            <p:ph type="ftr" sz="quarter" idx="11"/>
          </p:nvPr>
        </p:nvSpPr>
        <p:spPr/>
        <p:txBody>
          <a:bodyPr/>
          <a:lstStyle>
            <a:lvl1pPr>
              <a:defRPr/>
            </a:lvl1pPr>
          </a:lstStyle>
          <a:p>
            <a:pPr>
              <a:defRPr/>
            </a:pPr>
            <a:endParaRPr lang="cs-CZ"/>
          </a:p>
        </p:txBody>
      </p:sp>
      <p:sp>
        <p:nvSpPr>
          <p:cNvPr id="4" name="Zástupný symbol pro číslo snímku 6"/>
          <p:cNvSpPr>
            <a:spLocks noGrp="1"/>
          </p:cNvSpPr>
          <p:nvPr>
            <p:ph type="sldNum" sz="quarter" idx="12"/>
          </p:nvPr>
        </p:nvSpPr>
        <p:spPr/>
        <p:txBody>
          <a:bodyPr/>
          <a:lstStyle>
            <a:lvl1pPr>
              <a:defRPr/>
            </a:lvl1pPr>
          </a:lstStyle>
          <a:p>
            <a:pPr>
              <a:defRPr/>
            </a:pPr>
            <a:fld id="{39A9712A-CAA0-4F65-9DA2-92C69363DA89}" type="slidenum">
              <a:rPr lang="cs-CZ"/>
              <a:pPr>
                <a:defRPr/>
              </a:pPr>
              <a:t>‹#›</a:t>
            </a:fld>
            <a:endParaRPr lang="cs-CZ"/>
          </a:p>
        </p:txBody>
      </p:sp>
    </p:spTree>
    <p:extLst>
      <p:ext uri="{BB962C8B-B14F-4D97-AF65-F5344CB8AC3E}">
        <p14:creationId xmlns:p14="http://schemas.microsoft.com/office/powerpoint/2010/main" val="3877517978"/>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Zástupný symbol pro text 7"/>
          <p:cNvSpPr>
            <a:spLocks noGrp="1"/>
          </p:cNvSpPr>
          <p:nvPr>
            <p:ph type="body" idx="1"/>
          </p:nvPr>
        </p:nvSpPr>
        <p:spPr bwMode="auto">
          <a:xfrm>
            <a:off x="304800" y="1554163"/>
            <a:ext cx="8686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lang="cs-CZ" smtClean="0"/>
              <a:t>Klepnutím lze upravit styl předlohy nadpisů.</a:t>
            </a:r>
            <a:endParaRPr lang="en-US"/>
          </a:p>
        </p:txBody>
      </p:sp>
      <p:sp>
        <p:nvSpPr>
          <p:cNvPr id="13" name="Zástupný symbol pro datum 2"/>
          <p:cNvSpPr>
            <a:spLocks noGrp="1"/>
          </p:cNvSpPr>
          <p:nvPr>
            <p:ph type="dt" sz="half" idx="2"/>
          </p:nvPr>
        </p:nvSpPr>
        <p:spPr>
          <a:xfrm>
            <a:off x="6477000" y="76200"/>
            <a:ext cx="2514600" cy="288925"/>
          </a:xfrm>
          <a:prstGeom prst="rect">
            <a:avLst/>
          </a:prstGeom>
        </p:spPr>
        <p:txBody>
          <a:bodyPr vert="horz"/>
          <a:lstStyle>
            <a:lvl1pPr algn="l">
              <a:defRPr sz="1200" u="none">
                <a:solidFill>
                  <a:schemeClr val="accent1">
                    <a:shade val="75000"/>
                  </a:schemeClr>
                </a:solidFill>
                <a:latin typeface="Arial" charset="0"/>
                <a:cs typeface="Arial" charset="0"/>
              </a:defRPr>
            </a:lvl1pPr>
          </a:lstStyle>
          <a:p>
            <a:pPr>
              <a:defRPr/>
            </a:pPr>
            <a:endParaRPr lang="cs-CZ"/>
          </a:p>
        </p:txBody>
      </p:sp>
      <p:sp>
        <p:nvSpPr>
          <p:cNvPr id="14" name="Zástupný symbol pro zápatí 23"/>
          <p:cNvSpPr>
            <a:spLocks noGrp="1"/>
          </p:cNvSpPr>
          <p:nvPr>
            <p:ph type="ftr" sz="quarter" idx="3"/>
          </p:nvPr>
        </p:nvSpPr>
        <p:spPr>
          <a:xfrm>
            <a:off x="3124200" y="76200"/>
            <a:ext cx="3352800" cy="288925"/>
          </a:xfrm>
          <a:prstGeom prst="rect">
            <a:avLst/>
          </a:prstGeom>
        </p:spPr>
        <p:txBody>
          <a:bodyPr vert="horz"/>
          <a:lstStyle>
            <a:lvl1pPr algn="r">
              <a:defRPr sz="1200" u="none">
                <a:solidFill>
                  <a:schemeClr val="accent1">
                    <a:shade val="75000"/>
                  </a:schemeClr>
                </a:solidFill>
                <a:latin typeface="Arial" charset="0"/>
                <a:cs typeface="Arial" charset="0"/>
              </a:defRPr>
            </a:lvl1pPr>
          </a:lstStyle>
          <a:p>
            <a:pPr>
              <a:defRPr/>
            </a:pPr>
            <a:endParaRPr lang="cs-CZ"/>
          </a:p>
        </p:txBody>
      </p:sp>
      <p:sp>
        <p:nvSpPr>
          <p:cNvPr id="15" name="Zástupný symbol pro číslo snímku 6"/>
          <p:cNvSpPr>
            <a:spLocks noGrp="1"/>
          </p:cNvSpPr>
          <p:nvPr>
            <p:ph type="sldNum" sz="quarter" idx="4"/>
          </p:nvPr>
        </p:nvSpPr>
        <p:spPr>
          <a:xfrm>
            <a:off x="8229600" y="6477000"/>
            <a:ext cx="762000" cy="244475"/>
          </a:xfrm>
          <a:prstGeom prst="rect">
            <a:avLst/>
          </a:prstGeom>
        </p:spPr>
        <p:txBody>
          <a:bodyPr vert="horz"/>
          <a:lstStyle>
            <a:lvl1pPr algn="r">
              <a:defRPr sz="1200" u="none">
                <a:solidFill>
                  <a:schemeClr val="accent1">
                    <a:shade val="75000"/>
                  </a:schemeClr>
                </a:solidFill>
                <a:latin typeface="Arial" charset="0"/>
                <a:cs typeface="Arial" charset="0"/>
              </a:defRPr>
            </a:lvl1pPr>
          </a:lstStyle>
          <a:p>
            <a:pPr>
              <a:defRPr/>
            </a:pPr>
            <a:fld id="{D3B04670-D8D9-4171-A8B8-A5DF3D84CC04}"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4058" r:id="rId1"/>
  </p:sldLayoutIdLst>
  <p:hf hdr="0" ftr="0" dt="0"/>
  <p:txStyles>
    <p:titleStyle>
      <a:lvl1pPr algn="l" rtl="0" eaLnBrk="0" fontAlgn="base" hangingPunct="0">
        <a:spcBef>
          <a:spcPct val="0"/>
        </a:spcBef>
        <a:spcAft>
          <a:spcPct val="0"/>
        </a:spcAft>
        <a:defRPr sz="3600" kern="1200" cap="all">
          <a:solidFill>
            <a:schemeClr val="tx2"/>
          </a:solidFill>
          <a:effectLst>
            <a:reflection blurRad="12700" stA="48000" endA="300" endPos="55000" dir="5400000" sy="-90000" algn="bl" rotWithShape="0"/>
          </a:effectLst>
          <a:latin typeface="+mj-lt"/>
          <a:ea typeface="+mj-ea"/>
          <a:cs typeface="+mj-cs"/>
        </a:defRPr>
      </a:lvl1pPr>
      <a:lvl2pPr algn="l" rtl="0" eaLnBrk="0" fontAlgn="base" hangingPunct="0">
        <a:spcBef>
          <a:spcPct val="0"/>
        </a:spcBef>
        <a:spcAft>
          <a:spcPct val="0"/>
        </a:spcAft>
        <a:defRPr sz="3600">
          <a:solidFill>
            <a:schemeClr val="tx2"/>
          </a:solidFill>
          <a:latin typeface="Franklin Gothic Medium" pitchFamily="34" charset="0"/>
        </a:defRPr>
      </a:lvl2pPr>
      <a:lvl3pPr algn="l" rtl="0" eaLnBrk="0" fontAlgn="base" hangingPunct="0">
        <a:spcBef>
          <a:spcPct val="0"/>
        </a:spcBef>
        <a:spcAft>
          <a:spcPct val="0"/>
        </a:spcAft>
        <a:defRPr sz="3600">
          <a:solidFill>
            <a:schemeClr val="tx2"/>
          </a:solidFill>
          <a:latin typeface="Franklin Gothic Medium" pitchFamily="34" charset="0"/>
        </a:defRPr>
      </a:lvl3pPr>
      <a:lvl4pPr algn="l" rtl="0" eaLnBrk="0" fontAlgn="base" hangingPunct="0">
        <a:spcBef>
          <a:spcPct val="0"/>
        </a:spcBef>
        <a:spcAft>
          <a:spcPct val="0"/>
        </a:spcAft>
        <a:defRPr sz="3600">
          <a:solidFill>
            <a:schemeClr val="tx2"/>
          </a:solidFill>
          <a:latin typeface="Franklin Gothic Medium" pitchFamily="34" charset="0"/>
        </a:defRPr>
      </a:lvl4pPr>
      <a:lvl5pPr algn="l" rtl="0" eaLnBrk="0" fontAlgn="base" hangingPunct="0">
        <a:spcBef>
          <a:spcPct val="0"/>
        </a:spcBef>
        <a:spcAft>
          <a:spcPct val="0"/>
        </a:spcAft>
        <a:defRPr sz="3600">
          <a:solidFill>
            <a:schemeClr val="tx2"/>
          </a:solidFill>
          <a:latin typeface="Franklin Gothic Medium" pitchFamily="34" charset="0"/>
        </a:defRPr>
      </a:lvl5pPr>
      <a:lvl6pPr marL="457200" algn="l" rtl="0" fontAlgn="base">
        <a:spcBef>
          <a:spcPct val="0"/>
        </a:spcBef>
        <a:spcAft>
          <a:spcPct val="0"/>
        </a:spcAft>
        <a:defRPr sz="3600">
          <a:solidFill>
            <a:schemeClr val="tx2"/>
          </a:solidFill>
          <a:latin typeface="Franklin Gothic Medium" pitchFamily="34" charset="0"/>
        </a:defRPr>
      </a:lvl6pPr>
      <a:lvl7pPr marL="914400" algn="l" rtl="0" fontAlgn="base">
        <a:spcBef>
          <a:spcPct val="0"/>
        </a:spcBef>
        <a:spcAft>
          <a:spcPct val="0"/>
        </a:spcAft>
        <a:defRPr sz="3600">
          <a:solidFill>
            <a:schemeClr val="tx2"/>
          </a:solidFill>
          <a:latin typeface="Franklin Gothic Medium" pitchFamily="34" charset="0"/>
        </a:defRPr>
      </a:lvl7pPr>
      <a:lvl8pPr marL="1371600" algn="l" rtl="0" fontAlgn="base">
        <a:spcBef>
          <a:spcPct val="0"/>
        </a:spcBef>
        <a:spcAft>
          <a:spcPct val="0"/>
        </a:spcAft>
        <a:defRPr sz="3600">
          <a:solidFill>
            <a:schemeClr val="tx2"/>
          </a:solidFill>
          <a:latin typeface="Franklin Gothic Medium" pitchFamily="34" charset="0"/>
        </a:defRPr>
      </a:lvl8pPr>
      <a:lvl9pPr marL="1828800" algn="l" rtl="0" fontAlgn="base">
        <a:spcBef>
          <a:spcPct val="0"/>
        </a:spcBef>
        <a:spcAft>
          <a:spcPct val="0"/>
        </a:spcAft>
        <a:defRPr sz="3600">
          <a:solidFill>
            <a:schemeClr val="tx2"/>
          </a:solidFill>
          <a:latin typeface="Franklin Gothic Medium" pitchFamily="34" charset="0"/>
        </a:defRPr>
      </a:lvl9pPr>
    </p:titleStyle>
    <p:bodyStyle>
      <a:lvl1pPr marL="342900" indent="-342900" algn="l" rtl="0" eaLnBrk="0" fontAlgn="base" hangingPunct="0">
        <a:spcBef>
          <a:spcPct val="20000"/>
        </a:spcBef>
        <a:spcAft>
          <a:spcPct val="0"/>
        </a:spcAft>
        <a:buClr>
          <a:schemeClr val="accent1"/>
        </a:buClr>
        <a:buSzPct val="70000"/>
        <a:buFont typeface="Wingdings 2" pitchFamily="18" charset="2"/>
        <a:buChar char=""/>
        <a:defRPr sz="3200" kern="1200">
          <a:solidFill>
            <a:schemeClr val="tx2"/>
          </a:solidFill>
          <a:latin typeface="+mn-lt"/>
          <a:ea typeface="+mn-ea"/>
          <a:cs typeface="+mn-cs"/>
        </a:defRPr>
      </a:lvl1pPr>
      <a:lvl2pPr marL="742950" indent="-285750" algn="l" rtl="0" eaLnBrk="0" fontAlgn="base" hangingPunct="0">
        <a:spcBef>
          <a:spcPct val="20000"/>
        </a:spcBef>
        <a:spcAft>
          <a:spcPct val="0"/>
        </a:spcAft>
        <a:buClr>
          <a:schemeClr val="accent1"/>
        </a:buClr>
        <a:buSzPct val="70000"/>
        <a:buFont typeface="Wingdings 2" pitchFamily="18" charset="2"/>
        <a:buChar char=""/>
        <a:defRPr sz="2800" kern="1200">
          <a:solidFill>
            <a:schemeClr val="tx2"/>
          </a:solidFill>
          <a:latin typeface="+mn-lt"/>
          <a:ea typeface="+mn-ea"/>
          <a:cs typeface="+mn-cs"/>
        </a:defRPr>
      </a:lvl2pPr>
      <a:lvl3pPr marL="1143000" indent="-228600" algn="l" rtl="0" eaLnBrk="0" fontAlgn="base" hangingPunct="0">
        <a:spcBef>
          <a:spcPct val="20000"/>
        </a:spcBef>
        <a:spcAft>
          <a:spcPct val="0"/>
        </a:spcAft>
        <a:buClr>
          <a:schemeClr val="accent1"/>
        </a:buClr>
        <a:buSzPct val="70000"/>
        <a:buFont typeface="Wingdings 2" pitchFamily="18" charset="2"/>
        <a:buChar char=""/>
        <a:defRPr sz="2400" kern="1200">
          <a:solidFill>
            <a:schemeClr val="tx2"/>
          </a:solidFill>
          <a:latin typeface="+mn-lt"/>
          <a:ea typeface="+mn-ea"/>
          <a:cs typeface="+mn-cs"/>
        </a:defRPr>
      </a:lvl3pPr>
      <a:lvl4pPr marL="1600200" indent="-228600" algn="l" rtl="0" eaLnBrk="0" fontAlgn="base" hangingPunct="0">
        <a:spcBef>
          <a:spcPct val="20000"/>
        </a:spcBef>
        <a:spcAft>
          <a:spcPct val="0"/>
        </a:spcAft>
        <a:buClr>
          <a:schemeClr val="accent1"/>
        </a:buClr>
        <a:buSzPct val="70000"/>
        <a:buFont typeface="Wingdings 2" pitchFamily="18" charset="2"/>
        <a:buChar char=""/>
        <a:defRPr sz="2000" kern="1200">
          <a:solidFill>
            <a:schemeClr val="tx2"/>
          </a:solidFill>
          <a:latin typeface="+mn-lt"/>
          <a:ea typeface="+mn-ea"/>
          <a:cs typeface="+mn-cs"/>
        </a:defRPr>
      </a:lvl4pPr>
      <a:lvl5pPr marL="2057400" indent="-228600" algn="l" rtl="0" eaLnBrk="0" fontAlgn="base" hangingPunct="0">
        <a:spcBef>
          <a:spcPct val="20000"/>
        </a:spcBef>
        <a:spcAft>
          <a:spcPct val="0"/>
        </a:spcAft>
        <a:buClr>
          <a:schemeClr val="accent1"/>
        </a:buClr>
        <a:buSzPct val="60000"/>
        <a:buFont typeface="Wingdings 2" pitchFamily="18" charset="2"/>
        <a:buChar char=""/>
        <a:defRPr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xml"/><Relationship Id="rId1" Type="http://schemas.openxmlformats.org/officeDocument/2006/relationships/vmlDrawing" Target="../drawings/vmlDrawing2.vml"/><Relationship Id="rId4" Type="http://schemas.openxmlformats.org/officeDocument/2006/relationships/image" Target="../media/image5.wmf"/></Relationships>
</file>

<file path=ppt/slides/_rels/slide14.xml.rels><?xml version="1.0" encoding="UTF-8" standalone="yes"?>
<Relationships xmlns="http://schemas.openxmlformats.org/package/2006/relationships"><Relationship Id="rId3" Type="http://schemas.openxmlformats.org/officeDocument/2006/relationships/image" Target="http://zbranekvalitne.cz/data/gunabout/cartridge-rifle.jpg" TargetMode="External"/><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http://zbranekvalitne.cz/data/gunabout/cartridge-pistol.jpg" TargetMode="External"/><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http://zbranekvalitne.cz/data/gunabout/cartridge-shotgun.jpg" TargetMode="External"/><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bdélník 9"/>
          <p:cNvSpPr/>
          <p:nvPr/>
        </p:nvSpPr>
        <p:spPr>
          <a:xfrm>
            <a:off x="0" y="0"/>
            <a:ext cx="9144000" cy="1196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cs-CZ" u="none"/>
          </a:p>
        </p:txBody>
      </p:sp>
      <p:graphicFrame>
        <p:nvGraphicFramePr>
          <p:cNvPr id="10274" name="Group 34"/>
          <p:cNvGraphicFramePr>
            <a:graphicFrameLocks noGrp="1"/>
          </p:cNvGraphicFramePr>
          <p:nvPr>
            <p:ph type="tbl" idx="4294967295"/>
            <p:extLst>
              <p:ext uri="{D42A27DB-BD31-4B8C-83A1-F6EECF244321}">
                <p14:modId xmlns:p14="http://schemas.microsoft.com/office/powerpoint/2010/main" val="2692219151"/>
              </p:ext>
            </p:extLst>
          </p:nvPr>
        </p:nvGraphicFramePr>
        <p:xfrm>
          <a:off x="304800" y="1981200"/>
          <a:ext cx="8493125" cy="4018502"/>
        </p:xfrm>
        <a:graphic>
          <a:graphicData uri="http://schemas.openxmlformats.org/drawingml/2006/table">
            <a:tbl>
              <a:tblPr/>
              <a:tblGrid>
                <a:gridCol w="2114550"/>
                <a:gridCol w="6378575"/>
              </a:tblGrid>
              <a:tr h="51752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dirty="0" smtClean="0">
                          <a:ln>
                            <a:noFill/>
                          </a:ln>
                          <a:solidFill>
                            <a:schemeClr val="tx1"/>
                          </a:solidFill>
                          <a:effectLst/>
                          <a:latin typeface="Arial" pitchFamily="34" charset="0"/>
                          <a:cs typeface="Arial" pitchFamily="34" charset="0"/>
                        </a:rPr>
                        <a:t>Název SŠ:</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pitchFamily="34" charset="0"/>
                          <a:cs typeface="Arial" pitchFamily="34" charset="0"/>
                        </a:rPr>
                        <a:t>SŠ-COPT Uherský Brod</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pitchFamily="34" charset="0"/>
                          <a:cs typeface="Arial" pitchFamily="34" charset="0"/>
                        </a:rPr>
                        <a:t>Auto</a:t>
                      </a:r>
                      <a:r>
                        <a:rPr kumimoji="0" lang="cs-CZ" sz="2200" b="0" i="1" u="none" strike="noStrike" cap="none" normalizeH="0" baseline="0" smtClean="0">
                          <a:ln>
                            <a:noFill/>
                          </a:ln>
                          <a:solidFill>
                            <a:schemeClr val="tx1"/>
                          </a:solidFill>
                          <a:effectLst/>
                          <a:latin typeface="Arial" pitchFamily="34" charset="0"/>
                        </a:rPr>
                        <a:t>r</a:t>
                      </a:r>
                      <a:r>
                        <a:rPr kumimoji="0" lang="cs-CZ" sz="2200" b="0" i="1" u="none" strike="noStrike" cap="none" normalizeH="0" baseline="0" smtClean="0">
                          <a:ln>
                            <a:noFill/>
                          </a:ln>
                          <a:solidFill>
                            <a:schemeClr val="tx1"/>
                          </a:solidFill>
                          <a:effectLst/>
                          <a:latin typeface="Arial" pitchFamily="34" charset="0"/>
                          <a:cs typeface="Arial" pitchFamily="34" charset="0"/>
                        </a:rPr>
                        <a:t>:</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pitchFamily="34" charset="0"/>
                        </a:rPr>
                        <a:t>Ing. Štursa Petr</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620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pitchFamily="34" charset="0"/>
                          <a:cs typeface="Arial" pitchFamily="34" charset="0"/>
                        </a:rPr>
                        <a:t>Název prezentace</a:t>
                      </a:r>
                      <a:r>
                        <a:rPr kumimoji="0" lang="cs-CZ" sz="2200" b="0" i="1" u="none" strike="noStrike" cap="none" normalizeH="0" baseline="0" smtClean="0">
                          <a:ln>
                            <a:noFill/>
                          </a:ln>
                          <a:solidFill>
                            <a:schemeClr val="tx1"/>
                          </a:solidFill>
                          <a:effectLst/>
                          <a:latin typeface="Arial" pitchFamily="34" charset="0"/>
                        </a:rPr>
                        <a:t>:</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endParaRPr kumimoji="0" lang="cs-CZ" sz="500" b="1" i="0"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pitchFamily="34" charset="0"/>
                        </a:rPr>
                        <a:t>02. Vnitřní balistika</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3663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endParaRPr kumimoji="0" lang="cs-CZ" sz="1000" b="0" i="1"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pitchFamily="34" charset="0"/>
                          <a:cs typeface="Arial" pitchFamily="34" charset="0"/>
                        </a:rPr>
                        <a:t>Název sady:</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pitchFamily="34" charset="0"/>
                        </a:rPr>
                        <a:t>Balistika a konstrukce hlavních dílů zbraní </a:t>
                      </a:r>
                      <a:r>
                        <a:rPr kumimoji="0" lang="cs-CZ" sz="2400" b="0" i="0" u="none" strike="noStrike" cap="none" normalizeH="0" baseline="0" smtClean="0">
                          <a:ln>
                            <a:noFill/>
                          </a:ln>
                          <a:solidFill>
                            <a:schemeClr val="tx1"/>
                          </a:solidFill>
                          <a:effectLst/>
                          <a:latin typeface="Arial" pitchFamily="34" charset="0"/>
                          <a:cs typeface="Arial" pitchFamily="34" charset="0"/>
                        </a:rPr>
                        <a:t>(pro </a:t>
                      </a:r>
                      <a:r>
                        <a:rPr kumimoji="0" lang="cs-CZ" sz="2400" b="0" i="0" u="none" strike="noStrike" cap="none" normalizeH="0" baseline="0" smtClean="0">
                          <a:ln>
                            <a:noFill/>
                          </a:ln>
                          <a:solidFill>
                            <a:schemeClr val="tx1"/>
                          </a:solidFill>
                          <a:effectLst/>
                          <a:latin typeface="Arial" pitchFamily="34" charset="0"/>
                        </a:rPr>
                        <a:t>2</a:t>
                      </a:r>
                      <a:r>
                        <a:rPr kumimoji="0" lang="cs-CZ" sz="2400" b="0" i="0" u="none" strike="noStrike" cap="none" normalizeH="0" baseline="0" smtClean="0">
                          <a:ln>
                            <a:noFill/>
                          </a:ln>
                          <a:solidFill>
                            <a:schemeClr val="tx1"/>
                          </a:solidFill>
                          <a:effectLst/>
                          <a:latin typeface="Arial" pitchFamily="34" charset="0"/>
                          <a:cs typeface="Arial" pitchFamily="34" charset="0"/>
                        </a:rPr>
                        <a:t>. </a:t>
                      </a:r>
                      <a:r>
                        <a:rPr kumimoji="0" lang="cs-CZ" sz="2400" b="0" i="0" u="none" strike="noStrike" cap="none" normalizeH="0" baseline="0" dirty="0" smtClean="0">
                          <a:ln>
                            <a:noFill/>
                          </a:ln>
                          <a:solidFill>
                            <a:schemeClr val="tx1"/>
                          </a:solidFill>
                          <a:effectLst/>
                          <a:latin typeface="Arial" pitchFamily="34" charset="0"/>
                          <a:cs typeface="Arial" pitchFamily="34" charset="0"/>
                        </a:rPr>
                        <a:t>ročník </a:t>
                      </a:r>
                      <a:r>
                        <a:rPr kumimoji="0" lang="cs-CZ" sz="2400" b="0" i="0" u="none" strike="noStrike" cap="none" normalizeH="0" baseline="0" dirty="0" smtClean="0">
                          <a:ln>
                            <a:noFill/>
                          </a:ln>
                          <a:solidFill>
                            <a:schemeClr val="tx1"/>
                          </a:solidFill>
                          <a:effectLst/>
                          <a:latin typeface="Arial" pitchFamily="34" charset="0"/>
                        </a:rPr>
                        <a:t>předmětu </a:t>
                      </a:r>
                      <a:r>
                        <a:rPr kumimoji="0" lang="cs-CZ" sz="2400" b="0" i="0" u="none" strike="noStrike" cap="none" normalizeH="0" baseline="0" dirty="0" err="1" smtClean="0">
                          <a:ln>
                            <a:noFill/>
                          </a:ln>
                          <a:solidFill>
                            <a:schemeClr val="tx1"/>
                          </a:solidFill>
                          <a:effectLst/>
                          <a:latin typeface="Arial" pitchFamily="34" charset="0"/>
                        </a:rPr>
                        <a:t>SZb</a:t>
                      </a:r>
                      <a:r>
                        <a:rPr kumimoji="0" lang="cs-CZ" sz="2400" b="0" i="0" u="none" strike="noStrike" cap="none" normalizeH="0" baseline="0" dirty="0" smtClean="0">
                          <a:ln>
                            <a:noFill/>
                          </a:ln>
                          <a:solidFill>
                            <a:schemeClr val="tx1"/>
                          </a:solidFill>
                          <a:effectLst/>
                          <a:latin typeface="Arial" pitchFamily="34" charset="0"/>
                          <a:cs typeface="Arial" pitchFamily="34" charset="0"/>
                        </a:rPr>
                        <a:t>)</a:t>
                      </a:r>
                      <a:endParaRPr kumimoji="0" lang="cs-CZ" sz="2400" b="1" i="0" u="none" strike="noStrike" cap="none" normalizeH="0" baseline="0" dirty="0" smtClean="0">
                        <a:ln>
                          <a:noFill/>
                        </a:ln>
                        <a:solidFill>
                          <a:schemeClr val="tx1"/>
                        </a:solidFill>
                        <a:effectLst/>
                        <a:latin typeface="Arial" pitchFamily="34" charset="0"/>
                        <a:cs typeface="Arial" pitchFamily="34" charset="0"/>
                      </a:endParaRP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705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pitchFamily="34" charset="0"/>
                          <a:cs typeface="Arial" pitchFamily="34" charset="0"/>
                        </a:rPr>
                        <a:t>Číslo projektu:</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pitchFamily="34" charset="0"/>
                          <a:cs typeface="Arial" pitchFamily="34" charset="0"/>
                        </a:rPr>
                        <a:t>CZ.1.07./1.5.00/34.0727</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705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pitchFamily="34" charset="0"/>
                          <a:cs typeface="Arial" pitchFamily="34" charset="0"/>
                        </a:rPr>
                        <a:t>Datum vzniku:</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pitchFamily="34" charset="0"/>
                        </a:rPr>
                        <a:t>5. Září 2012</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10267" name="Text Box 43"/>
          <p:cNvSpPr txBox="1">
            <a:spLocks noChangeArrowheads="1"/>
          </p:cNvSpPr>
          <p:nvPr/>
        </p:nvSpPr>
        <p:spPr bwMode="auto">
          <a:xfrm>
            <a:off x="468313" y="6021388"/>
            <a:ext cx="8348662"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eaLnBrk="0" hangingPunct="0">
              <a:defRPr>
                <a:solidFill>
                  <a:schemeClr val="tx1"/>
                </a:solidFill>
                <a:latin typeface="Arial" pitchFamily="34" charset="0"/>
                <a:cs typeface="Arial" pitchFamily="34" charset="0"/>
              </a:defRPr>
            </a:lvl1pPr>
            <a:lvl2pPr marL="742950" indent="-285750" algn="l" eaLnBrk="0" hangingPunct="0">
              <a:defRPr>
                <a:solidFill>
                  <a:schemeClr val="tx1"/>
                </a:solidFill>
                <a:latin typeface="Arial" pitchFamily="34" charset="0"/>
                <a:cs typeface="Arial" pitchFamily="34" charset="0"/>
              </a:defRPr>
            </a:lvl2pPr>
            <a:lvl3pPr marL="1143000" indent="-228600" algn="l" eaLnBrk="0" hangingPunct="0">
              <a:defRPr>
                <a:solidFill>
                  <a:schemeClr val="tx1"/>
                </a:solidFill>
                <a:latin typeface="Arial" pitchFamily="34" charset="0"/>
                <a:cs typeface="Arial" pitchFamily="34" charset="0"/>
              </a:defRPr>
            </a:lvl3pPr>
            <a:lvl4pPr marL="1600200" indent="-228600" algn="l" eaLnBrk="0" hangingPunct="0">
              <a:defRPr>
                <a:solidFill>
                  <a:schemeClr val="tx1"/>
                </a:solidFill>
                <a:latin typeface="Arial" pitchFamily="34" charset="0"/>
                <a:cs typeface="Arial" pitchFamily="34" charset="0"/>
              </a:defRPr>
            </a:lvl4pPr>
            <a:lvl5pPr marL="2057400" indent="-228600" algn="l"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algn="ctr" eaLnBrk="1" hangingPunct="1">
              <a:spcBef>
                <a:spcPct val="50000"/>
              </a:spcBef>
            </a:pPr>
            <a:r>
              <a:rPr lang="cs-CZ" i="1" u="none"/>
              <a:t>Uvedení autor, není-li uvedeno jinak, je autorem tohoto výukového materiálu a všech jeho částí. Tento projekt je spolufinancován ESF a státním rozpočtem ČR.</a:t>
            </a:r>
          </a:p>
        </p:txBody>
      </p:sp>
      <p:sp>
        <p:nvSpPr>
          <p:cNvPr id="10275" name="Rectangle 35"/>
          <p:cNvSpPr>
            <a:spLocks noGrp="1"/>
          </p:cNvSpPr>
          <p:nvPr>
            <p:ph type="title" idx="4294967295"/>
          </p:nvPr>
        </p:nvSpPr>
        <p:spPr bwMode="auto">
          <a:xfrm>
            <a:off x="228600" y="10668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pitchFamily="18" charset="0"/>
              </a:rPr>
              <a:t>02. Vnitřní balistika</a:t>
            </a:r>
          </a:p>
        </p:txBody>
      </p:sp>
      <p:pic>
        <p:nvPicPr>
          <p:cNvPr id="7" name="Picture 2" descr="C:\Users\Pavel\Desktop\OPVK_hor_zakladni_logolink_RGB_cz.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62424" y="165774"/>
            <a:ext cx="3960440" cy="8654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p:cNvSpPr>
          <p:nvPr>
            <p:ph type="title" idx="4294967295"/>
          </p:nvPr>
        </p:nvSpPr>
        <p:spPr bwMode="auto">
          <a:xfrm>
            <a:off x="0" y="0"/>
            <a:ext cx="89916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pitchFamily="18" charset="0"/>
              </a:rPr>
              <a:t>A N O T A C E</a:t>
            </a:r>
          </a:p>
        </p:txBody>
      </p:sp>
      <p:sp>
        <p:nvSpPr>
          <p:cNvPr id="50179" name="Rectangle 3"/>
          <p:cNvSpPr>
            <a:spLocks noChangeArrowheads="1"/>
          </p:cNvSpPr>
          <p:nvPr/>
        </p:nvSpPr>
        <p:spPr bwMode="auto">
          <a:xfrm>
            <a:off x="0" y="1600200"/>
            <a:ext cx="9144000" cy="2012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lnSpc>
                <a:spcPct val="90000"/>
              </a:lnSpc>
              <a:spcBef>
                <a:spcPct val="20000"/>
              </a:spcBef>
              <a:buClr>
                <a:schemeClr val="accent1"/>
              </a:buClr>
              <a:buSzPct val="70000"/>
              <a:buFont typeface="Wingdings 2" pitchFamily="18" charset="2"/>
              <a:buNone/>
            </a:pPr>
            <a:r>
              <a:rPr lang="cs-CZ" sz="2800" u="none"/>
              <a:t>	Záměrem této sady výukových materiálů s názvem </a:t>
            </a:r>
            <a:r>
              <a:rPr lang="cs-CZ" sz="2800" b="1" u="none"/>
              <a:t>Balistika a konstrukce hlavních dílů zbraní </a:t>
            </a:r>
            <a:r>
              <a:rPr lang="cs-CZ" sz="2800" u="none"/>
              <a:t>je ukázat žákům 2. ročníku SŠ-COPt, ve vyučovaném předmětu </a:t>
            </a:r>
            <a:r>
              <a:rPr lang="cs-CZ" sz="2800" i="1" u="none"/>
              <a:t>Střelné zbraně a balistika </a:t>
            </a:r>
            <a:r>
              <a:rPr lang="cs-CZ" sz="2800" u="none"/>
              <a:t>zajímavou technikou některá úskalí této zajímavé vědní disciplíny.</a:t>
            </a:r>
          </a:p>
        </p:txBody>
      </p:sp>
      <p:sp>
        <p:nvSpPr>
          <p:cNvPr id="50180" name="Rectangle 4"/>
          <p:cNvSpPr>
            <a:spLocks noChangeArrowheads="1"/>
          </p:cNvSpPr>
          <p:nvPr/>
        </p:nvSpPr>
        <p:spPr bwMode="auto">
          <a:xfrm>
            <a:off x="0" y="4419600"/>
            <a:ext cx="9144000" cy="1373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solidFill>
                  <a:schemeClr val="tx2"/>
                </a:solidFill>
              </a:rPr>
              <a:t>	</a:t>
            </a:r>
            <a:r>
              <a:rPr lang="cs-CZ" sz="2800" u="none"/>
              <a:t>Jednotlivé prezentace  této sady popisují postupně probírané oblasti a zábavnou formou se je snaží přiblížit žákům a tak je vtáhnout do daného problému.</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8" name="Rectangle 4"/>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pitchFamily="18" charset="0"/>
              </a:rPr>
              <a:t>Co sleduje vnitřní balistika </a:t>
            </a:r>
          </a:p>
        </p:txBody>
      </p:sp>
      <p:sp>
        <p:nvSpPr>
          <p:cNvPr id="67589" name="Rectangle 5"/>
          <p:cNvSpPr>
            <a:spLocks noChangeArrowheads="1"/>
          </p:cNvSpPr>
          <p:nvPr/>
        </p:nvSpPr>
        <p:spPr bwMode="auto">
          <a:xfrm>
            <a:off x="0" y="1295400"/>
            <a:ext cx="9144000" cy="436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cs-CZ" sz="2800" u="none">
                <a:latin typeface="Times New Roman" pitchFamily="18" charset="0"/>
              </a:rPr>
              <a:t> </a:t>
            </a:r>
            <a:r>
              <a:rPr lang="cs-CZ" sz="2800" b="1" u="none">
                <a:latin typeface="Times New Roman" pitchFamily="18" charset="0"/>
                <a:cs typeface="Times New Roman" pitchFamily="18" charset="0"/>
              </a:rPr>
              <a:t>    </a:t>
            </a:r>
            <a:r>
              <a:rPr lang="cs-CZ" sz="2800" u="none">
                <a:latin typeface="Times New Roman" pitchFamily="18" charset="0"/>
                <a:cs typeface="Times New Roman" pitchFamily="18" charset="0"/>
              </a:rPr>
              <a:t>Sleduje dynamické a chemické jevy probíhající při výstřelu uvnitř hlavně. Úkolem je objasnění vzájemných vztahů mezi komponenty náboje (střela, nábojnice a zápalka), a mezi nimi a hlavní zbraně (nábojová komora, dosedací kužel, přechodový kužel, krček, přechodový kužel, vývrt a ústí hlavně). </a:t>
            </a:r>
          </a:p>
          <a:p>
            <a:pPr algn="l">
              <a:buFontTx/>
              <a:buChar char="-"/>
            </a:pPr>
            <a:r>
              <a:rPr lang="cs-CZ" sz="2800" u="none">
                <a:latin typeface="Times New Roman" pitchFamily="18" charset="0"/>
                <a:cs typeface="Times New Roman" pitchFamily="18" charset="0"/>
              </a:rPr>
              <a:t>     Jednotlivé části budou podrobněji probírány a vysvětlen jejich význam, vliv na střelbu a precizi ve vyšších ročnících v předmětech střelné zbraně a puškařská technologie.</a:t>
            </a:r>
          </a:p>
          <a:p>
            <a:pPr algn="l">
              <a:buFontTx/>
              <a:buChar char="-"/>
            </a:pPr>
            <a:r>
              <a:rPr lang="cs-CZ" sz="2800" u="none">
                <a:latin typeface="Times New Roman" pitchFamily="18" charset="0"/>
                <a:cs typeface="Times New Roman" pitchFamily="18" charset="0"/>
              </a:rPr>
              <a:t>     Samotná vnitřní balistika se skládá ze tří základních fází</a:t>
            </a:r>
            <a:endParaRPr lang="cs-CZ" sz="2800" b="1" u="none">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pitchFamily="18" charset="0"/>
              </a:rPr>
              <a:t>První fáze</a:t>
            </a:r>
          </a:p>
        </p:txBody>
      </p:sp>
      <p:sp>
        <p:nvSpPr>
          <p:cNvPr id="70659" name="Rectangle 3"/>
          <p:cNvSpPr>
            <a:spLocks noChangeArrowheads="1"/>
          </p:cNvSpPr>
          <p:nvPr/>
        </p:nvSpPr>
        <p:spPr bwMode="auto">
          <a:xfrm>
            <a:off x="0" y="990600"/>
            <a:ext cx="9144000" cy="5216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latin typeface="Times New Roman" pitchFamily="18" charset="0"/>
              </a:rPr>
              <a:t>  	Zápalka i</a:t>
            </a:r>
            <a:r>
              <a:rPr lang="cs-CZ" sz="2800" u="none">
                <a:latin typeface="Times New Roman" pitchFamily="18" charset="0"/>
                <a:cs typeface="Times New Roman" pitchFamily="18" charset="0"/>
              </a:rPr>
              <a:t>niciovaná úderem zápalníku, svou deformací a stykem s kovadlinkou,  zažehne prachovou náplň. Při hoření prachové slože se uvolňují prachové plyny. Jejich mohutný vývin má za následek mohutný nárůst tlaku,  který uvede střelu do pohybu. Střela překonává výtahové síly působící od zaškrcení  v nábojnici. Po velmi krátkém volném běhu se  v místě přechodového kužele začne zařezávat se do drážek vývrtu v hlavni. Nábojnice je v tuto chvíli tlakem prachových plynů roztažena na průměr nábojové komory. Tím dochází k dokonalému utěsnění v nábojové komoře a je zabráněno úniku prachových plynů. Nábojová komora se vlivem zvětšujících se tlaků začíná roztahovat v mezích pružnosti.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pitchFamily="18" charset="0"/>
              </a:rPr>
              <a:t>Druhá fáze </a:t>
            </a:r>
          </a:p>
        </p:txBody>
      </p:sp>
      <p:sp>
        <p:nvSpPr>
          <p:cNvPr id="71685" name="Rectangle 5"/>
          <p:cNvSpPr>
            <a:spLocks noChangeArrowheads="1"/>
          </p:cNvSpPr>
          <p:nvPr/>
        </p:nvSpPr>
        <p:spPr bwMode="auto">
          <a:xfrm>
            <a:off x="0" y="1066800"/>
            <a:ext cx="9144000" cy="5216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u="none">
                <a:latin typeface="Times New Roman" pitchFamily="18" charset="0"/>
              </a:rPr>
              <a:t>   	S množstvím shořelé prachové náplně, přímo úměrně vzrůstá tlak v hlavni. Díky tomu začíná střela prudce akcelerovat rychlostí úměrnou rychlosti ohořívání povrchu prachových zrn. Po dosažení maximálního tlaku a jeho celkovém vyhoření se zrychlování střely výrazně zpomalí. Jakmile se střela začne vzdalovat ode dna nábojnice zvětšuje se prostor mezi ním a spodní částí střely. Díky tomuto zvětšujícímu se prostoru začíná tlak v hlavni mírně klesat, což ale nezastaví stále se zvětšující rychlost střely. Nábojová komora se začíná vlivem poklesu tlaku smršťovat. Současně s tímto poklesem tlaku začíná hlaveň kmitat. Druhá fáze končí  úplným vyhořením prachové náplně.</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pitchFamily="18" charset="0"/>
              </a:rPr>
              <a:t>Třetí fáze </a:t>
            </a:r>
          </a:p>
        </p:txBody>
      </p:sp>
      <p:sp>
        <p:nvSpPr>
          <p:cNvPr id="72708" name="Rectangle 4"/>
          <p:cNvSpPr>
            <a:spLocks noChangeArrowheads="1"/>
          </p:cNvSpPr>
          <p:nvPr/>
        </p:nvSpPr>
        <p:spPr bwMode="auto">
          <a:xfrm>
            <a:off x="0" y="1143000"/>
            <a:ext cx="9144000" cy="564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u="none">
                <a:latin typeface="Times New Roman" pitchFamily="18" charset="0"/>
              </a:rPr>
              <a:t>          V této fázi prudce klesá tlak i teplota prachových plynů. Střela ještě stále akceleruje, ale o ne tak intenzivně jako ve druhé fázi. Po průletu ústím hlavně, střela hlaveň opouští. Tím končí vnitřní balistika. </a:t>
            </a:r>
          </a:p>
          <a:p>
            <a:pPr algn="l" eaLnBrk="0" hangingPunct="0"/>
            <a:r>
              <a:rPr lang="cs-CZ" sz="2800" u="none">
                <a:latin typeface="Times New Roman" pitchFamily="18" charset="0"/>
              </a:rPr>
              <a:t>      Současně s poklesem tlaku v hlavni a vyrovnání s atmosférickým tlakem  se nábojová komora se vrací z nafouknutého stavu na svůj původní průměr. Vlivem pružnosti a rychlosti této změny,  překmitne přes původní rozměr a současně stlačí nábojnici na její konečný průměr. Díky tomuto překmitnutí je výsledný rozměr vystřelené nábojnice o něco menší než nábojová komora. Vlivem těchto změn dojde k nalepení povrchu nábojnice na stěny nábojové komory, což nám stěžuje její extrakci.</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1026"/>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pitchFamily="18" charset="0"/>
              </a:rPr>
              <a:t>Průběh hoření</a:t>
            </a:r>
          </a:p>
        </p:txBody>
      </p:sp>
      <p:sp>
        <p:nvSpPr>
          <p:cNvPr id="74755" name="Rectangle 1027"/>
          <p:cNvSpPr>
            <a:spLocks noChangeArrowheads="1"/>
          </p:cNvSpPr>
          <p:nvPr/>
        </p:nvSpPr>
        <p:spPr bwMode="auto">
          <a:xfrm>
            <a:off x="0" y="1219200"/>
            <a:ext cx="9144000" cy="3935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u="none">
                <a:latin typeface="Times New Roman" pitchFamily="18" charset="0"/>
              </a:rPr>
              <a:t>     	 Po prošlehnutí plamene zátravkami, do prostoru nábojnice s prachovou náplní, nesmí tlak zplodin vyvolaný hořením zápalkové slože překročit 0,01 Mpa. Toto je nutný bezpečný tlak, který je naprosto dostatečný pro zapálení prachové slože. Sám ale nemůže způsobit uvolnění střely ze zaškrcení v nábojnici. Při absenci prachové slože by mohlo dojít k uvolnění střely a její následné zaříznutí do vývrtu hlavně, což by mohlo vyvolat havárii zbraně.</a:t>
            </a:r>
          </a:p>
          <a:p>
            <a:pPr algn="l" eaLnBrk="0" hangingPunct="0"/>
            <a:r>
              <a:rPr lang="cs-CZ" sz="2800" u="none">
                <a:latin typeface="Times New Roman" pitchFamily="18" charset="0"/>
              </a:rPr>
              <a:t>      </a:t>
            </a:r>
            <a:endParaRPr lang="cs-CZ" u="none"/>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pitchFamily="18" charset="0"/>
              </a:rPr>
              <a:t>Zdroj energie pro střelu </a:t>
            </a:r>
          </a:p>
        </p:txBody>
      </p:sp>
      <p:sp>
        <p:nvSpPr>
          <p:cNvPr id="75779" name="Rectangle 3"/>
          <p:cNvSpPr>
            <a:spLocks noChangeArrowheads="1"/>
          </p:cNvSpPr>
          <p:nvPr/>
        </p:nvSpPr>
        <p:spPr bwMode="auto">
          <a:xfrm>
            <a:off x="0" y="1143000"/>
            <a:ext cx="9144000" cy="3508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u="none">
                <a:latin typeface="Times New Roman" pitchFamily="18" charset="0"/>
              </a:rPr>
              <a:t>	</a:t>
            </a:r>
            <a:r>
              <a:rPr lang="cs-CZ" sz="2800" u="none">
                <a:solidFill>
                  <a:srgbClr val="000000"/>
                </a:solidFill>
                <a:latin typeface="Times New Roman" pitchFamily="18" charset="0"/>
                <a:cs typeface="Times New Roman" pitchFamily="18" charset="0"/>
              </a:rPr>
              <a:t>Nejdůležitější vlastností střelivin, které z nich činí zdroj chemické energie, pro náboje jsou: </a:t>
            </a:r>
          </a:p>
          <a:p>
            <a:pPr algn="just" eaLnBrk="0" hangingPunct="0"/>
            <a:r>
              <a:rPr lang="cs-CZ" sz="2800" u="none">
                <a:solidFill>
                  <a:srgbClr val="000000"/>
                </a:solidFill>
                <a:latin typeface="Times New Roman" pitchFamily="18" charset="0"/>
                <a:cs typeface="Times New Roman" pitchFamily="18" charset="0"/>
              </a:rPr>
              <a:t>- velká rychlost přeměny chemické energie střeliviny v užitečnou mechanickou energii. </a:t>
            </a:r>
          </a:p>
          <a:p>
            <a:pPr algn="just" eaLnBrk="0" hangingPunct="0"/>
            <a:r>
              <a:rPr lang="cs-CZ" sz="2800" u="none">
                <a:solidFill>
                  <a:srgbClr val="000000"/>
                </a:solidFill>
                <a:latin typeface="Times New Roman" pitchFamily="18" charset="0"/>
                <a:cs typeface="Times New Roman" pitchFamily="18" charset="0"/>
              </a:rPr>
              <a:t>- kyslík potřebný k hoření si nese střelivina sebou v prachové mase.</a:t>
            </a:r>
          </a:p>
          <a:p>
            <a:pPr algn="just" eaLnBrk="0" hangingPunct="0"/>
            <a:r>
              <a:rPr lang="cs-CZ" sz="2800" u="none">
                <a:solidFill>
                  <a:srgbClr val="000000"/>
                </a:solidFill>
                <a:latin typeface="Times New Roman" pitchFamily="18" charset="0"/>
                <a:cs typeface="Times New Roman" pitchFamily="18" charset="0"/>
              </a:rPr>
              <a:t>- poměrně jednoduše lze provádět změnu průběhu tlaků plynů ve zbrani změnou: </a:t>
            </a:r>
          </a:p>
        </p:txBody>
      </p:sp>
      <p:sp>
        <p:nvSpPr>
          <p:cNvPr id="75781" name="Rectangle 5"/>
          <p:cNvSpPr>
            <a:spLocks noChangeArrowheads="1"/>
          </p:cNvSpPr>
          <p:nvPr/>
        </p:nvSpPr>
        <p:spPr bwMode="auto">
          <a:xfrm>
            <a:off x="1828800" y="4724400"/>
            <a:ext cx="6905625" cy="180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342900" indent="-342900" algn="l">
              <a:buFontTx/>
              <a:buAutoNum type="alphaLcParenR"/>
            </a:pPr>
            <a:r>
              <a:rPr lang="cs-CZ" sz="2800" u="none">
                <a:latin typeface="Times New Roman" pitchFamily="18" charset="0"/>
              </a:rPr>
              <a:t>Chemického složení prachu</a:t>
            </a:r>
          </a:p>
          <a:p>
            <a:pPr marL="342900" indent="-342900" algn="l"/>
            <a:r>
              <a:rPr lang="cs-CZ" sz="2800" u="none">
                <a:latin typeface="Times New Roman" pitchFamily="18" charset="0"/>
              </a:rPr>
              <a:t>b) Tvaru prachových zrn, a upravením povrchu</a:t>
            </a:r>
          </a:p>
          <a:p>
            <a:pPr marL="342900" indent="-342900" algn="l"/>
            <a:r>
              <a:rPr lang="cs-CZ" sz="2800" u="none">
                <a:latin typeface="Times New Roman" pitchFamily="18" charset="0"/>
              </a:rPr>
              <a:t>c) Počáteční tloušťkou prachových zrn</a:t>
            </a:r>
          </a:p>
          <a:p>
            <a:pPr marL="342900" indent="-342900" algn="l"/>
            <a:r>
              <a:rPr lang="cs-CZ" sz="2800" u="none">
                <a:latin typeface="Times New Roman" pitchFamily="18" charset="0"/>
              </a:rPr>
              <a:t>d) Velikostí navážky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1026"/>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pitchFamily="18" charset="0"/>
              </a:rPr>
              <a:t>Průběh hoření </a:t>
            </a:r>
          </a:p>
        </p:txBody>
      </p:sp>
      <p:sp>
        <p:nvSpPr>
          <p:cNvPr id="100355" name="Rectangle 1027"/>
          <p:cNvSpPr>
            <a:spLocks noChangeArrowheads="1"/>
          </p:cNvSpPr>
          <p:nvPr/>
        </p:nvSpPr>
        <p:spPr bwMode="auto">
          <a:xfrm>
            <a:off x="228600" y="838200"/>
            <a:ext cx="8915400" cy="3935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u="none">
                <a:latin typeface="Times New Roman" pitchFamily="18" charset="0"/>
              </a:rPr>
              <a:t>	Výbuchové hoření, je výbušná přeměna, která probíhá za normálního tlaku rychlostí několika desetin m/s. Při zvyšujícím se tlaku tato rychlost překračuje 1 m/s. V uzavřeném prostoru hlavně, se vlivem zvyšujícího se tlaku prachových plynů, rychlost výbuchového hoření zvyšuje. Výbuchové hoření se od normálního liší tím, že se ho nezúčastňuje vzdušný kyslík, probíhá tedy bez přístupu vzduchu. Výbuchové hoření lze rozdělit do tří základních stádií: </a:t>
            </a:r>
          </a:p>
        </p:txBody>
      </p:sp>
      <p:sp>
        <p:nvSpPr>
          <p:cNvPr id="100357" name="Rectangle 1029"/>
          <p:cNvSpPr>
            <a:spLocks noChangeArrowheads="1"/>
          </p:cNvSpPr>
          <p:nvPr/>
        </p:nvSpPr>
        <p:spPr bwMode="auto">
          <a:xfrm>
            <a:off x="1560513" y="4800600"/>
            <a:ext cx="7583487" cy="1373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r>
              <a:rPr lang="cs-CZ" sz="2800" u="none">
                <a:latin typeface="Times New Roman" pitchFamily="18" charset="0"/>
              </a:rPr>
              <a:t>1 – zážeh zápalkové slože</a:t>
            </a:r>
          </a:p>
          <a:p>
            <a:pPr algn="l"/>
            <a:r>
              <a:rPr lang="cs-CZ" sz="2800" u="none">
                <a:latin typeface="Times New Roman" pitchFamily="18" charset="0"/>
              </a:rPr>
              <a:t>2 – vzplanutí prachové slože</a:t>
            </a:r>
          </a:p>
          <a:p>
            <a:pPr algn="l"/>
            <a:r>
              <a:rPr lang="cs-CZ" sz="2800" u="none">
                <a:latin typeface="Times New Roman" pitchFamily="18" charset="0"/>
              </a:rPr>
              <a:t>3 – vlastní hoření po celém povrchu prachových zrn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pitchFamily="18" charset="0"/>
              </a:rPr>
              <a:t>Vývin rány </a:t>
            </a:r>
          </a:p>
        </p:txBody>
      </p:sp>
      <p:sp>
        <p:nvSpPr>
          <p:cNvPr id="76803" name="Rectangle 3"/>
          <p:cNvSpPr>
            <a:spLocks noChangeArrowheads="1"/>
          </p:cNvSpPr>
          <p:nvPr/>
        </p:nvSpPr>
        <p:spPr bwMode="auto">
          <a:xfrm>
            <a:off x="0" y="990600"/>
            <a:ext cx="9144000" cy="564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u="none">
                <a:latin typeface="Times New Roman" pitchFamily="18" charset="0"/>
              </a:rPr>
              <a:t>     Vývin rány je souhrn jevů, které probíhají v hlavni palné zbraně při výstřelu od zážehu hnací náplně do zahájení pohybu střely. Zážeh náplně je okamžik, kdy dojde k zažehnutí všech zrn prachu na celém jejím povrchu. K tomu je nutné, aby tlak zažehovacích plynů vzniklých hořením zápalkové slože byl minimálně 0,01 MPa. V celém prostoru kde je uložena prachová náplň. Přitom však tlak zažehovacích plynů nesmí způsobit pohyb střely. Z toho je zřejmé, že odpovídající iniciační energie zápalek je pro každý druh náboje jiná a je závislá na objemu počátečního spalovacího prostoru, což je vnitřní objem nábojnice, zmenšený o zalisovanou střelu u kulových nábojů, případně vymezený prachovým toulcem u brokových nábojů.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pitchFamily="18" charset="0"/>
              </a:rPr>
              <a:t>Srovnání s motorem </a:t>
            </a:r>
          </a:p>
        </p:txBody>
      </p:sp>
      <p:sp>
        <p:nvSpPr>
          <p:cNvPr id="73731" name="Rectangle 3"/>
          <p:cNvSpPr>
            <a:spLocks noChangeArrowheads="1"/>
          </p:cNvSpPr>
          <p:nvPr/>
        </p:nvSpPr>
        <p:spPr bwMode="auto">
          <a:xfrm>
            <a:off x="114300" y="990600"/>
            <a:ext cx="9001125"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r>
              <a:rPr lang="cs-CZ" sz="2800" u="none">
                <a:latin typeface="Times New Roman" pitchFamily="18" charset="0"/>
              </a:rPr>
              <a:t>	Pro názornost srovnáme základní fyzikální veličiny při </a:t>
            </a:r>
          </a:p>
          <a:p>
            <a:pPr algn="l"/>
            <a:r>
              <a:rPr lang="cs-CZ" sz="2800" u="none">
                <a:latin typeface="Times New Roman" pitchFamily="18" charset="0"/>
              </a:rPr>
              <a:t>výstřelu ze zbraně a při výbuchu ve válci spalovacího motoru.</a:t>
            </a:r>
          </a:p>
        </p:txBody>
      </p:sp>
      <p:graphicFrame>
        <p:nvGraphicFramePr>
          <p:cNvPr id="73732" name="Object 4"/>
          <p:cNvGraphicFramePr>
            <a:graphicFrameLocks noChangeAspect="1"/>
          </p:cNvGraphicFramePr>
          <p:nvPr/>
        </p:nvGraphicFramePr>
        <p:xfrm>
          <a:off x="0" y="2743200"/>
          <a:ext cx="9144000" cy="2408238"/>
        </p:xfrm>
        <a:graphic>
          <a:graphicData uri="http://schemas.openxmlformats.org/presentationml/2006/ole">
            <mc:AlternateContent xmlns:mc="http://schemas.openxmlformats.org/markup-compatibility/2006">
              <mc:Choice xmlns:v="urn:schemas-microsoft-com:vml" Requires="v">
                <p:oleObj spid="_x0000_s73736" name="Rastrový obrázek" r:id="rId3" imgW="10304762" imgH="2715004" progId="Paint.Picture">
                  <p:embed/>
                </p:oleObj>
              </mc:Choice>
              <mc:Fallback>
                <p:oleObj name="Rastrový obrázek" r:id="rId3" imgW="10304762" imgH="2715004" progId="Paint.Picture">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743200"/>
                        <a:ext cx="9144000" cy="2408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pitchFamily="18" charset="0"/>
              </a:rPr>
              <a:t>Jak vypadá náboj </a:t>
            </a:r>
          </a:p>
        </p:txBody>
      </p:sp>
      <p:sp>
        <p:nvSpPr>
          <p:cNvPr id="77828" name="Rectangle 4"/>
          <p:cNvSpPr>
            <a:spLocks noChangeArrowheads="1"/>
          </p:cNvSpPr>
          <p:nvPr/>
        </p:nvSpPr>
        <p:spPr bwMode="auto">
          <a:xfrm>
            <a:off x="1319213" y="2519363"/>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sp>
        <p:nvSpPr>
          <p:cNvPr id="77829" name="Rectangle 5"/>
          <p:cNvSpPr>
            <a:spLocks noChangeArrowheads="1"/>
          </p:cNvSpPr>
          <p:nvPr/>
        </p:nvSpPr>
        <p:spPr bwMode="auto">
          <a:xfrm>
            <a:off x="0" y="1524000"/>
            <a:ext cx="9144000" cy="431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bIns="0">
            <a:spAutoFit/>
          </a:bodyPr>
          <a:lstStyle/>
          <a:p>
            <a:pPr algn="just" eaLnBrk="0" hangingPunct="0"/>
            <a:r>
              <a:rPr lang="cs-CZ" sz="2800" u="none">
                <a:latin typeface="Times New Roman" pitchFamily="18" charset="0"/>
              </a:rPr>
              <a:t>	Výsledkem nesčetných pokusů bylo zjištění, že nejlepší jednotný náboj je se středovým zápalem. Monolitní nábojnice (jeden kus), vyrobená z kovu ocel, nebo mosaz. Viz obr.</a:t>
            </a:r>
          </a:p>
          <a:p>
            <a:pPr algn="just" eaLnBrk="0" hangingPunct="0"/>
            <a:endParaRPr lang="cs-CZ" sz="2800" u="none">
              <a:latin typeface="Times New Roman" pitchFamily="18" charset="0"/>
            </a:endParaRPr>
          </a:p>
          <a:p>
            <a:pPr algn="just" eaLnBrk="0" hangingPunct="0"/>
            <a:r>
              <a:rPr lang="cs-CZ" sz="2800" u="none">
                <a:latin typeface="Times New Roman" pitchFamily="18" charset="0"/>
              </a:rPr>
              <a:t>	1 – nábojnice (mosaz, ocel, papír)</a:t>
            </a:r>
          </a:p>
          <a:p>
            <a:pPr algn="just" eaLnBrk="0" hangingPunct="0"/>
            <a:r>
              <a:rPr lang="cs-CZ" sz="2800" u="none">
                <a:latin typeface="Times New Roman" pitchFamily="18" charset="0"/>
              </a:rPr>
              <a:t>	2 – střela</a:t>
            </a:r>
          </a:p>
          <a:p>
            <a:pPr algn="just" eaLnBrk="0" hangingPunct="0"/>
            <a:r>
              <a:rPr lang="cs-CZ" sz="2800" u="none">
                <a:latin typeface="Times New Roman" pitchFamily="18" charset="0"/>
              </a:rPr>
              <a:t>	3 – hnací náplň</a:t>
            </a:r>
          </a:p>
          <a:p>
            <a:pPr algn="just" eaLnBrk="0" hangingPunct="0"/>
            <a:r>
              <a:rPr lang="cs-CZ" sz="2800" u="none">
                <a:latin typeface="Times New Roman" pitchFamily="18" charset="0"/>
              </a:rPr>
              <a:t>	4 – zápalková slož</a:t>
            </a:r>
          </a:p>
          <a:p>
            <a:pPr algn="just" eaLnBrk="0" hangingPunct="0"/>
            <a:r>
              <a:rPr lang="cs-CZ" sz="2800" u="none">
                <a:latin typeface="Times New Roman" pitchFamily="18" charset="0"/>
              </a:rPr>
              <a:t>	5 – kovadlinka</a:t>
            </a:r>
          </a:p>
          <a:p>
            <a:pPr algn="just" eaLnBrk="0" hangingPunct="0"/>
            <a:r>
              <a:rPr lang="cs-CZ" sz="2800" u="none">
                <a:latin typeface="Times New Roman" pitchFamily="18" charset="0"/>
              </a:rPr>
              <a:t>	6 – zátravky</a:t>
            </a:r>
          </a:p>
        </p:txBody>
      </p:sp>
      <p:sp>
        <p:nvSpPr>
          <p:cNvPr id="77830" name="Rectangle 6"/>
          <p:cNvSpPr>
            <a:spLocks noChangeArrowheads="1"/>
          </p:cNvSpPr>
          <p:nvPr/>
        </p:nvSpPr>
        <p:spPr bwMode="auto">
          <a:xfrm>
            <a:off x="0" y="3292475"/>
            <a:ext cx="91440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bIns="0">
            <a:spAutoFit/>
          </a:bodyPr>
          <a:lstStyle/>
          <a:p>
            <a:pPr algn="just" eaLnBrk="0" hangingPunct="0"/>
            <a:r>
              <a:rPr lang="cs-CZ" sz="1200" u="none">
                <a:latin typeface="Arial"/>
                <a:cs typeface="Times New Roman" pitchFamily="18" charset="0"/>
              </a:rPr>
              <a:t> </a:t>
            </a:r>
            <a:endParaRPr lang="cs-CZ" u="none"/>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pitchFamily="18" charset="0"/>
              </a:rPr>
              <a:t>Jednotný náboj </a:t>
            </a:r>
          </a:p>
        </p:txBody>
      </p:sp>
      <p:graphicFrame>
        <p:nvGraphicFramePr>
          <p:cNvPr id="78851" name="Object 3"/>
          <p:cNvGraphicFramePr>
            <a:graphicFrameLocks noChangeAspect="1"/>
          </p:cNvGraphicFramePr>
          <p:nvPr/>
        </p:nvGraphicFramePr>
        <p:xfrm>
          <a:off x="-685800" y="2286000"/>
          <a:ext cx="10210800" cy="3489325"/>
        </p:xfrm>
        <a:graphic>
          <a:graphicData uri="http://schemas.openxmlformats.org/presentationml/2006/ole">
            <mc:AlternateContent xmlns:mc="http://schemas.openxmlformats.org/markup-compatibility/2006">
              <mc:Choice xmlns:v="urn:schemas-microsoft-com:vml" Requires="v">
                <p:oleObj spid="_x0000_s101379" r:id="rId3" imgW="10248900" imgH="2867025" progId="AutoCAD.Drawing.17">
                  <p:embed/>
                </p:oleObj>
              </mc:Choice>
              <mc:Fallback>
                <p:oleObj r:id="rId3" imgW="10248900" imgH="2867025" progId="AutoCAD.Drawing.17">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0" y="2286000"/>
                        <a:ext cx="10210800" cy="34893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pitchFamily="18" charset="0"/>
              </a:rPr>
              <a:t>Jednotný náboj pro dlouhou zbraň</a:t>
            </a:r>
          </a:p>
        </p:txBody>
      </p:sp>
      <p:sp>
        <p:nvSpPr>
          <p:cNvPr id="79876" name="Rectangle 4"/>
          <p:cNvSpPr>
            <a:spLocks noChangeArrowheads="1"/>
          </p:cNvSpPr>
          <p:nvPr/>
        </p:nvSpPr>
        <p:spPr bwMode="auto">
          <a:xfrm>
            <a:off x="509588" y="-1395413"/>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pic>
        <p:nvPicPr>
          <p:cNvPr id="79875" name="Picture 3" descr="Kulový puškový náboj"/>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860550" y="685800"/>
            <a:ext cx="5197475" cy="6172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pitchFamily="18" charset="0"/>
              </a:rPr>
              <a:t>Jednotný náboj pro krátkou zbraň</a:t>
            </a:r>
          </a:p>
        </p:txBody>
      </p:sp>
      <p:sp>
        <p:nvSpPr>
          <p:cNvPr id="81924" name="Rectangle 4"/>
          <p:cNvSpPr>
            <a:spLocks noChangeArrowheads="1"/>
          </p:cNvSpPr>
          <p:nvPr/>
        </p:nvSpPr>
        <p:spPr bwMode="auto">
          <a:xfrm>
            <a:off x="2428875" y="1166813"/>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pic>
        <p:nvPicPr>
          <p:cNvPr id="81923" name="Picture 3" descr="Kulový pistolový náboj"/>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524000" y="762000"/>
            <a:ext cx="5775325" cy="6096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pitchFamily="18" charset="0"/>
              </a:rPr>
              <a:t>Hromadný náboj pro brokovnici</a:t>
            </a:r>
          </a:p>
        </p:txBody>
      </p:sp>
      <p:sp>
        <p:nvSpPr>
          <p:cNvPr id="82948" name="Rectangle 4"/>
          <p:cNvSpPr>
            <a:spLocks noChangeArrowheads="1"/>
          </p:cNvSpPr>
          <p:nvPr/>
        </p:nvSpPr>
        <p:spPr bwMode="auto">
          <a:xfrm>
            <a:off x="1000125" y="2619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pic>
        <p:nvPicPr>
          <p:cNvPr id="82947" name="Picture 3" descr="Brokový náboj s hromadnou střelou"/>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066800" y="844550"/>
            <a:ext cx="6781800" cy="60134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pitchFamily="18" charset="0"/>
              </a:rPr>
              <a:t>Nejdůležitější jevy vnitřní balistiky </a:t>
            </a:r>
          </a:p>
        </p:txBody>
      </p:sp>
      <p:sp>
        <p:nvSpPr>
          <p:cNvPr id="80899" name="Rectangle 3"/>
          <p:cNvSpPr>
            <a:spLocks noChangeArrowheads="1"/>
          </p:cNvSpPr>
          <p:nvPr/>
        </p:nvSpPr>
        <p:spPr bwMode="auto">
          <a:xfrm>
            <a:off x="0" y="838200"/>
            <a:ext cx="9144000" cy="559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bIns="0">
            <a:spAutoFit/>
          </a:bodyPr>
          <a:lstStyle/>
          <a:p>
            <a:pPr algn="just" eaLnBrk="0" hangingPunct="0"/>
            <a:r>
              <a:rPr lang="cs-CZ" sz="2800" u="none">
                <a:latin typeface="Times New Roman" pitchFamily="18" charset="0"/>
              </a:rPr>
              <a:t>Základní jevy probíhající při vnitřní balistice:</a:t>
            </a:r>
          </a:p>
          <a:p>
            <a:pPr algn="just" eaLnBrk="0" hangingPunct="0"/>
            <a:r>
              <a:rPr lang="cs-CZ" sz="2800" u="none">
                <a:latin typeface="Times New Roman" pitchFamily="18" charset="0"/>
              </a:rPr>
              <a:t>	- zážeh zápalky a vzplanutí prachové slože</a:t>
            </a:r>
          </a:p>
          <a:p>
            <a:pPr algn="just" eaLnBrk="0" hangingPunct="0"/>
            <a:r>
              <a:rPr lang="cs-CZ" sz="2800" u="none">
                <a:latin typeface="Times New Roman" pitchFamily="18" charset="0"/>
              </a:rPr>
              <a:t>	- tvorba prachových plynů a průběh hoření</a:t>
            </a:r>
          </a:p>
          <a:p>
            <a:pPr algn="just" eaLnBrk="0" hangingPunct="0"/>
            <a:r>
              <a:rPr lang="cs-CZ" sz="2800" u="none">
                <a:latin typeface="Times New Roman" pitchFamily="18" charset="0"/>
              </a:rPr>
              <a:t>	- expanze (rozpínání) tlakových plynů</a:t>
            </a:r>
          </a:p>
          <a:p>
            <a:pPr algn="just" eaLnBrk="0" hangingPunct="0"/>
            <a:r>
              <a:rPr lang="cs-CZ" sz="2800" u="none">
                <a:latin typeface="Times New Roman" pitchFamily="18" charset="0"/>
              </a:rPr>
              <a:t>	- postupný pohyb střely</a:t>
            </a:r>
          </a:p>
          <a:p>
            <a:pPr algn="just" eaLnBrk="0" hangingPunct="0"/>
            <a:endParaRPr lang="cs-CZ" sz="2800" u="none">
              <a:latin typeface="Times New Roman" pitchFamily="18" charset="0"/>
            </a:endParaRPr>
          </a:p>
          <a:p>
            <a:pPr algn="just" eaLnBrk="0" hangingPunct="0"/>
            <a:endParaRPr lang="cs-CZ" sz="2800" u="none">
              <a:latin typeface="Times New Roman" pitchFamily="18" charset="0"/>
            </a:endParaRPr>
          </a:p>
          <a:p>
            <a:pPr algn="just" eaLnBrk="0" hangingPunct="0"/>
            <a:r>
              <a:rPr lang="cs-CZ" sz="2800" u="none">
                <a:latin typeface="Times New Roman" pitchFamily="18" charset="0"/>
              </a:rPr>
              <a:t>Další jevy které řeší jsou:</a:t>
            </a:r>
          </a:p>
          <a:p>
            <a:pPr algn="just" eaLnBrk="0" hangingPunct="0"/>
            <a:r>
              <a:rPr lang="cs-CZ" sz="2800" u="none">
                <a:latin typeface="Times New Roman" pitchFamily="18" charset="0"/>
              </a:rPr>
              <a:t>	- pružná deformace hlavně</a:t>
            </a:r>
          </a:p>
          <a:p>
            <a:pPr algn="just" eaLnBrk="0" hangingPunct="0"/>
            <a:r>
              <a:rPr lang="cs-CZ" sz="2800" u="none">
                <a:latin typeface="Times New Roman" pitchFamily="18" charset="0"/>
              </a:rPr>
              <a:t>	- pružná a trvalé deformace střely</a:t>
            </a:r>
          </a:p>
          <a:p>
            <a:pPr algn="just" eaLnBrk="0" hangingPunct="0"/>
            <a:r>
              <a:rPr lang="cs-CZ" sz="2800" u="none">
                <a:latin typeface="Times New Roman" pitchFamily="18" charset="0"/>
              </a:rPr>
              <a:t>	- přestup tepla do stěny hlavně</a:t>
            </a:r>
          </a:p>
          <a:p>
            <a:pPr algn="just" eaLnBrk="0" hangingPunct="0"/>
            <a:r>
              <a:rPr lang="cs-CZ" sz="2800" u="none">
                <a:latin typeface="Times New Roman" pitchFamily="18" charset="0"/>
              </a:rPr>
              <a:t>	- opotřebení hlavně	</a:t>
            </a:r>
          </a:p>
          <a:p>
            <a:pPr algn="just" eaLnBrk="0" hangingPunct="0"/>
            <a:r>
              <a:rPr lang="cs-CZ" sz="2800" u="none">
                <a:latin typeface="Times New Roman" pitchFamily="18" charset="0"/>
              </a:rPr>
              <a:t>	- rozkmitání hlavně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p:cNvSpPr>
          <p:nvPr>
            <p:ph type="title"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pitchFamily="18" charset="0"/>
              </a:rPr>
              <a:t>Použitá literatura</a:t>
            </a:r>
          </a:p>
        </p:txBody>
      </p:sp>
      <p:sp>
        <p:nvSpPr>
          <p:cNvPr id="68611" name="Rectangle 3"/>
          <p:cNvSpPr>
            <a:spLocks noChangeArrowheads="1"/>
          </p:cNvSpPr>
          <p:nvPr/>
        </p:nvSpPr>
        <p:spPr bwMode="auto">
          <a:xfrm>
            <a:off x="0" y="1524000"/>
            <a:ext cx="9144000" cy="436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cs-CZ" sz="2800" u="none">
                <a:latin typeface="Times New Roman" pitchFamily="18" charset="0"/>
              </a:rPr>
              <a:t> Ing. FRENZL Jiří – Ruční palné zbraně </a:t>
            </a:r>
          </a:p>
          <a:p>
            <a:pPr algn="r"/>
            <a:r>
              <a:rPr lang="cs-CZ" sz="2800" i="1" u="none">
                <a:latin typeface="Times New Roman" pitchFamily="18" charset="0"/>
              </a:rPr>
              <a:t>Uherský Brod 1993</a:t>
            </a:r>
          </a:p>
          <a:p>
            <a:pPr algn="l">
              <a:buFontTx/>
              <a:buChar char="-"/>
            </a:pPr>
            <a:r>
              <a:rPr lang="cs-CZ" sz="2800" u="none">
                <a:latin typeface="Times New Roman" pitchFamily="18" charset="0"/>
              </a:rPr>
              <a:t> Ing. KŘÍBEK Jan – Střelné zbraně I + II</a:t>
            </a:r>
          </a:p>
          <a:p>
            <a:pPr algn="r"/>
            <a:r>
              <a:rPr lang="cs-CZ" sz="2800" i="1" u="none">
                <a:latin typeface="Times New Roman" pitchFamily="18" charset="0"/>
              </a:rPr>
              <a:t>Brno 1994</a:t>
            </a:r>
            <a:endParaRPr lang="cs-CZ" sz="2800" u="none">
              <a:latin typeface="Times New Roman" pitchFamily="18" charset="0"/>
            </a:endParaRPr>
          </a:p>
          <a:p>
            <a:pPr algn="l">
              <a:buFontTx/>
              <a:buChar char="-"/>
            </a:pPr>
            <a:r>
              <a:rPr lang="cs-CZ" sz="2800" u="none">
                <a:latin typeface="Times New Roman" pitchFamily="18" charset="0"/>
              </a:rPr>
              <a:t> Ing. STROUHAL Karel – Civilní ruční zbraně a střelivo</a:t>
            </a:r>
          </a:p>
          <a:p>
            <a:pPr algn="r"/>
            <a:r>
              <a:rPr lang="cs-CZ" sz="2800" i="1" u="none">
                <a:latin typeface="Times New Roman" pitchFamily="18" charset="0"/>
              </a:rPr>
              <a:t>Uherský Brod 1993</a:t>
            </a:r>
          </a:p>
          <a:p>
            <a:pPr algn="l">
              <a:buFontTx/>
              <a:buChar char="-"/>
            </a:pPr>
            <a:r>
              <a:rPr lang="cs-CZ" sz="2800" u="none">
                <a:latin typeface="Times New Roman" pitchFamily="18" charset="0"/>
              </a:rPr>
              <a:t> Alexandr B. Žuk – Pušky a samopaly</a:t>
            </a:r>
          </a:p>
          <a:p>
            <a:pPr algn="r"/>
            <a:r>
              <a:rPr lang="cs-CZ" sz="2800" i="1" u="none">
                <a:latin typeface="Times New Roman" pitchFamily="18" charset="0"/>
              </a:rPr>
              <a:t>Moskva 1987</a:t>
            </a:r>
          </a:p>
          <a:p>
            <a:pPr algn="l">
              <a:buFontTx/>
              <a:buChar char="-"/>
            </a:pPr>
            <a:r>
              <a:rPr lang="cs-CZ" sz="2800" u="none">
                <a:latin typeface="Times New Roman" pitchFamily="18" charset="0"/>
              </a:rPr>
              <a:t> Alexandr B. Žuk – Revolvery a pistole</a:t>
            </a:r>
          </a:p>
          <a:p>
            <a:pPr algn="r" eaLnBrk="0" hangingPunct="0"/>
            <a:r>
              <a:rPr lang="cs-CZ" sz="2800" i="1" u="none">
                <a:latin typeface="Times New Roman" pitchFamily="18" charset="0"/>
              </a:rPr>
              <a:t>Moskva 1983</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p:cNvSpPr>
          <p:nvPr>
            <p:ph type="title" idx="4294967295"/>
          </p:nvPr>
        </p:nvSpPr>
        <p:spPr bwMode="auto">
          <a:xfrm>
            <a:off x="228600" y="2286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pitchFamily="18" charset="0"/>
              </a:rPr>
              <a:t>Použitá literatura</a:t>
            </a:r>
          </a:p>
        </p:txBody>
      </p:sp>
      <p:sp>
        <p:nvSpPr>
          <p:cNvPr id="86019" name="Rectangle 3"/>
          <p:cNvSpPr>
            <a:spLocks noChangeArrowheads="1"/>
          </p:cNvSpPr>
          <p:nvPr/>
        </p:nvSpPr>
        <p:spPr bwMode="auto">
          <a:xfrm>
            <a:off x="0" y="1143000"/>
            <a:ext cx="9144000" cy="564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cs-CZ" sz="2800" u="none">
                <a:latin typeface="Times New Roman" pitchFamily="18" charset="0"/>
              </a:rPr>
              <a:t> Prof. Ing. Fišer Miloslav CSc. – Konstrukce loveckých, sportovních a obraných zbraní </a:t>
            </a:r>
          </a:p>
          <a:p>
            <a:pPr algn="r"/>
            <a:r>
              <a:rPr lang="cs-CZ" sz="2800" i="1" u="none">
                <a:latin typeface="Times New Roman" pitchFamily="18" charset="0"/>
              </a:rPr>
              <a:t>Ostrava 2009</a:t>
            </a:r>
          </a:p>
          <a:p>
            <a:pPr algn="l">
              <a:buFontTx/>
              <a:buChar char="-"/>
            </a:pPr>
            <a:r>
              <a:rPr lang="cs-CZ" sz="2800" u="none">
                <a:latin typeface="Times New Roman" pitchFamily="18" charset="0"/>
              </a:rPr>
              <a:t> Prof. Ing. Fišer Miloslav CSc. </a:t>
            </a:r>
          </a:p>
          <a:p>
            <a:pPr algn="l">
              <a:buFontTx/>
              <a:buChar char="-"/>
            </a:pPr>
            <a:r>
              <a:rPr lang="cs-CZ" sz="2800" u="none">
                <a:latin typeface="Times New Roman" pitchFamily="18" charset="0"/>
              </a:rPr>
              <a:t> Doc. Ing. Procházka Stanislav CSc. – Projektování  loveckých, sportovních a obraných zbraní </a:t>
            </a:r>
          </a:p>
          <a:p>
            <a:pPr algn="r"/>
            <a:r>
              <a:rPr lang="cs-CZ" sz="2800" i="1" u="none">
                <a:latin typeface="Times New Roman" pitchFamily="18" charset="0"/>
              </a:rPr>
              <a:t>Ostrava 2007</a:t>
            </a:r>
          </a:p>
          <a:p>
            <a:pPr algn="l">
              <a:buFontTx/>
              <a:buChar char="-"/>
            </a:pPr>
            <a:r>
              <a:rPr lang="cs-CZ" sz="2800" u="none">
                <a:latin typeface="Times New Roman" pitchFamily="18" charset="0"/>
              </a:rPr>
              <a:t> Plíhal Bohumil, Beer Stanislav, Komenda Jan, Jedlička Luděk, Kuda Bohuslav  - Balistika</a:t>
            </a:r>
          </a:p>
          <a:p>
            <a:pPr algn="r"/>
            <a:r>
              <a:rPr lang="cs-CZ" sz="2800" i="1" u="none">
                <a:latin typeface="Times New Roman" pitchFamily="18" charset="0"/>
              </a:rPr>
              <a:t>Brno 2003</a:t>
            </a:r>
            <a:endParaRPr lang="cs-CZ" sz="2800" u="none">
              <a:latin typeface="Times New Roman" pitchFamily="18" charset="0"/>
            </a:endParaRPr>
          </a:p>
          <a:p>
            <a:pPr algn="l"/>
            <a:endParaRPr lang="cs-CZ" sz="2800" u="none">
              <a:latin typeface="Times New Roman" pitchFamily="18" charset="0"/>
            </a:endParaRPr>
          </a:p>
          <a:p>
            <a:pPr algn="l"/>
            <a:r>
              <a:rPr lang="cs-CZ" sz="2800" u="none">
                <a:latin typeface="Times New Roman" pitchFamily="18" charset="0"/>
              </a:rPr>
              <a:t>Firemní literatura, odborná periodika, sbírky zákonů a ostatní normy.</a:t>
            </a:r>
            <a:endParaRPr lang="cs-CZ" sz="2800" i="1" u="none">
              <a:latin typeface="Times New Roman"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6_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6_Cesta">
      <a:majorFont>
        <a:latin typeface=""/>
        <a:ea typeface=""/>
        <a:cs typeface=""/>
      </a:majorFont>
      <a:minorFont>
        <a:latin typeface=""/>
        <a:ea typeface=""/>
        <a:cs typeface=""/>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ystém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2100</TotalTime>
  <Words>458</Words>
  <Application>Microsoft Office PowerPoint</Application>
  <PresentationFormat>Předvádění na obrazovce (4:3)</PresentationFormat>
  <Paragraphs>101</Paragraphs>
  <Slides>19</Slides>
  <Notes>0</Notes>
  <HiddenSlides>0</HiddenSlides>
  <MMClips>0</MMClips>
  <ScaleCrop>false</ScaleCrop>
  <HeadingPairs>
    <vt:vector size="6" baseType="variant">
      <vt:variant>
        <vt:lpstr>Motiv</vt:lpstr>
      </vt:variant>
      <vt:variant>
        <vt:i4>1</vt:i4>
      </vt:variant>
      <vt:variant>
        <vt:lpstr>Vložené servery OLE</vt:lpstr>
      </vt:variant>
      <vt:variant>
        <vt:i4>2</vt:i4>
      </vt:variant>
      <vt:variant>
        <vt:lpstr>Nadpisy snímků</vt:lpstr>
      </vt:variant>
      <vt:variant>
        <vt:i4>19</vt:i4>
      </vt:variant>
    </vt:vector>
  </HeadingPairs>
  <TitlesOfParts>
    <vt:vector size="22" baseType="lpstr">
      <vt:lpstr>6_Cesta</vt:lpstr>
      <vt:lpstr>Rastrový obrázek</vt:lpstr>
      <vt:lpstr>AutoCAD.Drawing.17</vt:lpstr>
      <vt:lpstr>02. Vnitřní balistika</vt:lpstr>
      <vt:lpstr>A N O T A C E</vt:lpstr>
      <vt:lpstr>Co sleduje vnitřní balistika </vt:lpstr>
      <vt:lpstr>První fáze</vt:lpstr>
      <vt:lpstr>Druhá fáze </vt:lpstr>
      <vt:lpstr>Třetí fáze </vt:lpstr>
      <vt:lpstr>Průběh hoření</vt:lpstr>
      <vt:lpstr>Zdroj energie pro střelu </vt:lpstr>
      <vt:lpstr>Průběh hoření </vt:lpstr>
      <vt:lpstr>Vývin rány </vt:lpstr>
      <vt:lpstr>Srovnání s motorem </vt:lpstr>
      <vt:lpstr>Jak vypadá náboj </vt:lpstr>
      <vt:lpstr>Jednotný náboj </vt:lpstr>
      <vt:lpstr>Jednotný náboj pro dlouhou zbraň</vt:lpstr>
      <vt:lpstr>Jednotný náboj pro krátkou zbraň</vt:lpstr>
      <vt:lpstr>Hromadný náboj pro brokovnici</vt:lpstr>
      <vt:lpstr>Nejdůležitější jevy vnitřní balistiky </vt:lpstr>
      <vt:lpstr>Použitá literatura</vt:lpstr>
      <vt:lpstr>Použitá literatura</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skola2</dc:creator>
  <cp:lastModifiedBy>Pavel</cp:lastModifiedBy>
  <cp:revision>125</cp:revision>
  <dcterms:created xsi:type="dcterms:W3CDTF">2012-05-15T11:32:42Z</dcterms:created>
  <dcterms:modified xsi:type="dcterms:W3CDTF">2013-11-06T14:37:28Z</dcterms:modified>
</cp:coreProperties>
</file>