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57" r:id="rId1"/>
  </p:sldMasterIdLst>
  <p:notesMasterIdLst>
    <p:notesMasterId r:id="rId21"/>
  </p:notesMasterIdLst>
  <p:handoutMasterIdLst>
    <p:handoutMasterId r:id="rId22"/>
  </p:handoutMasterIdLst>
  <p:sldIdLst>
    <p:sldId id="257" r:id="rId2"/>
    <p:sldId id="279" r:id="rId3"/>
    <p:sldId id="281" r:id="rId4"/>
    <p:sldId id="290" r:id="rId5"/>
    <p:sldId id="294" r:id="rId6"/>
    <p:sldId id="283" r:id="rId7"/>
    <p:sldId id="297" r:id="rId8"/>
    <p:sldId id="284" r:id="rId9"/>
    <p:sldId id="285" r:id="rId10"/>
    <p:sldId id="291" r:id="rId11"/>
    <p:sldId id="289" r:id="rId12"/>
    <p:sldId id="292" r:id="rId13"/>
    <p:sldId id="288" r:id="rId14"/>
    <p:sldId id="293" r:id="rId15"/>
    <p:sldId id="286" r:id="rId16"/>
    <p:sldId id="287" r:id="rId17"/>
    <p:sldId id="295" r:id="rId18"/>
    <p:sldId id="282" r:id="rId19"/>
    <p:sldId id="296" r:id="rId20"/>
  </p:sldIdLst>
  <p:sldSz cx="9144000" cy="6858000" type="screen4x3"/>
  <p:notesSz cx="6858000" cy="9144000"/>
  <p:defaultTextStyle>
    <a:defPPr>
      <a:defRPr lang="cs-CZ"/>
    </a:defPPr>
    <a:lvl1pPr algn="ctr" rtl="0" fontAlgn="base">
      <a:spcBef>
        <a:spcPct val="0"/>
      </a:spcBef>
      <a:spcAft>
        <a:spcPct val="0"/>
      </a:spcAft>
      <a:defRPr u="sng" kern="1200">
        <a:solidFill>
          <a:schemeClr val="tx1"/>
        </a:solidFill>
        <a:latin typeface="Arial" pitchFamily="34" charset="0"/>
        <a:ea typeface="+mn-ea"/>
        <a:cs typeface="Arial" pitchFamily="34" charset="0"/>
      </a:defRPr>
    </a:lvl1pPr>
    <a:lvl2pPr marL="457200" algn="ctr" rtl="0" fontAlgn="base">
      <a:spcBef>
        <a:spcPct val="0"/>
      </a:spcBef>
      <a:spcAft>
        <a:spcPct val="0"/>
      </a:spcAft>
      <a:defRPr u="sng" kern="1200">
        <a:solidFill>
          <a:schemeClr val="tx1"/>
        </a:solidFill>
        <a:latin typeface="Arial" pitchFamily="34" charset="0"/>
        <a:ea typeface="+mn-ea"/>
        <a:cs typeface="Arial" pitchFamily="34" charset="0"/>
      </a:defRPr>
    </a:lvl2pPr>
    <a:lvl3pPr marL="914400" algn="ctr" rtl="0" fontAlgn="base">
      <a:spcBef>
        <a:spcPct val="0"/>
      </a:spcBef>
      <a:spcAft>
        <a:spcPct val="0"/>
      </a:spcAft>
      <a:defRPr u="sng" kern="1200">
        <a:solidFill>
          <a:schemeClr val="tx1"/>
        </a:solidFill>
        <a:latin typeface="Arial" pitchFamily="34" charset="0"/>
        <a:ea typeface="+mn-ea"/>
        <a:cs typeface="Arial" pitchFamily="34" charset="0"/>
      </a:defRPr>
    </a:lvl3pPr>
    <a:lvl4pPr marL="1371600" algn="ctr" rtl="0" fontAlgn="base">
      <a:spcBef>
        <a:spcPct val="0"/>
      </a:spcBef>
      <a:spcAft>
        <a:spcPct val="0"/>
      </a:spcAft>
      <a:defRPr u="sng" kern="1200">
        <a:solidFill>
          <a:schemeClr val="tx1"/>
        </a:solidFill>
        <a:latin typeface="Arial" pitchFamily="34" charset="0"/>
        <a:ea typeface="+mn-ea"/>
        <a:cs typeface="Arial" pitchFamily="34" charset="0"/>
      </a:defRPr>
    </a:lvl4pPr>
    <a:lvl5pPr marL="1828800" algn="ctr" rtl="0" fontAlgn="base">
      <a:spcBef>
        <a:spcPct val="0"/>
      </a:spcBef>
      <a:spcAft>
        <a:spcPct val="0"/>
      </a:spcAft>
      <a:defRPr u="sng" kern="1200">
        <a:solidFill>
          <a:schemeClr val="tx1"/>
        </a:solidFill>
        <a:latin typeface="Arial" pitchFamily="34" charset="0"/>
        <a:ea typeface="+mn-ea"/>
        <a:cs typeface="Arial" pitchFamily="34" charset="0"/>
      </a:defRPr>
    </a:lvl5pPr>
    <a:lvl6pPr marL="2286000" algn="l" defTabSz="914400" rtl="0" eaLnBrk="1" latinLnBrk="0" hangingPunct="1">
      <a:defRPr u="sng" kern="1200">
        <a:solidFill>
          <a:schemeClr val="tx1"/>
        </a:solidFill>
        <a:latin typeface="Arial" pitchFamily="34" charset="0"/>
        <a:ea typeface="+mn-ea"/>
        <a:cs typeface="Arial" pitchFamily="34" charset="0"/>
      </a:defRPr>
    </a:lvl6pPr>
    <a:lvl7pPr marL="2743200" algn="l" defTabSz="914400" rtl="0" eaLnBrk="1" latinLnBrk="0" hangingPunct="1">
      <a:defRPr u="sng" kern="1200">
        <a:solidFill>
          <a:schemeClr val="tx1"/>
        </a:solidFill>
        <a:latin typeface="Arial" pitchFamily="34" charset="0"/>
        <a:ea typeface="+mn-ea"/>
        <a:cs typeface="Arial" pitchFamily="34" charset="0"/>
      </a:defRPr>
    </a:lvl7pPr>
    <a:lvl8pPr marL="3200400" algn="l" defTabSz="914400" rtl="0" eaLnBrk="1" latinLnBrk="0" hangingPunct="1">
      <a:defRPr u="sng" kern="1200">
        <a:solidFill>
          <a:schemeClr val="tx1"/>
        </a:solidFill>
        <a:latin typeface="Arial" pitchFamily="34" charset="0"/>
        <a:ea typeface="+mn-ea"/>
        <a:cs typeface="Arial" pitchFamily="34" charset="0"/>
      </a:defRPr>
    </a:lvl8pPr>
    <a:lvl9pPr marL="3657600" algn="l" defTabSz="914400" rtl="0" eaLnBrk="1" latinLnBrk="0" hangingPunct="1">
      <a:defRPr u="sng"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527430"/>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571" autoAdjust="0"/>
    <p:restoredTop sz="94660"/>
  </p:normalViewPr>
  <p:slideViewPr>
    <p:cSldViewPr>
      <p:cViewPr varScale="1">
        <p:scale>
          <a:sx n="95" d="100"/>
          <a:sy n="95" d="100"/>
        </p:scale>
        <p:origin x="-9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atin typeface="Arial" charset="0"/>
                <a:cs typeface="Arial" charset="0"/>
              </a:defRPr>
            </a:lvl1pPr>
          </a:lstStyle>
          <a:p>
            <a:pPr>
              <a:defRPr/>
            </a:pPr>
            <a:r>
              <a:rPr lang="cs-CZ"/>
              <a:t>Uvedení autoři, není-li uvedeno jinak jsou autory tohoto výukového materiálu a všech jeho částí. Tento projekt je spolufinancován ESF a státním rozpočtem ČR.</a:t>
            </a:r>
          </a:p>
        </p:txBody>
      </p:sp>
      <p:sp>
        <p:nvSpPr>
          <p:cNvPr id="3584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atin typeface="Arial" charset="0"/>
                <a:cs typeface="Arial" charset="0"/>
              </a:defRPr>
            </a:lvl1pPr>
          </a:lstStyle>
          <a:p>
            <a:pPr>
              <a:defRPr/>
            </a:pPr>
            <a:r>
              <a:rPr lang="cs-CZ"/>
              <a:t>Uvedení autoři, není-li uvedeno jinak jsou autory tohoto výukového materiálu a všech jeho částí. Tento projekt je spolufinancován ESF a státním rozpočtem ČR.</a:t>
            </a:r>
          </a:p>
        </p:txBody>
      </p:sp>
      <p:sp>
        <p:nvSpPr>
          <p:cNvPr id="3584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atin typeface="Arial" charset="0"/>
                <a:cs typeface="Arial" charset="0"/>
              </a:defRPr>
            </a:lvl1pPr>
          </a:lstStyle>
          <a:p>
            <a:pPr>
              <a:defRPr/>
            </a:pPr>
            <a:endParaRPr lang="cs-CZ"/>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atin typeface="Arial" charset="0"/>
                <a:cs typeface="Arial" charset="0"/>
              </a:defRPr>
            </a:lvl1pPr>
          </a:lstStyle>
          <a:p>
            <a:pPr>
              <a:defRPr/>
            </a:pPr>
            <a:fld id="{D6562F0B-A9FE-4C6A-BD03-9D5A4558E3A2}" type="slidenum">
              <a:rPr lang="cs-CZ"/>
              <a:pPr>
                <a:defRPr/>
              </a:pPr>
              <a:t>‹#›</a:t>
            </a:fld>
            <a:endParaRPr lang="cs-CZ"/>
          </a:p>
        </p:txBody>
      </p:sp>
    </p:spTree>
    <p:extLst>
      <p:ext uri="{BB962C8B-B14F-4D97-AF65-F5344CB8AC3E}">
        <p14:creationId xmlns:p14="http://schemas.microsoft.com/office/powerpoint/2010/main" val="32621499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atin typeface="Arial" charset="0"/>
                <a:cs typeface="Arial" charset="0"/>
              </a:defRPr>
            </a:lvl1pPr>
          </a:lstStyle>
          <a:p>
            <a:pPr>
              <a:defRPr/>
            </a:pPr>
            <a:r>
              <a:rPr lang="cs-CZ"/>
              <a:t>Uvedení autoři, není-li uvedeno jinak jsou autory tohoto výukového materiálu a všech jeho částí. Tento projekt je spolufinancován ESF a státním rozpočtem ČR.</a:t>
            </a:r>
          </a:p>
        </p:txBody>
      </p:sp>
      <p:sp>
        <p:nvSpPr>
          <p:cNvPr id="1331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atin typeface="Arial" charset="0"/>
                <a:cs typeface="Arial" charset="0"/>
              </a:defRPr>
            </a:lvl1pPr>
          </a:lstStyle>
          <a:p>
            <a:pPr>
              <a:defRPr/>
            </a:pPr>
            <a:r>
              <a:rPr lang="cs-CZ"/>
              <a:t>Uvedení autoři, není-li uvedeno jinak jsou autory tohoto výukového materiálu a všech jeho částí. Tento projekt je spolufinancován ESF a státním rozpočtem ČR.</a:t>
            </a:r>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0"/>
            <a:r>
              <a:rPr lang="cs-CZ" smtClean="0"/>
              <a:t>Druhá úroveň</a:t>
            </a:r>
          </a:p>
          <a:p>
            <a:pPr lvl="0"/>
            <a:r>
              <a:rPr lang="cs-CZ" smtClean="0"/>
              <a:t>Třetí úroveň</a:t>
            </a:r>
          </a:p>
          <a:p>
            <a:pPr lvl="0"/>
            <a:r>
              <a:rPr lang="cs-CZ" smtClean="0"/>
              <a:t>Čtvrtá úroveň</a:t>
            </a:r>
          </a:p>
          <a:p>
            <a:pPr lvl="0"/>
            <a:r>
              <a:rPr lang="cs-CZ" smtClean="0"/>
              <a:t>Pátá úroveň</a:t>
            </a:r>
          </a:p>
        </p:txBody>
      </p:sp>
      <p:sp>
        <p:nvSpPr>
          <p:cNvPr id="1331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atin typeface="Arial" charset="0"/>
                <a:cs typeface="Arial" charset="0"/>
              </a:defRPr>
            </a:lvl1pPr>
          </a:lstStyle>
          <a:p>
            <a:pPr>
              <a:defRPr/>
            </a:pPr>
            <a:endParaRPr lang="cs-CZ"/>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atin typeface="Arial" charset="0"/>
                <a:cs typeface="Arial" charset="0"/>
              </a:defRPr>
            </a:lvl1pPr>
          </a:lstStyle>
          <a:p>
            <a:pPr>
              <a:defRPr/>
            </a:pPr>
            <a:fld id="{BD14B886-C8E4-4183-9D99-1583C8A53750}" type="slidenum">
              <a:rPr lang="cs-CZ"/>
              <a:pPr>
                <a:defRPr/>
              </a:pPr>
              <a:t>‹#›</a:t>
            </a:fld>
            <a:endParaRPr lang="cs-CZ"/>
          </a:p>
        </p:txBody>
      </p:sp>
    </p:spTree>
    <p:extLst>
      <p:ext uri="{BB962C8B-B14F-4D97-AF65-F5344CB8AC3E}">
        <p14:creationId xmlns:p14="http://schemas.microsoft.com/office/powerpoint/2010/main" val="3151516289"/>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
          <p:cNvSpPr>
            <a:spLocks noGrp="1"/>
          </p:cNvSpPr>
          <p:nvPr>
            <p:ph type="dt" sz="half" idx="10"/>
          </p:nvPr>
        </p:nvSpPr>
        <p:spPr/>
        <p:txBody>
          <a:bodyPr/>
          <a:lstStyle>
            <a:lvl1pPr>
              <a:defRPr/>
            </a:lvl1pPr>
          </a:lstStyle>
          <a:p>
            <a:pPr>
              <a:defRPr/>
            </a:pPr>
            <a:endParaRPr lang="cs-CZ"/>
          </a:p>
        </p:txBody>
      </p:sp>
      <p:sp>
        <p:nvSpPr>
          <p:cNvPr id="3" name="Zástupný symbol pro zápatí 23"/>
          <p:cNvSpPr>
            <a:spLocks noGrp="1"/>
          </p:cNvSpPr>
          <p:nvPr>
            <p:ph type="ftr" sz="quarter" idx="11"/>
          </p:nvPr>
        </p:nvSpPr>
        <p:spPr/>
        <p:txBody>
          <a:bodyPr/>
          <a:lstStyle>
            <a:lvl1pPr>
              <a:defRPr/>
            </a:lvl1pPr>
          </a:lstStyle>
          <a:p>
            <a:pPr>
              <a:defRPr/>
            </a:pPr>
            <a:endParaRPr lang="cs-CZ"/>
          </a:p>
        </p:txBody>
      </p:sp>
      <p:sp>
        <p:nvSpPr>
          <p:cNvPr id="4" name="Zástupný symbol pro číslo snímku 6"/>
          <p:cNvSpPr>
            <a:spLocks noGrp="1"/>
          </p:cNvSpPr>
          <p:nvPr>
            <p:ph type="sldNum" sz="quarter" idx="12"/>
          </p:nvPr>
        </p:nvSpPr>
        <p:spPr/>
        <p:txBody>
          <a:bodyPr/>
          <a:lstStyle>
            <a:lvl1pPr>
              <a:defRPr/>
            </a:lvl1pPr>
          </a:lstStyle>
          <a:p>
            <a:pPr>
              <a:defRPr/>
            </a:pPr>
            <a:fld id="{36A605F4-297D-480B-9FA6-EF8F5FB39988}" type="slidenum">
              <a:rPr lang="cs-CZ"/>
              <a:pPr>
                <a:defRPr/>
              </a:pPr>
              <a:t>‹#›</a:t>
            </a:fld>
            <a:endParaRPr lang="cs-CZ"/>
          </a:p>
        </p:txBody>
      </p:sp>
    </p:spTree>
    <p:extLst>
      <p:ext uri="{BB962C8B-B14F-4D97-AF65-F5344CB8AC3E}">
        <p14:creationId xmlns:p14="http://schemas.microsoft.com/office/powerpoint/2010/main" val="381853511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Zástupný symbol pro text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lang="cs-CZ" smtClean="0"/>
              <a:t>Klepnutím lze upravit styl předlohy nadpisů.</a:t>
            </a:r>
            <a:endParaRPr lang="en-US"/>
          </a:p>
        </p:txBody>
      </p:sp>
      <p:sp>
        <p:nvSpPr>
          <p:cNvPr id="13" name="Zástupný symbol pro datum 2"/>
          <p:cNvSpPr>
            <a:spLocks noGrp="1"/>
          </p:cNvSpPr>
          <p:nvPr>
            <p:ph type="dt" sz="half" idx="2"/>
          </p:nvPr>
        </p:nvSpPr>
        <p:spPr>
          <a:xfrm>
            <a:off x="6477000" y="76200"/>
            <a:ext cx="2514600" cy="288925"/>
          </a:xfrm>
          <a:prstGeom prst="rect">
            <a:avLst/>
          </a:prstGeom>
        </p:spPr>
        <p:txBody>
          <a:bodyPr vert="horz"/>
          <a:lstStyle>
            <a:lvl1pPr algn="l">
              <a:defRPr sz="1200" u="none">
                <a:solidFill>
                  <a:schemeClr val="accent1">
                    <a:shade val="75000"/>
                  </a:schemeClr>
                </a:solidFill>
                <a:latin typeface="Arial" charset="0"/>
                <a:cs typeface="Arial" charset="0"/>
              </a:defRPr>
            </a:lvl1pPr>
          </a:lstStyle>
          <a:p>
            <a:pPr>
              <a:defRPr/>
            </a:pPr>
            <a:endParaRPr lang="cs-CZ"/>
          </a:p>
        </p:txBody>
      </p:sp>
      <p:sp>
        <p:nvSpPr>
          <p:cNvPr id="14" name="Zástupný symbol pro zápatí 23"/>
          <p:cNvSpPr>
            <a:spLocks noGrp="1"/>
          </p:cNvSpPr>
          <p:nvPr>
            <p:ph type="ftr" sz="quarter" idx="3"/>
          </p:nvPr>
        </p:nvSpPr>
        <p:spPr>
          <a:xfrm>
            <a:off x="3124200" y="76200"/>
            <a:ext cx="3352800" cy="288925"/>
          </a:xfrm>
          <a:prstGeom prst="rect">
            <a:avLst/>
          </a:prstGeom>
        </p:spPr>
        <p:txBody>
          <a:bodyPr vert="horz"/>
          <a:lstStyle>
            <a:lvl1pPr algn="r">
              <a:defRPr sz="1200" u="none">
                <a:solidFill>
                  <a:schemeClr val="accent1">
                    <a:shade val="75000"/>
                  </a:schemeClr>
                </a:solidFill>
                <a:latin typeface="Arial" charset="0"/>
                <a:cs typeface="Arial" charset="0"/>
              </a:defRPr>
            </a:lvl1pPr>
          </a:lstStyle>
          <a:p>
            <a:pPr>
              <a:defRPr/>
            </a:pPr>
            <a:endParaRPr lang="cs-CZ"/>
          </a:p>
        </p:txBody>
      </p:sp>
      <p:sp>
        <p:nvSpPr>
          <p:cNvPr id="15" name="Zástupný symbol pro číslo snímku 6"/>
          <p:cNvSpPr>
            <a:spLocks noGrp="1"/>
          </p:cNvSpPr>
          <p:nvPr>
            <p:ph type="sldNum" sz="quarter" idx="4"/>
          </p:nvPr>
        </p:nvSpPr>
        <p:spPr>
          <a:xfrm>
            <a:off x="8229600" y="6477000"/>
            <a:ext cx="762000" cy="244475"/>
          </a:xfrm>
          <a:prstGeom prst="rect">
            <a:avLst/>
          </a:prstGeom>
        </p:spPr>
        <p:txBody>
          <a:bodyPr vert="horz"/>
          <a:lstStyle>
            <a:lvl1pPr algn="r">
              <a:defRPr sz="1200" u="none">
                <a:solidFill>
                  <a:schemeClr val="accent1">
                    <a:shade val="75000"/>
                  </a:schemeClr>
                </a:solidFill>
                <a:latin typeface="Arial" charset="0"/>
                <a:cs typeface="Arial" charset="0"/>
              </a:defRPr>
            </a:lvl1pPr>
          </a:lstStyle>
          <a:p>
            <a:pPr>
              <a:defRPr/>
            </a:pPr>
            <a:fld id="{50193126-D1CD-45C7-BE50-0598B53CEBE5}"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4058" r:id="rId1"/>
  </p:sldLayoutIdLst>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p:cNvSpPr/>
          <p:nvPr/>
        </p:nvSpPr>
        <p:spPr>
          <a:xfrm>
            <a:off x="0" y="0"/>
            <a:ext cx="9144000" cy="1196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cs-CZ" u="none"/>
          </a:p>
        </p:txBody>
      </p:sp>
      <p:graphicFrame>
        <p:nvGraphicFramePr>
          <p:cNvPr id="10276" name="Group 36"/>
          <p:cNvGraphicFramePr>
            <a:graphicFrameLocks noGrp="1"/>
          </p:cNvGraphicFramePr>
          <p:nvPr>
            <p:ph type="tbl" idx="4294967295"/>
            <p:extLst>
              <p:ext uri="{D42A27DB-BD31-4B8C-83A1-F6EECF244321}">
                <p14:modId xmlns:p14="http://schemas.microsoft.com/office/powerpoint/2010/main" val="670148916"/>
              </p:ext>
            </p:extLst>
          </p:nvPr>
        </p:nvGraphicFramePr>
        <p:xfrm>
          <a:off x="228600" y="1981200"/>
          <a:ext cx="8493125" cy="4018502"/>
        </p:xfrm>
        <a:graphic>
          <a:graphicData uri="http://schemas.openxmlformats.org/drawingml/2006/table">
            <a:tbl>
              <a:tblPr/>
              <a:tblGrid>
                <a:gridCol w="2114550"/>
                <a:gridCol w="6378575"/>
              </a:tblGrid>
              <a:tr h="5175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dirty="0" smtClean="0">
                          <a:ln>
                            <a:noFill/>
                          </a:ln>
                          <a:solidFill>
                            <a:schemeClr val="tx1"/>
                          </a:solidFill>
                          <a:effectLst/>
                          <a:latin typeface="Arial" pitchFamily="34" charset="0"/>
                          <a:cs typeface="Arial" pitchFamily="34" charset="0"/>
                        </a:rPr>
                        <a:t>Název SŠ:</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cs typeface="Arial" pitchFamily="34" charset="0"/>
                        </a:rPr>
                        <a:t>SŠ-COPT Uherský Brod</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pitchFamily="34" charset="0"/>
                          <a:cs typeface="Arial" pitchFamily="34" charset="0"/>
                        </a:rPr>
                        <a:t>Auto</a:t>
                      </a:r>
                      <a:r>
                        <a:rPr kumimoji="0" lang="cs-CZ" sz="2200" b="0" i="1" u="none" strike="noStrike" cap="none" normalizeH="0" baseline="0" smtClean="0">
                          <a:ln>
                            <a:noFill/>
                          </a:ln>
                          <a:solidFill>
                            <a:schemeClr val="tx1"/>
                          </a:solidFill>
                          <a:effectLst/>
                          <a:latin typeface="Arial" pitchFamily="34" charset="0"/>
                        </a:rPr>
                        <a:t>r</a:t>
                      </a:r>
                      <a:r>
                        <a:rPr kumimoji="0" lang="cs-CZ" sz="2200" b="0" i="1" u="none" strike="noStrike" cap="none" normalizeH="0" baseline="0" smtClean="0">
                          <a:ln>
                            <a:noFill/>
                          </a:ln>
                          <a:solidFill>
                            <a:schemeClr val="tx1"/>
                          </a:solidFill>
                          <a:effectLst/>
                          <a:latin typeface="Arial" pitchFamily="34" charset="0"/>
                          <a:cs typeface="Arial" pitchFamily="34"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rPr>
                        <a:t>Ing. Štursa Petr</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pitchFamily="34" charset="0"/>
                          <a:cs typeface="Arial" pitchFamily="34" charset="0"/>
                        </a:rPr>
                        <a:t>Název prezentace</a:t>
                      </a:r>
                      <a:r>
                        <a:rPr kumimoji="0" lang="cs-CZ" sz="2200" b="0" i="1" u="none" strike="noStrike" cap="none" normalizeH="0" baseline="0" smtClean="0">
                          <a:ln>
                            <a:noFill/>
                          </a:ln>
                          <a:solidFill>
                            <a:schemeClr val="tx1"/>
                          </a:solidFill>
                          <a:effectLst/>
                          <a:latin typeface="Arial" pitchFamily="34"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500" b="1" i="0" u="none" strike="noStrike" cap="none" normalizeH="0" baseline="0" smtClean="0">
                        <a:ln>
                          <a:noFill/>
                        </a:ln>
                        <a:solidFill>
                          <a:schemeClr val="tx1"/>
                        </a:solidFill>
                        <a:effectLst/>
                        <a:latin typeface="Arial" pitchFamily="34"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rPr>
                        <a:t>03. Úkoly vnitřní balistiky</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66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1000" b="0" i="1" u="none" strike="noStrike" cap="none" normalizeH="0" baseline="0" smtClean="0">
                        <a:ln>
                          <a:noFill/>
                        </a:ln>
                        <a:solidFill>
                          <a:schemeClr val="tx1"/>
                        </a:solidFill>
                        <a:effectLst/>
                        <a:latin typeface="Arial" pitchFamily="34"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pitchFamily="34" charset="0"/>
                          <a:cs typeface="Arial" pitchFamily="34" charset="0"/>
                        </a:rPr>
                        <a:t>Název sady:</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rPr>
                        <a:t>Balistika a konstrukce hlavních dílů zbraní </a:t>
                      </a:r>
                      <a:r>
                        <a:rPr kumimoji="0" lang="cs-CZ" sz="2400" b="0" i="0" u="none" strike="noStrike" cap="none" normalizeH="0" baseline="0" smtClean="0">
                          <a:ln>
                            <a:noFill/>
                          </a:ln>
                          <a:solidFill>
                            <a:schemeClr val="tx1"/>
                          </a:solidFill>
                          <a:effectLst/>
                          <a:latin typeface="Arial" pitchFamily="34" charset="0"/>
                          <a:cs typeface="Arial" pitchFamily="34" charset="0"/>
                        </a:rPr>
                        <a:t>(pro </a:t>
                      </a:r>
                      <a:r>
                        <a:rPr kumimoji="0" lang="cs-CZ" sz="2400" b="0" i="0" u="none" strike="noStrike" cap="none" normalizeH="0" baseline="0" smtClean="0">
                          <a:ln>
                            <a:noFill/>
                          </a:ln>
                          <a:solidFill>
                            <a:schemeClr val="tx1"/>
                          </a:solidFill>
                          <a:effectLst/>
                          <a:latin typeface="Arial" pitchFamily="34" charset="0"/>
                        </a:rPr>
                        <a:t>2</a:t>
                      </a:r>
                      <a:r>
                        <a:rPr kumimoji="0" lang="cs-CZ" sz="2400" b="0" i="0" u="none" strike="noStrike" cap="none" normalizeH="0" baseline="0" smtClean="0">
                          <a:ln>
                            <a:noFill/>
                          </a:ln>
                          <a:solidFill>
                            <a:schemeClr val="tx1"/>
                          </a:solidFill>
                          <a:effectLst/>
                          <a:latin typeface="Arial" pitchFamily="34" charset="0"/>
                          <a:cs typeface="Arial" pitchFamily="34" charset="0"/>
                        </a:rPr>
                        <a:t>. </a:t>
                      </a:r>
                      <a:r>
                        <a:rPr kumimoji="0" lang="cs-CZ" sz="2400" b="0" i="0" u="none" strike="noStrike" cap="none" normalizeH="0" baseline="0" dirty="0" smtClean="0">
                          <a:ln>
                            <a:noFill/>
                          </a:ln>
                          <a:solidFill>
                            <a:schemeClr val="tx1"/>
                          </a:solidFill>
                          <a:effectLst/>
                          <a:latin typeface="Arial" pitchFamily="34" charset="0"/>
                          <a:cs typeface="Arial" pitchFamily="34" charset="0"/>
                        </a:rPr>
                        <a:t>ročník </a:t>
                      </a:r>
                      <a:r>
                        <a:rPr kumimoji="0" lang="cs-CZ" sz="2400" b="0" i="0" u="none" strike="noStrike" cap="none" normalizeH="0" baseline="0" dirty="0" smtClean="0">
                          <a:ln>
                            <a:noFill/>
                          </a:ln>
                          <a:solidFill>
                            <a:schemeClr val="tx1"/>
                          </a:solidFill>
                          <a:effectLst/>
                          <a:latin typeface="Arial" pitchFamily="34" charset="0"/>
                        </a:rPr>
                        <a:t>předmětu </a:t>
                      </a:r>
                      <a:r>
                        <a:rPr kumimoji="0" lang="cs-CZ" sz="2400" b="0" i="0" u="none" strike="noStrike" cap="none" normalizeH="0" baseline="0" dirty="0" err="1" smtClean="0">
                          <a:ln>
                            <a:noFill/>
                          </a:ln>
                          <a:solidFill>
                            <a:schemeClr val="tx1"/>
                          </a:solidFill>
                          <a:effectLst/>
                          <a:latin typeface="Arial" pitchFamily="34" charset="0"/>
                        </a:rPr>
                        <a:t>SZb</a:t>
                      </a:r>
                      <a:r>
                        <a:rPr kumimoji="0" lang="cs-CZ" sz="2400" b="0" i="0" u="none" strike="noStrike" cap="none" normalizeH="0" baseline="0" dirty="0" smtClean="0">
                          <a:ln>
                            <a:noFill/>
                          </a:ln>
                          <a:solidFill>
                            <a:schemeClr val="tx1"/>
                          </a:solidFill>
                          <a:effectLst/>
                          <a:latin typeface="Arial" pitchFamily="34" charset="0"/>
                          <a:cs typeface="Arial" pitchFamily="34" charset="0"/>
                        </a:rPr>
                        <a:t>)</a:t>
                      </a:r>
                      <a:endParaRPr kumimoji="0" lang="cs-CZ" sz="2400" b="1" i="0" u="none" strike="noStrike" cap="none" normalizeH="0" baseline="0" dirty="0" smtClean="0">
                        <a:ln>
                          <a:noFill/>
                        </a:ln>
                        <a:solidFill>
                          <a:schemeClr val="tx1"/>
                        </a:solidFill>
                        <a:effectLst/>
                        <a:latin typeface="Arial" pitchFamily="34" charset="0"/>
                        <a:cs typeface="Arial" pitchFamily="34" charset="0"/>
                      </a:endParaRP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pitchFamily="34" charset="0"/>
                          <a:cs typeface="Arial" pitchFamily="34" charset="0"/>
                        </a:rPr>
                        <a:t>Číslo projektu: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cs typeface="Arial" pitchFamily="34" charset="0"/>
                        </a:rPr>
                        <a:t>CZ.1.07./1.5.00/34.0727</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pitchFamily="34" charset="0"/>
                          <a:cs typeface="Arial" pitchFamily="34" charset="0"/>
                        </a:rPr>
                        <a:t>Datum vzniku: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pitchFamily="34" charset="0"/>
                        </a:rPr>
                        <a:t>10. Září 2012</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67" name="Text Box 43"/>
          <p:cNvSpPr txBox="1">
            <a:spLocks noChangeArrowheads="1"/>
          </p:cNvSpPr>
          <p:nvPr/>
        </p:nvSpPr>
        <p:spPr bwMode="auto">
          <a:xfrm>
            <a:off x="468313" y="6021388"/>
            <a:ext cx="8348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defRPr>
                <a:solidFill>
                  <a:schemeClr val="tx1"/>
                </a:solidFill>
                <a:latin typeface="Arial" pitchFamily="34" charset="0"/>
                <a:cs typeface="Arial" pitchFamily="34" charset="0"/>
              </a:defRPr>
            </a:lvl1pPr>
            <a:lvl2pPr marL="742950" indent="-285750" algn="l" eaLnBrk="0" hangingPunct="0">
              <a:defRPr>
                <a:solidFill>
                  <a:schemeClr val="tx1"/>
                </a:solidFill>
                <a:latin typeface="Arial" pitchFamily="34" charset="0"/>
                <a:cs typeface="Arial" pitchFamily="34" charset="0"/>
              </a:defRPr>
            </a:lvl2pPr>
            <a:lvl3pPr marL="1143000" indent="-228600" algn="l" eaLnBrk="0" hangingPunct="0">
              <a:defRPr>
                <a:solidFill>
                  <a:schemeClr val="tx1"/>
                </a:solidFill>
                <a:latin typeface="Arial" pitchFamily="34" charset="0"/>
                <a:cs typeface="Arial" pitchFamily="34" charset="0"/>
              </a:defRPr>
            </a:lvl3pPr>
            <a:lvl4pPr marL="1600200" indent="-228600" algn="l" eaLnBrk="0" hangingPunct="0">
              <a:defRPr>
                <a:solidFill>
                  <a:schemeClr val="tx1"/>
                </a:solidFill>
                <a:latin typeface="Arial" pitchFamily="34" charset="0"/>
                <a:cs typeface="Arial" pitchFamily="34" charset="0"/>
              </a:defRPr>
            </a:lvl4pPr>
            <a:lvl5pPr marL="2057400" indent="-228600" algn="l"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cs-CZ" i="1" u="none"/>
              <a:t>Uvedení autor, není-li uvedeno jinak, je autorem tohoto výukového materiálu a všech jeho částí. Tento projekt je spolufinancován ESF a státním rozpočtem ČR.</a:t>
            </a:r>
          </a:p>
        </p:txBody>
      </p:sp>
      <p:sp>
        <p:nvSpPr>
          <p:cNvPr id="10277" name="Rectangle 37"/>
          <p:cNvSpPr>
            <a:spLocks noGrp="1"/>
          </p:cNvSpPr>
          <p:nvPr>
            <p:ph type="title" idx="4294967295"/>
          </p:nvPr>
        </p:nvSpPr>
        <p:spPr bwMode="auto">
          <a:xfrm>
            <a:off x="228600" y="11430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03. Úkoly vnitřní balistiky</a:t>
            </a:r>
          </a:p>
        </p:txBody>
      </p:sp>
      <p:pic>
        <p:nvPicPr>
          <p:cNvPr id="7" name="Picture 2" descr="C:\Users\Pavel\Desktop\OPVK_hor_zakladni_logolink_RGB_cz.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62424" y="165774"/>
            <a:ext cx="3960440" cy="865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xfrm>
            <a:off x="0" y="0"/>
            <a:ext cx="89916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A N O T A C E</a:t>
            </a:r>
          </a:p>
        </p:txBody>
      </p:sp>
      <p:sp>
        <p:nvSpPr>
          <p:cNvPr id="50179" name="Rectangle 3"/>
          <p:cNvSpPr>
            <a:spLocks noChangeArrowheads="1"/>
          </p:cNvSpPr>
          <p:nvPr/>
        </p:nvSpPr>
        <p:spPr bwMode="auto">
          <a:xfrm>
            <a:off x="0" y="1600200"/>
            <a:ext cx="9144000" cy="201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20000"/>
              </a:spcBef>
              <a:buClr>
                <a:schemeClr val="accent1"/>
              </a:buClr>
              <a:buSzPct val="70000"/>
              <a:buFont typeface="Wingdings 2" pitchFamily="18" charset="2"/>
              <a:buNone/>
            </a:pPr>
            <a:r>
              <a:rPr lang="cs-CZ" sz="2800" u="none"/>
              <a:t>	Záměrem této sady výukových materiálů s názvem </a:t>
            </a:r>
            <a:r>
              <a:rPr lang="cs-CZ" sz="2800" b="1" u="none"/>
              <a:t>Balistika a konstrukce hlavních dílů zbraní </a:t>
            </a:r>
            <a:r>
              <a:rPr lang="cs-CZ" sz="2800" u="none"/>
              <a:t>je ukázat žákům 2. ročníku SŠ-COPt, ve vyučovaném předmětu </a:t>
            </a:r>
            <a:r>
              <a:rPr lang="cs-CZ" sz="2800" i="1" u="none"/>
              <a:t>Střelné zbraně a balistika </a:t>
            </a:r>
            <a:r>
              <a:rPr lang="cs-CZ" sz="2800" u="none"/>
              <a:t>zajímavou technikou některá úskalí této zajímavé vědní disciplíny.</a:t>
            </a:r>
          </a:p>
        </p:txBody>
      </p:sp>
      <p:sp>
        <p:nvSpPr>
          <p:cNvPr id="50180" name="Rectangle 4"/>
          <p:cNvSpPr>
            <a:spLocks noChangeArrowheads="1"/>
          </p:cNvSpPr>
          <p:nvPr/>
        </p:nvSpPr>
        <p:spPr bwMode="auto">
          <a:xfrm>
            <a:off x="0" y="44196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solidFill>
                  <a:schemeClr val="tx2"/>
                </a:solidFill>
              </a:rPr>
              <a:t>	</a:t>
            </a:r>
            <a:r>
              <a:rPr lang="cs-CZ" sz="2800" u="none"/>
              <a:t>Jednotlivé prezentace  této sady popisují postupně probírané oblasti a zábavnou formou se je snaží přiblížit žákům a tak je vtáhnout do daného problému.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Základní děje při výstřelu </a:t>
            </a:r>
          </a:p>
        </p:txBody>
      </p:sp>
      <p:sp>
        <p:nvSpPr>
          <p:cNvPr id="67590" name="Rectangle 6"/>
          <p:cNvSpPr>
            <a:spLocks noChangeArrowheads="1"/>
          </p:cNvSpPr>
          <p:nvPr/>
        </p:nvSpPr>
        <p:spPr bwMode="auto">
          <a:xfrm>
            <a:off x="0" y="1371600"/>
            <a:ext cx="9144000" cy="416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3200" b="1" u="none">
                <a:solidFill>
                  <a:srgbClr val="000000"/>
                </a:solidFill>
                <a:cs typeface="Times New Roman" pitchFamily="18" charset="0"/>
              </a:rPr>
              <a:t>I. Období </a:t>
            </a:r>
            <a:endParaRPr lang="cs-CZ" sz="3200" u="none">
              <a:solidFill>
                <a:srgbClr val="000000"/>
              </a:solidFill>
              <a:cs typeface="Times New Roman" pitchFamily="18" charset="0"/>
            </a:endParaRPr>
          </a:p>
          <a:p>
            <a:pPr algn="l" eaLnBrk="0" hangingPunct="0"/>
            <a:r>
              <a:rPr lang="cs-CZ" sz="1100" u="none">
                <a:solidFill>
                  <a:srgbClr val="000000"/>
                </a:solidFill>
                <a:cs typeface="Times New Roman" pitchFamily="18" charset="0"/>
              </a:rPr>
              <a:t> </a:t>
            </a:r>
            <a:endParaRPr lang="cs-CZ" sz="1200" u="none">
              <a:solidFill>
                <a:srgbClr val="000000"/>
              </a:solidFill>
              <a:cs typeface="Times New Roman" pitchFamily="18" charset="0"/>
            </a:endParaRPr>
          </a:p>
          <a:p>
            <a:pPr algn="just" eaLnBrk="0" hangingPunct="0"/>
            <a:r>
              <a:rPr lang="cs-CZ" sz="2800" u="none">
                <a:latin typeface="Times New Roman" pitchFamily="18" charset="0"/>
                <a:cs typeface="Times New Roman" pitchFamily="18" charset="0"/>
              </a:rPr>
              <a:t>	</a:t>
            </a:r>
          </a:p>
          <a:p>
            <a:pPr algn="just" eaLnBrk="0" hangingPunct="0"/>
            <a:r>
              <a:rPr lang="cs-CZ" sz="2800" u="none">
                <a:latin typeface="Times New Roman" pitchFamily="18" charset="0"/>
                <a:cs typeface="Times New Roman" pitchFamily="18" charset="0"/>
              </a:rPr>
              <a:t>	</a:t>
            </a:r>
            <a:r>
              <a:rPr lang="cs-CZ" sz="2800" u="none">
                <a:latin typeface="Arial Unicode MS" pitchFamily="34" charset="-128"/>
                <a:cs typeface="Times New Roman" pitchFamily="18" charset="0"/>
              </a:rPr>
              <a:t>Mechanickým úderníkem nebo elektrickým proudem iniciovaná zápalka zažehne výmetnou náplň. Ta začne hořet na celém povrchu téměř současně. Tlak vzrostlých prachových plynů roste. Při dosažení počátečního tlaku po se začne střela pohybovat. Tento počáteční tlak je určen zejména počátečními odpory (zaříznutím pláště střely do vývrtu, výtahovou silou střely z ústí – krčku nábojnice</a:t>
            </a:r>
            <a:r>
              <a:rPr lang="cs-CZ" sz="2800" u="none">
                <a:latin typeface="Times New Roman" pitchFamily="18" charset="0"/>
                <a:cs typeface="Times New Roman" pitchFamily="18" charset="0"/>
              </a:rPr>
              <a:t>).</a:t>
            </a:r>
            <a:endParaRPr lang="cs-CZ" u="none"/>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Základní děje při výstřelu</a:t>
            </a:r>
          </a:p>
        </p:txBody>
      </p:sp>
      <p:sp>
        <p:nvSpPr>
          <p:cNvPr id="77827" name="Rectangle 3"/>
          <p:cNvSpPr>
            <a:spLocks noChangeArrowheads="1"/>
          </p:cNvSpPr>
          <p:nvPr/>
        </p:nvSpPr>
        <p:spPr bwMode="auto">
          <a:xfrm>
            <a:off x="0" y="1676400"/>
            <a:ext cx="9144000" cy="416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spcBef>
                <a:spcPct val="50000"/>
              </a:spcBef>
            </a:pPr>
            <a:r>
              <a:rPr lang="cs-CZ" sz="3200" b="1" u="none">
                <a:solidFill>
                  <a:srgbClr val="000000"/>
                </a:solidFill>
                <a:cs typeface="Times New Roman" pitchFamily="18" charset="0"/>
              </a:rPr>
              <a:t>II. Období </a:t>
            </a:r>
            <a:endParaRPr lang="cs-CZ" sz="3200" u="none">
              <a:solidFill>
                <a:srgbClr val="000000"/>
              </a:solidFill>
              <a:cs typeface="Times New Roman" pitchFamily="18" charset="0"/>
            </a:endParaRPr>
          </a:p>
          <a:p>
            <a:pPr algn="just" eaLnBrk="0" hangingPunct="0"/>
            <a:r>
              <a:rPr lang="cs-CZ" sz="1100" u="none">
                <a:solidFill>
                  <a:srgbClr val="000000"/>
                </a:solidFill>
                <a:cs typeface="Times New Roman" pitchFamily="18" charset="0"/>
              </a:rPr>
              <a:t> </a:t>
            </a:r>
            <a:endParaRPr lang="cs-CZ" sz="1200" u="none">
              <a:solidFill>
                <a:srgbClr val="000000"/>
              </a:solidFill>
              <a:cs typeface="Times New Roman" pitchFamily="18" charset="0"/>
            </a:endParaRPr>
          </a:p>
          <a:p>
            <a:pPr algn="just" eaLnBrk="0" hangingPunct="0"/>
            <a:r>
              <a:rPr lang="cs-CZ" sz="2800" u="none">
                <a:latin typeface="Times New Roman" pitchFamily="18" charset="0"/>
                <a:cs typeface="Times New Roman" pitchFamily="18" charset="0"/>
              </a:rPr>
              <a:t>	</a:t>
            </a:r>
          </a:p>
          <a:p>
            <a:pPr algn="just" eaLnBrk="0" hangingPunct="0"/>
            <a:r>
              <a:rPr lang="cs-CZ" sz="2800" u="none">
                <a:latin typeface="Times New Roman" pitchFamily="18" charset="0"/>
                <a:cs typeface="Times New Roman" pitchFamily="18" charset="0"/>
              </a:rPr>
              <a:t>	Tlak plynů vzrůstá vlivem zvětšujícího se shořeného množství výmetné náplně. Po dosažení maximální hodnoty pmax tlak klesá se zvětšujícím se prostorem mezi dnem nábojnice a střely vlivem jejího pohybu směrem j ústí hlavně. Druhé období končí dohořením výmetné náplně, kdy už nedochází k nárůstu množství prachových plynů. Vyřešení druhého období je podstatou řešení vnitřní balistiky.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Základní děje při výstřelu</a:t>
            </a:r>
          </a:p>
        </p:txBody>
      </p:sp>
      <p:sp>
        <p:nvSpPr>
          <p:cNvPr id="81923" name="Rectangle 3"/>
          <p:cNvSpPr>
            <a:spLocks noChangeArrowheads="1"/>
          </p:cNvSpPr>
          <p:nvPr/>
        </p:nvSpPr>
        <p:spPr bwMode="auto">
          <a:xfrm>
            <a:off x="0" y="1295400"/>
            <a:ext cx="8991600" cy="373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3200" b="1" u="none">
                <a:solidFill>
                  <a:srgbClr val="000000"/>
                </a:solidFill>
                <a:cs typeface="Times New Roman" pitchFamily="18" charset="0"/>
              </a:rPr>
              <a:t>III. Období </a:t>
            </a:r>
            <a:endParaRPr lang="cs-CZ" sz="3200" u="none">
              <a:solidFill>
                <a:srgbClr val="000000"/>
              </a:solidFill>
              <a:cs typeface="Times New Roman" pitchFamily="18" charset="0"/>
            </a:endParaRPr>
          </a:p>
          <a:p>
            <a:pPr algn="l" eaLnBrk="0" hangingPunct="0"/>
            <a:r>
              <a:rPr lang="cs-CZ" sz="1100" u="none">
                <a:solidFill>
                  <a:srgbClr val="000000"/>
                </a:solidFill>
                <a:cs typeface="Times New Roman" pitchFamily="18" charset="0"/>
              </a:rPr>
              <a:t> </a:t>
            </a:r>
            <a:endParaRPr lang="cs-CZ" sz="1200" u="none">
              <a:solidFill>
                <a:srgbClr val="000000"/>
              </a:solidFill>
              <a:cs typeface="Times New Roman" pitchFamily="18" charset="0"/>
            </a:endParaRPr>
          </a:p>
          <a:p>
            <a:pPr algn="l" eaLnBrk="0" hangingPunct="0"/>
            <a:r>
              <a:rPr lang="cs-CZ" sz="2800" u="none">
                <a:latin typeface="Times New Roman" pitchFamily="18" charset="0"/>
                <a:cs typeface="Times New Roman" pitchFamily="18" charset="0"/>
              </a:rPr>
              <a:t>	</a:t>
            </a:r>
          </a:p>
          <a:p>
            <a:pPr algn="l" eaLnBrk="0" hangingPunct="0"/>
            <a:r>
              <a:rPr lang="cs-CZ" sz="2800" u="none">
                <a:latin typeface="Times New Roman" pitchFamily="18" charset="0"/>
                <a:cs typeface="Times New Roman" pitchFamily="18" charset="0"/>
              </a:rPr>
              <a:t>	Zahrnuje úsek, kdy se střela pohybuje vlivem energie získané v druhém období a v důsledku adiabatické expanze prachových plynů dokud není vymetena z hlavně. V průběhu tohoto období dochází k prudkému snižování tlaku prachových plynů a snižování jejich teploty. Naopak dochází stále k růstu rychlosti střely, i když už jen pozvolnému.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Síla zaškrcení střely</a:t>
            </a:r>
          </a:p>
        </p:txBody>
      </p:sp>
      <p:sp>
        <p:nvSpPr>
          <p:cNvPr id="70659" name="Rectangle 3"/>
          <p:cNvSpPr>
            <a:spLocks noChangeArrowheads="1"/>
          </p:cNvSpPr>
          <p:nvPr/>
        </p:nvSpPr>
        <p:spPr bwMode="auto">
          <a:xfrm>
            <a:off x="228600" y="838200"/>
            <a:ext cx="89154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pitchFamily="18" charset="0"/>
              </a:rPr>
              <a:t>	</a:t>
            </a:r>
            <a:r>
              <a:rPr lang="cs-CZ" sz="2800" u="none">
                <a:latin typeface="Times New Roman" pitchFamily="18" charset="0"/>
                <a:cs typeface="Times New Roman" pitchFamily="18" charset="0"/>
              </a:rPr>
              <a:t>K zahájení pohybu střely dojde až po dosažení počátečního tlaku plynů 2 ÷ 4 MPa. Potřebného počátečního tlaku je dosaženo pevností spojení střely s nábojnicí, silou jejího zalisování do nábojnice. Pevnost zalisování střel do nábojnice musí být u stejného typu stejná a její rovnoměrnost je předmětem hodnocení kvality nábojů.</a:t>
            </a:r>
          </a:p>
        </p:txBody>
      </p:sp>
      <p:sp>
        <p:nvSpPr>
          <p:cNvPr id="70662" name="Rectangle 6"/>
          <p:cNvSpPr>
            <a:spLocks noChangeArrowheads="1"/>
          </p:cNvSpPr>
          <p:nvPr/>
        </p:nvSpPr>
        <p:spPr bwMode="auto">
          <a:xfrm>
            <a:off x="1319213" y="25193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70663" name="Object 7"/>
          <p:cNvGraphicFramePr>
            <a:graphicFrameLocks noChangeAspect="1"/>
          </p:cNvGraphicFramePr>
          <p:nvPr/>
        </p:nvGraphicFramePr>
        <p:xfrm>
          <a:off x="0" y="3514725"/>
          <a:ext cx="6400800" cy="3343275"/>
        </p:xfrm>
        <a:graphic>
          <a:graphicData uri="http://schemas.openxmlformats.org/presentationml/2006/ole">
            <mc:AlternateContent xmlns:mc="http://schemas.openxmlformats.org/markup-compatibility/2006">
              <mc:Choice xmlns:v="urn:schemas-microsoft-com:vml" Requires="v">
                <p:oleObj spid="_x0000_s97282" name="Rastrový obrázek" r:id="rId3" imgW="4486901" imgH="2343477" progId="Paint.Picture">
                  <p:embed/>
                </p:oleObj>
              </mc:Choice>
              <mc:Fallback>
                <p:oleObj name="Rastrový obrázek" r:id="rId3" imgW="4486901" imgH="2343477"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14725"/>
                        <a:ext cx="6400800" cy="334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0664" name="Rectangle 8"/>
          <p:cNvSpPr>
            <a:spLocks noChangeArrowheads="1"/>
          </p:cNvSpPr>
          <p:nvPr/>
        </p:nvSpPr>
        <p:spPr bwMode="auto">
          <a:xfrm>
            <a:off x="6172200" y="5029200"/>
            <a:ext cx="28067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cs-CZ" sz="2800" u="none">
                <a:latin typeface="Times New Roman" pitchFamily="18" charset="0"/>
              </a:rPr>
              <a:t>1- nábojnice</a:t>
            </a:r>
          </a:p>
          <a:p>
            <a:pPr algn="l"/>
            <a:r>
              <a:rPr lang="cs-CZ" sz="2800" u="none">
                <a:latin typeface="Times New Roman" pitchFamily="18" charset="0"/>
              </a:rPr>
              <a:t>2 – střela</a:t>
            </a:r>
          </a:p>
          <a:p>
            <a:pPr algn="l"/>
            <a:r>
              <a:rPr lang="cs-CZ" sz="2800" u="none">
                <a:latin typeface="Times New Roman" pitchFamily="18" charset="0"/>
                <a:cs typeface="Times New Roman" pitchFamily="18" charset="0"/>
              </a:rPr>
              <a:t>F</a:t>
            </a:r>
            <a:r>
              <a:rPr lang="cs-CZ" sz="2800" u="none" baseline="-30000">
                <a:latin typeface="Times New Roman" pitchFamily="18" charset="0"/>
                <a:cs typeface="Times New Roman" pitchFamily="18" charset="0"/>
              </a:rPr>
              <a:t>škr</a:t>
            </a:r>
            <a:r>
              <a:rPr lang="cs-CZ" sz="2800" u="none">
                <a:latin typeface="Times New Roman" pitchFamily="18" charset="0"/>
                <a:cs typeface="Times New Roman" pitchFamily="18" charset="0"/>
              </a:rPr>
              <a:t>- síla zaškrcení</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Matematické vyjádření </a:t>
            </a:r>
          </a:p>
        </p:txBody>
      </p:sp>
      <p:sp>
        <p:nvSpPr>
          <p:cNvPr id="95235" name="Rectangle 3"/>
          <p:cNvSpPr>
            <a:spLocks noChangeArrowheads="1"/>
          </p:cNvSpPr>
          <p:nvPr/>
        </p:nvSpPr>
        <p:spPr bwMode="auto">
          <a:xfrm>
            <a:off x="0" y="1447800"/>
            <a:ext cx="9144000" cy="350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0" hangingPunct="0"/>
            <a:r>
              <a:rPr lang="cs-CZ" sz="2800" u="none">
                <a:latin typeface="Times New Roman" pitchFamily="18" charset="0"/>
              </a:rPr>
              <a:t>	Celý</a:t>
            </a:r>
            <a:r>
              <a:rPr lang="cs-CZ" sz="2800" u="none">
                <a:latin typeface="Times New Roman" pitchFamily="18" charset="0"/>
                <a:cs typeface="Times New Roman" pitchFamily="18" charset="0"/>
              </a:rPr>
              <a:t> vnitrobalistický děj, který probíhá při výstřelu v hlavni malorážové hlavně, lze vyjádřit třemi rovnicemi:</a:t>
            </a:r>
          </a:p>
          <a:p>
            <a:pPr algn="just" eaLnBrk="0" hangingPunct="0"/>
            <a:r>
              <a:rPr lang="cs-CZ" sz="2800" u="none">
                <a:latin typeface="Times New Roman" pitchFamily="18" charset="0"/>
                <a:cs typeface="Times New Roman" pitchFamily="18" charset="0"/>
              </a:rPr>
              <a:t> </a:t>
            </a:r>
          </a:p>
          <a:p>
            <a:pPr algn="l" eaLnBrk="0" hangingPunct="0"/>
            <a:r>
              <a:rPr lang="cs-CZ" sz="2800" u="none">
                <a:latin typeface="Times New Roman" pitchFamily="18" charset="0"/>
                <a:cs typeface="Times New Roman" pitchFamily="18" charset="0"/>
              </a:rPr>
              <a:t>	1. rovnice rychlosti ohořívání prachových zrn.</a:t>
            </a:r>
          </a:p>
          <a:p>
            <a:pPr algn="l" eaLnBrk="0" hangingPunct="0"/>
            <a:r>
              <a:rPr lang="cs-CZ" sz="2800" u="none">
                <a:latin typeface="Times New Roman" pitchFamily="18" charset="0"/>
                <a:cs typeface="Times New Roman" pitchFamily="18" charset="0"/>
              </a:rPr>
              <a:t>	</a:t>
            </a:r>
          </a:p>
          <a:p>
            <a:pPr algn="l" eaLnBrk="0" hangingPunct="0"/>
            <a:r>
              <a:rPr lang="cs-CZ" sz="2800" u="none">
                <a:latin typeface="Times New Roman" pitchFamily="18" charset="0"/>
                <a:cs typeface="Times New Roman" pitchFamily="18" charset="0"/>
              </a:rPr>
              <a:t>	2. pohybovou rovnice střely. </a:t>
            </a:r>
          </a:p>
          <a:p>
            <a:pPr algn="l" eaLnBrk="0" hangingPunct="0"/>
            <a:r>
              <a:rPr lang="cs-CZ" sz="2800" u="none">
                <a:latin typeface="Times New Roman" pitchFamily="18" charset="0"/>
                <a:cs typeface="Times New Roman" pitchFamily="18" charset="0"/>
              </a:rPr>
              <a:t>	</a:t>
            </a:r>
          </a:p>
          <a:p>
            <a:pPr algn="l" eaLnBrk="0" hangingPunct="0"/>
            <a:r>
              <a:rPr lang="cs-CZ" sz="2800" u="none">
                <a:latin typeface="Times New Roman" pitchFamily="18" charset="0"/>
                <a:cs typeface="Times New Roman" pitchFamily="18" charset="0"/>
              </a:rPr>
              <a:t>	3. energetické rovnici závislostí na dráze a na čase.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Zpožděný výstřel </a:t>
            </a:r>
          </a:p>
        </p:txBody>
      </p:sp>
      <p:sp>
        <p:nvSpPr>
          <p:cNvPr id="71685" name="Rectangle 5"/>
          <p:cNvSpPr>
            <a:spLocks noChangeArrowheads="1"/>
          </p:cNvSpPr>
          <p:nvPr/>
        </p:nvSpPr>
        <p:spPr bwMode="auto">
          <a:xfrm>
            <a:off x="0" y="1066800"/>
            <a:ext cx="9144000"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pitchFamily="18" charset="0"/>
              </a:rPr>
              <a:t>-  </a:t>
            </a:r>
            <a:r>
              <a:rPr lang="cs-CZ" sz="2800" u="none">
                <a:latin typeface="Times New Roman" pitchFamily="18" charset="0"/>
                <a:cs typeface="Times New Roman" pitchFamily="18" charset="0"/>
              </a:rPr>
              <a:t>je výstřel, u něhož došlo ke zvětšení doby výstřelu. Bývá obvykle způsoben nesprávným průběhem zážehu, nebo hořením hnací náplně způsobenou nedostatečným zalisováním střely a nábojnice. Má za následek posunutí místa maximálního tlaku plynů směrem k ústí hlavně. Tím současně vzroste i úsťový tlak plynů, což se projeví zvýšeným akustickým efektem při výstřelu. Posunutí místa maximálního tlaku plynů u automatických zbraní může mít za následek předčasné otevření závěru a tím příčné přetržení nábojnice. Dalším nebezpečím je že se střela zařízne do vývrtu kde uvízne. Následující výstřel pak způsobí vydutí, nebo roztržení hlavně. Zpožděný výstřel může mít dobu trvání až 30 sekund.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Selhač </a:t>
            </a:r>
          </a:p>
        </p:txBody>
      </p:sp>
      <p:sp>
        <p:nvSpPr>
          <p:cNvPr id="72708" name="Rectangle 4"/>
          <p:cNvSpPr>
            <a:spLocks noChangeArrowheads="1"/>
          </p:cNvSpPr>
          <p:nvPr/>
        </p:nvSpPr>
        <p:spPr bwMode="auto">
          <a:xfrm>
            <a:off x="0" y="1066800"/>
            <a:ext cx="9144000" cy="411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pitchFamily="18" charset="0"/>
              </a:rPr>
              <a:t>  	 - </a:t>
            </a:r>
            <a:r>
              <a:rPr lang="cs-CZ" sz="2800" u="none">
                <a:latin typeface="Times New Roman" pitchFamily="18" charset="0"/>
                <a:cs typeface="Times New Roman" pitchFamily="18" charset="0"/>
              </a:rPr>
              <a:t>je stav, kdy po vypuštění bicího mechanismu nedojde k výstřelu. Příklady selhače můžeme v podstatě rozdělit na tyto případy:</a:t>
            </a:r>
          </a:p>
          <a:p>
            <a:pPr algn="l"/>
            <a:endParaRPr lang="cs-CZ" sz="2800" u="none">
              <a:latin typeface="Times New Roman" pitchFamily="18" charset="0"/>
              <a:cs typeface="Times New Roman" pitchFamily="18" charset="0"/>
            </a:endParaRPr>
          </a:p>
          <a:p>
            <a:pPr algn="l"/>
            <a:endParaRPr lang="cs-CZ" sz="2800" u="none">
              <a:latin typeface="Times New Roman" pitchFamily="18" charset="0"/>
              <a:cs typeface="Times New Roman" pitchFamily="18" charset="0"/>
            </a:endParaRPr>
          </a:p>
          <a:p>
            <a:r>
              <a:rPr lang="cs-CZ" sz="4400" b="1" u="none">
                <a:solidFill>
                  <a:srgbClr val="FF3300"/>
                </a:solidFill>
                <a:latin typeface="Times New Roman" pitchFamily="18" charset="0"/>
                <a:cs typeface="Times New Roman" pitchFamily="18" charset="0"/>
              </a:rPr>
              <a:t>1 – selhání zbraně</a:t>
            </a:r>
          </a:p>
          <a:p>
            <a:endParaRPr lang="cs-CZ" sz="3600" u="none">
              <a:solidFill>
                <a:srgbClr val="FF3300"/>
              </a:solidFill>
              <a:latin typeface="Times New Roman" pitchFamily="18" charset="0"/>
              <a:cs typeface="Times New Roman" pitchFamily="18" charset="0"/>
            </a:endParaRPr>
          </a:p>
          <a:p>
            <a:r>
              <a:rPr lang="cs-CZ" sz="4400" b="1" u="none">
                <a:solidFill>
                  <a:srgbClr val="FF3300"/>
                </a:solidFill>
                <a:latin typeface="Times New Roman" pitchFamily="18" charset="0"/>
                <a:cs typeface="Times New Roman" pitchFamily="18" charset="0"/>
              </a:rPr>
              <a:t>2 – selhání náboje</a:t>
            </a:r>
            <a:endParaRPr lang="cs-CZ" sz="2800" u="none">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Selhač zbraně </a:t>
            </a:r>
          </a:p>
        </p:txBody>
      </p:sp>
      <p:sp>
        <p:nvSpPr>
          <p:cNvPr id="78851" name="Rectangle 3"/>
          <p:cNvSpPr>
            <a:spLocks noChangeArrowheads="1"/>
          </p:cNvSpPr>
          <p:nvPr/>
        </p:nvSpPr>
        <p:spPr bwMode="auto">
          <a:xfrm>
            <a:off x="228600" y="1295400"/>
            <a:ext cx="8559800" cy="4789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cs-CZ" sz="2800" u="none">
                <a:latin typeface="Times New Roman" pitchFamily="18" charset="0"/>
              </a:rPr>
              <a:t>K selhači zbraně může dojít z následujících příčin:</a:t>
            </a:r>
          </a:p>
          <a:p>
            <a:pPr algn="l"/>
            <a:endParaRPr lang="cs-CZ" sz="2800" u="none">
              <a:latin typeface="Times New Roman" pitchFamily="18" charset="0"/>
            </a:endParaRPr>
          </a:p>
          <a:p>
            <a:pPr algn="l">
              <a:buFontTx/>
              <a:buChar char="-"/>
            </a:pPr>
            <a:r>
              <a:rPr lang="cs-CZ" sz="2800" u="none">
                <a:latin typeface="Times New Roman" pitchFamily="18" charset="0"/>
              </a:rPr>
              <a:t> znečistěný otvor zápalníku zplodinami hoření a tím jeho </a:t>
            </a:r>
          </a:p>
          <a:p>
            <a:pPr algn="l"/>
            <a:r>
              <a:rPr lang="cs-CZ" sz="2800" u="none">
                <a:latin typeface="Times New Roman" pitchFamily="18" charset="0"/>
              </a:rPr>
              <a:t>brždění při pohybu.</a:t>
            </a:r>
          </a:p>
          <a:p>
            <a:pPr algn="l">
              <a:buFontTx/>
              <a:buChar char="-"/>
            </a:pPr>
            <a:r>
              <a:rPr lang="cs-CZ" sz="2800" u="none">
                <a:latin typeface="Times New Roman" pitchFamily="18" charset="0"/>
              </a:rPr>
              <a:t> ulomená špička zápalníku, nedojde k iniciaci zápalky</a:t>
            </a:r>
          </a:p>
          <a:p>
            <a:pPr algn="l">
              <a:buFontTx/>
              <a:buChar char="-"/>
            </a:pPr>
            <a:r>
              <a:rPr lang="cs-CZ" sz="2800" u="none">
                <a:latin typeface="Times New Roman" pitchFamily="18" charset="0"/>
              </a:rPr>
              <a:t> unavená, nebo prasklá bicí pružina</a:t>
            </a:r>
          </a:p>
          <a:p>
            <a:pPr algn="l">
              <a:buFontTx/>
              <a:buChar char="-"/>
            </a:pPr>
            <a:r>
              <a:rPr lang="cs-CZ" sz="2800" u="none">
                <a:latin typeface="Times New Roman" pitchFamily="18" charset="0"/>
              </a:rPr>
              <a:t> velká závěrová vůle, zápalník nedosáhne na zápalku</a:t>
            </a:r>
          </a:p>
          <a:p>
            <a:pPr algn="l">
              <a:buFontTx/>
              <a:buChar char="-"/>
            </a:pPr>
            <a:r>
              <a:rPr lang="cs-CZ" sz="2800" u="none">
                <a:latin typeface="Times New Roman" pitchFamily="18" charset="0"/>
              </a:rPr>
              <a:t> volná nábojová komora, zápalník nedosáhne na zápalku</a:t>
            </a:r>
          </a:p>
          <a:p>
            <a:pPr algn="l"/>
            <a:r>
              <a:rPr lang="cs-CZ" sz="2800" u="none">
                <a:latin typeface="Times New Roman" pitchFamily="18" charset="0"/>
              </a:rPr>
              <a:t>- špatný náboj ve zbrani, nedošlo k uzamčení zbraně</a:t>
            </a:r>
          </a:p>
          <a:p>
            <a:pPr algn="l">
              <a:buFontTx/>
              <a:buChar char="-"/>
            </a:pPr>
            <a:r>
              <a:rPr lang="cs-CZ" sz="2800" u="none">
                <a:latin typeface="Times New Roman" pitchFamily="18" charset="0"/>
              </a:rPr>
              <a:t>volný otvor pro zápalník, nedojde ke kontaktu zápalníku s</a:t>
            </a:r>
          </a:p>
          <a:p>
            <a:pPr algn="l"/>
            <a:r>
              <a:rPr lang="cs-CZ" sz="2800" u="none">
                <a:latin typeface="Times New Roman" pitchFamily="18" charset="0"/>
              </a:rPr>
              <a:t>kovadlinkou přes zápalku (u šikmých zápalníků)</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Co je ZÁVĚROVÁ VŮLE  </a:t>
            </a:r>
          </a:p>
        </p:txBody>
      </p:sp>
      <p:graphicFrame>
        <p:nvGraphicFramePr>
          <p:cNvPr id="76805" name="Object 5"/>
          <p:cNvGraphicFramePr>
            <a:graphicFrameLocks noChangeAspect="1"/>
          </p:cNvGraphicFramePr>
          <p:nvPr/>
        </p:nvGraphicFramePr>
        <p:xfrm>
          <a:off x="1447800" y="838200"/>
          <a:ext cx="5878513" cy="2162175"/>
        </p:xfrm>
        <a:graphic>
          <a:graphicData uri="http://schemas.openxmlformats.org/presentationml/2006/ole">
            <mc:AlternateContent xmlns:mc="http://schemas.openxmlformats.org/markup-compatibility/2006">
              <mc:Choice xmlns:v="urn:schemas-microsoft-com:vml" Requires="v">
                <p:oleObj spid="_x0000_s98306" name="Rastrový obrázek" r:id="rId3" imgW="5877745" imgH="2161905" progId="Paint.Picture">
                  <p:embed/>
                </p:oleObj>
              </mc:Choice>
              <mc:Fallback>
                <p:oleObj name="Rastrový obrázek" r:id="rId3" imgW="5877745" imgH="2161905"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838200"/>
                        <a:ext cx="5878513" cy="216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6806" name="Rectangle 6"/>
          <p:cNvSpPr>
            <a:spLocks noChangeArrowheads="1"/>
          </p:cNvSpPr>
          <p:nvPr/>
        </p:nvSpPr>
        <p:spPr bwMode="auto">
          <a:xfrm>
            <a:off x="533400" y="3048000"/>
            <a:ext cx="337185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cs-CZ" sz="2800" u="none">
                <a:latin typeface="Times New Roman" pitchFamily="18" charset="0"/>
              </a:rPr>
              <a:t>Legenda:</a:t>
            </a:r>
          </a:p>
          <a:p>
            <a:pPr algn="l"/>
            <a:endParaRPr lang="cs-CZ" sz="2800" u="none">
              <a:latin typeface="Times New Roman" pitchFamily="18" charset="0"/>
            </a:endParaRPr>
          </a:p>
          <a:p>
            <a:pPr algn="l"/>
            <a:r>
              <a:rPr lang="cs-CZ" sz="2800" u="none">
                <a:latin typeface="Times New Roman" pitchFamily="18" charset="0"/>
              </a:rPr>
              <a:t>O – zápalníkový otvor</a:t>
            </a:r>
          </a:p>
          <a:p>
            <a:pPr algn="l"/>
            <a:r>
              <a:rPr lang="cs-CZ" sz="2800" u="none">
                <a:latin typeface="Times New Roman" pitchFamily="18" charset="0"/>
              </a:rPr>
              <a:t>Z – závěr</a:t>
            </a:r>
          </a:p>
          <a:p>
            <a:pPr algn="l"/>
            <a:r>
              <a:rPr lang="cs-CZ" sz="2800" u="none">
                <a:latin typeface="Times New Roman" pitchFamily="18" charset="0"/>
              </a:rPr>
              <a:t>H – hlaveň</a:t>
            </a:r>
          </a:p>
          <a:p>
            <a:pPr algn="l"/>
            <a:r>
              <a:rPr lang="cs-CZ" sz="2800" u="none">
                <a:latin typeface="Times New Roman" pitchFamily="18" charset="0"/>
              </a:rPr>
              <a:t>Z</a:t>
            </a:r>
            <a:r>
              <a:rPr lang="cs-CZ" sz="2800" u="none" baseline="-30000">
                <a:latin typeface="Times New Roman" pitchFamily="18" charset="0"/>
              </a:rPr>
              <a:t>v</a:t>
            </a:r>
            <a:r>
              <a:rPr lang="cs-CZ" sz="2800" u="none">
                <a:latin typeface="Times New Roman" pitchFamily="18" charset="0"/>
              </a:rPr>
              <a:t> – závěrová vůle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4098"/>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Rozměry ovlivňující selhač</a:t>
            </a:r>
          </a:p>
        </p:txBody>
      </p:sp>
      <p:sp>
        <p:nvSpPr>
          <p:cNvPr id="79876" name="Rectangle 4100"/>
          <p:cNvSpPr>
            <a:spLocks noChangeArrowheads="1"/>
          </p:cNvSpPr>
          <p:nvPr/>
        </p:nvSpPr>
        <p:spPr bwMode="auto">
          <a:xfrm>
            <a:off x="1643063" y="21193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sp>
        <p:nvSpPr>
          <p:cNvPr id="79878" name="Rectangle 4102"/>
          <p:cNvSpPr>
            <a:spLocks noChangeArrowheads="1"/>
          </p:cNvSpPr>
          <p:nvPr/>
        </p:nvSpPr>
        <p:spPr bwMode="auto">
          <a:xfrm>
            <a:off x="1447800" y="1295400"/>
            <a:ext cx="4602163"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cs-CZ" sz="2800" u="none">
                <a:latin typeface="Times New Roman" pitchFamily="18" charset="0"/>
              </a:rPr>
              <a:t>h – výška přečnívání zápalníku</a:t>
            </a:r>
          </a:p>
          <a:p>
            <a:pPr algn="l"/>
            <a:r>
              <a:rPr lang="cs-CZ" sz="2800" u="none">
                <a:latin typeface="Times New Roman" pitchFamily="18" charset="0"/>
              </a:rPr>
              <a:t>Z</a:t>
            </a:r>
            <a:r>
              <a:rPr lang="cs-CZ" sz="2800" u="none" baseline="-30000">
                <a:latin typeface="Times New Roman" pitchFamily="18" charset="0"/>
              </a:rPr>
              <a:t>v</a:t>
            </a:r>
            <a:r>
              <a:rPr lang="cs-CZ" sz="2800" u="none">
                <a:latin typeface="Times New Roman" pitchFamily="18" charset="0"/>
              </a:rPr>
              <a:t>  – závěrová vůle</a:t>
            </a:r>
          </a:p>
        </p:txBody>
      </p:sp>
      <p:sp>
        <p:nvSpPr>
          <p:cNvPr id="79887" name="Rectangle 4111"/>
          <p:cNvSpPr>
            <a:spLocks noChangeArrowheads="1"/>
          </p:cNvSpPr>
          <p:nvPr/>
        </p:nvSpPr>
        <p:spPr bwMode="auto">
          <a:xfrm>
            <a:off x="1695450" y="1857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79886" name="Object 4110"/>
          <p:cNvGraphicFramePr>
            <a:graphicFrameLocks noChangeAspect="1"/>
          </p:cNvGraphicFramePr>
          <p:nvPr/>
        </p:nvGraphicFramePr>
        <p:xfrm>
          <a:off x="762000" y="2514600"/>
          <a:ext cx="7543800" cy="4121150"/>
        </p:xfrm>
        <a:graphic>
          <a:graphicData uri="http://schemas.openxmlformats.org/presentationml/2006/ole">
            <mc:AlternateContent xmlns:mc="http://schemas.openxmlformats.org/markup-compatibility/2006">
              <mc:Choice xmlns:v="urn:schemas-microsoft-com:vml" Requires="v">
                <p:oleObj spid="_x0000_s79890" r:id="rId3" imgW="7268590" imgH="3962953" progId="Paint.Picture">
                  <p:embed/>
                </p:oleObj>
              </mc:Choice>
              <mc:Fallback>
                <p:oleObj r:id="rId3" imgW="7268590" imgH="3962953" progId="Paint.Picture">
                  <p:embed/>
                  <p:pic>
                    <p:nvPicPr>
                      <p:cNvPr id="0" name="Object 41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514600"/>
                        <a:ext cx="7543800" cy="41211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Selhač náboje </a:t>
            </a:r>
          </a:p>
        </p:txBody>
      </p:sp>
      <p:sp>
        <p:nvSpPr>
          <p:cNvPr id="75779" name="Rectangle 3"/>
          <p:cNvSpPr>
            <a:spLocks noChangeArrowheads="1"/>
          </p:cNvSpPr>
          <p:nvPr/>
        </p:nvSpPr>
        <p:spPr bwMode="auto">
          <a:xfrm>
            <a:off x="0" y="1295400"/>
            <a:ext cx="8991600"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pitchFamily="18" charset="0"/>
              </a:rPr>
              <a:t>	</a:t>
            </a:r>
            <a:r>
              <a:rPr lang="cs-CZ" sz="2800" u="none">
                <a:latin typeface="Times New Roman" pitchFamily="18" charset="0"/>
                <a:cs typeface="Times New Roman" pitchFamily="18" charset="0"/>
              </a:rPr>
              <a:t>Zvláštním případem selhače je stav, kdy dojde k iniciaci zápalky, ale její plyny neproniknou k hnací náplni z důvodu ucpané, nevyvrtané zátravky, nebo protržené zápalky. Plyny ze zápalky unikají do prostoru okolo kalíšku zápalky, který je tímto uvolněn z lůžka nábojnice. Důsledkem toho je u zbraní s uzamčeným závěrem vypalování kroužku na čele závěru, nebo u zbraní s neuzamčeným (dynamickým) závěrem ulomení drápku vytahovače. Následně je nutno prověřit, nedošlo-li k uvíznutí střely nebo zátky ve vývrtu.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1026"/>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Uvolnění zápalky </a:t>
            </a:r>
          </a:p>
        </p:txBody>
      </p:sp>
      <p:graphicFrame>
        <p:nvGraphicFramePr>
          <p:cNvPr id="80899" name="Object 1027"/>
          <p:cNvGraphicFramePr>
            <a:graphicFrameLocks noChangeAspect="1"/>
          </p:cNvGraphicFramePr>
          <p:nvPr/>
        </p:nvGraphicFramePr>
        <p:xfrm>
          <a:off x="1066800" y="714375"/>
          <a:ext cx="7543800" cy="6143625"/>
        </p:xfrm>
        <a:graphic>
          <a:graphicData uri="http://schemas.openxmlformats.org/presentationml/2006/ole">
            <mc:AlternateContent xmlns:mc="http://schemas.openxmlformats.org/markup-compatibility/2006">
              <mc:Choice xmlns:v="urn:schemas-microsoft-com:vml" Requires="v">
                <p:oleObj spid="_x0000_s99330" name="Rastrový obrázek" r:id="rId3" imgW="5439534" imgH="4428571" progId="Paint.Picture">
                  <p:embed/>
                </p:oleObj>
              </mc:Choice>
              <mc:Fallback>
                <p:oleObj name="Rastrový obrázek" r:id="rId3" imgW="5439534" imgH="4428571" progId="Paint.Picture">
                  <p:embed/>
                  <p:pic>
                    <p:nvPicPr>
                      <p:cNvPr id="0" name="Object 10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714375"/>
                        <a:ext cx="7543800" cy="614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Popis průběhu výstřelu</a:t>
            </a:r>
          </a:p>
        </p:txBody>
      </p:sp>
      <p:sp>
        <p:nvSpPr>
          <p:cNvPr id="73731" name="Rectangle 3"/>
          <p:cNvSpPr>
            <a:spLocks noChangeArrowheads="1"/>
          </p:cNvSpPr>
          <p:nvPr/>
        </p:nvSpPr>
        <p:spPr bwMode="auto">
          <a:xfrm>
            <a:off x="0" y="9906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2800" u="none">
                <a:latin typeface="Times New Roman" pitchFamily="18" charset="0"/>
              </a:rPr>
              <a:t>	</a:t>
            </a:r>
            <a:r>
              <a:rPr lang="cs-CZ" sz="2800" u="none">
                <a:latin typeface="Times New Roman" pitchFamily="18" charset="0"/>
                <a:cs typeface="Times New Roman" pitchFamily="18" charset="0"/>
              </a:rPr>
              <a:t>Řeší především vztah mezi dráhou střely v hlavni, tlakem plynů, rychlostí střely při pohybu v hlavni v závislosti na čase. Dráha střely se počítá od dna střely. Tyto souvislosti jsou zpracovány do grafu. Při správném zážehu prachové náplně uhořívají prachová zrna z povrchu do hloubky v rovnoběžných vrstvách. Při tom vzniká stále větší množství prachových plynů a protože se objem za dosud nehybnou střelou nezměnil, narůstá jejich tlak až do tlaku p</a:t>
            </a:r>
            <a:r>
              <a:rPr lang="cs-CZ" sz="2800" u="none" baseline="-30000">
                <a:latin typeface="Times New Roman" pitchFamily="18" charset="0"/>
                <a:cs typeface="Times New Roman" pitchFamily="18" charset="0"/>
              </a:rPr>
              <a:t>0</a:t>
            </a:r>
            <a:r>
              <a:rPr lang="cs-CZ" sz="2800" u="none">
                <a:latin typeface="Times New Roman" pitchFamily="18" charset="0"/>
                <a:cs typeface="Times New Roman" pitchFamily="18" charset="0"/>
              </a:rPr>
              <a:t>. Tlak plynů vzniklých hořením zápalkové slože, nesmí být větší než tlak p</a:t>
            </a:r>
            <a:r>
              <a:rPr lang="cs-CZ" sz="2800" u="none" baseline="-30000">
                <a:latin typeface="Times New Roman" pitchFamily="18" charset="0"/>
                <a:cs typeface="Times New Roman" pitchFamily="18" charset="0"/>
              </a:rPr>
              <a:t>0 </a:t>
            </a:r>
            <a:r>
              <a:rPr lang="cs-CZ" sz="2800" u="none">
                <a:latin typeface="Times New Roman" pitchFamily="18" charset="0"/>
                <a:cs typeface="Times New Roman" pitchFamily="18" charset="0"/>
              </a:rPr>
              <a:t> , neboť by došlo k předčasnému pohybu střely (uvolnění ze zaškrcení v nábojnici) v době, kdy ještě není zažehnuta hnací náplň. Zážeh a počátek hoření prachu pak probíhá současně za zvyšujícího se tlaku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Pokračování</a:t>
            </a:r>
          </a:p>
        </p:txBody>
      </p:sp>
      <p:sp>
        <p:nvSpPr>
          <p:cNvPr id="74755" name="Rectangle 3"/>
          <p:cNvSpPr>
            <a:spLocks noChangeArrowheads="1"/>
          </p:cNvSpPr>
          <p:nvPr/>
        </p:nvSpPr>
        <p:spPr bwMode="auto">
          <a:xfrm>
            <a:off x="0" y="838200"/>
            <a:ext cx="9144000" cy="6024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bIns="0">
            <a:spAutoFit/>
          </a:bodyPr>
          <a:lstStyle/>
          <a:p>
            <a:pPr algn="just" eaLnBrk="0" hangingPunct="0"/>
            <a:r>
              <a:rPr lang="cs-CZ" sz="2800" u="none">
                <a:latin typeface="Times New Roman" pitchFamily="18" charset="0"/>
              </a:rPr>
              <a:t>	</a:t>
            </a:r>
            <a:r>
              <a:rPr lang="cs-CZ" sz="2800" u="none">
                <a:latin typeface="Times New Roman" pitchFamily="18" charset="0"/>
                <a:cs typeface="Times New Roman" pitchFamily="18" charset="0"/>
              </a:rPr>
              <a:t>V okamžiku dosažení tlaku p</a:t>
            </a:r>
            <a:r>
              <a:rPr lang="cs-CZ" sz="2800" u="none" baseline="-30000">
                <a:latin typeface="Times New Roman" pitchFamily="18" charset="0"/>
                <a:cs typeface="Times New Roman" pitchFamily="18" charset="0"/>
              </a:rPr>
              <a:t>0</a:t>
            </a:r>
            <a:r>
              <a:rPr lang="cs-CZ" sz="2800" u="none">
                <a:latin typeface="Times New Roman" pitchFamily="18" charset="0"/>
                <a:cs typeface="Times New Roman" pitchFamily="18" charset="0"/>
              </a:rPr>
              <a:t> se dá střela do pohybu a objem za ní se začne zvětšovat. I když se objem za střelou zvětšuje tak tlak neustále narůstá. To proto, že intenzivním hořením se neustále zvětšuje množství vznikajících plynů. Důsledkem je prudký nárůst tlaku až po hodnotu p</a:t>
            </a:r>
            <a:r>
              <a:rPr lang="cs-CZ" sz="2800" u="none" baseline="-30000">
                <a:latin typeface="Times New Roman" pitchFamily="18" charset="0"/>
                <a:cs typeface="Times New Roman" pitchFamily="18" charset="0"/>
              </a:rPr>
              <a:t>max.</a:t>
            </a:r>
            <a:r>
              <a:rPr lang="cs-CZ" sz="2800" u="none">
                <a:latin typeface="Times New Roman" pitchFamily="18" charset="0"/>
                <a:cs typeface="Times New Roman" pitchFamily="18" charset="0"/>
              </a:rPr>
              <a:t>. Po dosažení této maximální hodnoty začíná tlak klesat, protože objem za střelou se neustále zvětšuje. V 1/3 délky hlavně dosáhne tlak hodnoty p</a:t>
            </a:r>
            <a:r>
              <a:rPr lang="cs-CZ" sz="2800" u="none" baseline="-30000">
                <a:latin typeface="Times New Roman" pitchFamily="18" charset="0"/>
                <a:cs typeface="Times New Roman" pitchFamily="18" charset="0"/>
              </a:rPr>
              <a:t>k</a:t>
            </a:r>
            <a:r>
              <a:rPr lang="cs-CZ" sz="2800" u="none">
                <a:latin typeface="Times New Roman" pitchFamily="18" charset="0"/>
                <a:cs typeface="Times New Roman" pitchFamily="18" charset="0"/>
              </a:rPr>
              <a:t> a dojde k ukončení hoření prachové náplně. Přesto že objem za pohybující se střelou rychle roste, a tlak klesá, čímž se zpomaluje rychlost hoření. Přesto je tento tlak dostatečný k tomu, aby se střele dále pohybovala směrem k ústí hlavně. Tím dojte k situaci že část prachových zrn nestačí úplně vyhořet. Jistý podíl neshořelých prachových zrn je obvyklý zejména u krátkých zbraní.</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Energetická bilance </a:t>
            </a:r>
          </a:p>
        </p:txBody>
      </p:sp>
      <p:sp>
        <p:nvSpPr>
          <p:cNvPr id="82947" name="Rectangle 3"/>
          <p:cNvSpPr>
            <a:spLocks noChangeArrowheads="1"/>
          </p:cNvSpPr>
          <p:nvPr/>
        </p:nvSpPr>
        <p:spPr bwMode="auto">
          <a:xfrm>
            <a:off x="0" y="787400"/>
            <a:ext cx="91440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eaLnBrk="0" hangingPunct="0"/>
            <a:r>
              <a:rPr lang="cs-CZ" sz="2800" u="none">
                <a:latin typeface="Times New Roman" pitchFamily="18" charset="0"/>
              </a:rPr>
              <a:t>	</a:t>
            </a:r>
            <a:r>
              <a:rPr lang="cs-CZ" sz="2800" u="none">
                <a:latin typeface="Times New Roman" pitchFamily="18" charset="0"/>
                <a:cs typeface="Times New Roman" pitchFamily="18" charset="0"/>
              </a:rPr>
              <a:t>Při vyhoření prachové náplně se uvolněná chemická energie převede do následujících druhů energie: </a:t>
            </a:r>
          </a:p>
          <a:p>
            <a:pPr algn="l" eaLnBrk="0" hangingPunct="0"/>
            <a:endParaRPr lang="cs-CZ" sz="2800" u="none">
              <a:latin typeface="Times New Roman" pitchFamily="18" charset="0"/>
              <a:cs typeface="Times New Roman" pitchFamily="18" charset="0"/>
            </a:endParaRPr>
          </a:p>
          <a:p>
            <a:pPr algn="l" eaLnBrk="0" hangingPunct="0"/>
            <a:r>
              <a:rPr lang="cs-CZ" sz="2800" u="none">
                <a:latin typeface="Times New Roman" pitchFamily="18" charset="0"/>
                <a:cs typeface="Times New Roman" pitchFamily="18" charset="0"/>
              </a:rPr>
              <a:t>	a) pohybové energie střely 32,40% </a:t>
            </a:r>
          </a:p>
          <a:p>
            <a:pPr algn="l" eaLnBrk="0" hangingPunct="0"/>
            <a:endParaRPr lang="cs-CZ" sz="2800" u="none">
              <a:latin typeface="Times New Roman" pitchFamily="18" charset="0"/>
              <a:cs typeface="Times New Roman" pitchFamily="18" charset="0"/>
            </a:endParaRPr>
          </a:p>
          <a:p>
            <a:pPr algn="l" eaLnBrk="0" hangingPunct="0"/>
            <a:r>
              <a:rPr lang="cs-CZ" sz="2800" u="none">
                <a:latin typeface="Times New Roman" pitchFamily="18" charset="0"/>
                <a:cs typeface="Times New Roman" pitchFamily="18" charset="0"/>
              </a:rPr>
              <a:t>	b) gyroskopická energie střely 0,10% </a:t>
            </a:r>
          </a:p>
          <a:p>
            <a:pPr algn="l" eaLnBrk="0" hangingPunct="0"/>
            <a:endParaRPr lang="cs-CZ" sz="2800" u="none">
              <a:latin typeface="Times New Roman" pitchFamily="18" charset="0"/>
              <a:cs typeface="Times New Roman" pitchFamily="18" charset="0"/>
            </a:endParaRPr>
          </a:p>
          <a:p>
            <a:pPr algn="l" eaLnBrk="0" hangingPunct="0"/>
            <a:r>
              <a:rPr lang="cs-CZ" sz="2800" u="none">
                <a:latin typeface="Times New Roman" pitchFamily="18" charset="0"/>
                <a:cs typeface="Times New Roman" pitchFamily="18" charset="0"/>
              </a:rPr>
              <a:t>	c) energie zpětného rázu zbraně 0,10% </a:t>
            </a:r>
          </a:p>
          <a:p>
            <a:pPr algn="l" eaLnBrk="0" hangingPunct="0"/>
            <a:endParaRPr lang="cs-CZ" sz="2800" u="none">
              <a:latin typeface="Times New Roman" pitchFamily="18" charset="0"/>
              <a:cs typeface="Times New Roman" pitchFamily="18" charset="0"/>
            </a:endParaRPr>
          </a:p>
          <a:p>
            <a:pPr algn="l" eaLnBrk="0" hangingPunct="0"/>
            <a:r>
              <a:rPr lang="cs-CZ" sz="2800" u="none">
                <a:latin typeface="Times New Roman" pitchFamily="18" charset="0"/>
                <a:cs typeface="Times New Roman" pitchFamily="18" charset="0"/>
              </a:rPr>
              <a:t>	d) energetické ztráty zahřátím hlavně 22,40% </a:t>
            </a:r>
          </a:p>
          <a:p>
            <a:pPr algn="l" eaLnBrk="0" hangingPunct="0"/>
            <a:endParaRPr lang="cs-CZ" sz="2800" u="none">
              <a:latin typeface="Times New Roman" pitchFamily="18" charset="0"/>
              <a:cs typeface="Times New Roman" pitchFamily="18" charset="0"/>
            </a:endParaRPr>
          </a:p>
          <a:p>
            <a:pPr algn="l" eaLnBrk="0" hangingPunct="0"/>
            <a:r>
              <a:rPr lang="cs-CZ" sz="2800" u="none">
                <a:latin typeface="Times New Roman" pitchFamily="18" charset="0"/>
                <a:cs typeface="Times New Roman" pitchFamily="18" charset="0"/>
              </a:rPr>
              <a:t>	e) ostatní energetické ztráty, které se skládají z (kinetické energie plynů, ohřátí nábojnice, práci potřebná k vytlačení vzduchu z hlavně, tepelnou energií plynů) 45,00%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Použitá literatura</a:t>
            </a:r>
          </a:p>
        </p:txBody>
      </p:sp>
      <p:sp>
        <p:nvSpPr>
          <p:cNvPr id="68611" name="Rectangle 3"/>
          <p:cNvSpPr>
            <a:spLocks noChangeArrowheads="1"/>
          </p:cNvSpPr>
          <p:nvPr/>
        </p:nvSpPr>
        <p:spPr bwMode="auto">
          <a:xfrm>
            <a:off x="0" y="15240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pitchFamily="18" charset="0"/>
              </a:rPr>
              <a:t> Ing. FRENZL Jiří – Ruční palné zbraně </a:t>
            </a:r>
          </a:p>
          <a:p>
            <a:pPr algn="r"/>
            <a:r>
              <a:rPr lang="cs-CZ" sz="2800" i="1" u="none">
                <a:latin typeface="Times New Roman" pitchFamily="18" charset="0"/>
              </a:rPr>
              <a:t>Uherský Brod 1993</a:t>
            </a:r>
          </a:p>
          <a:p>
            <a:pPr algn="l">
              <a:buFontTx/>
              <a:buChar char="-"/>
            </a:pPr>
            <a:r>
              <a:rPr lang="cs-CZ" sz="2800" u="none">
                <a:latin typeface="Times New Roman" pitchFamily="18" charset="0"/>
              </a:rPr>
              <a:t> Ing. KŘÍBEK Jan – Střelné zbraně I + II</a:t>
            </a:r>
          </a:p>
          <a:p>
            <a:pPr algn="r"/>
            <a:r>
              <a:rPr lang="cs-CZ" sz="2800" i="1" u="none">
                <a:latin typeface="Times New Roman" pitchFamily="18" charset="0"/>
              </a:rPr>
              <a:t>Brno 1994</a:t>
            </a:r>
            <a:endParaRPr lang="cs-CZ" sz="2800" u="none">
              <a:latin typeface="Times New Roman" pitchFamily="18" charset="0"/>
            </a:endParaRPr>
          </a:p>
          <a:p>
            <a:pPr algn="l">
              <a:buFontTx/>
              <a:buChar char="-"/>
            </a:pPr>
            <a:r>
              <a:rPr lang="cs-CZ" sz="2800" u="none">
                <a:latin typeface="Times New Roman" pitchFamily="18" charset="0"/>
              </a:rPr>
              <a:t> Ing. STROUHAL Karel – Civilní ruční zbraně a střelivo</a:t>
            </a:r>
          </a:p>
          <a:p>
            <a:pPr algn="r"/>
            <a:r>
              <a:rPr lang="cs-CZ" sz="2800" i="1" u="none">
                <a:latin typeface="Times New Roman" pitchFamily="18" charset="0"/>
              </a:rPr>
              <a:t>Uherský Brod 1993</a:t>
            </a:r>
          </a:p>
          <a:p>
            <a:pPr algn="l">
              <a:buFontTx/>
              <a:buChar char="-"/>
            </a:pPr>
            <a:r>
              <a:rPr lang="cs-CZ" sz="2800" u="none">
                <a:latin typeface="Times New Roman" pitchFamily="18" charset="0"/>
              </a:rPr>
              <a:t> Alexandr B. Žuk – Pušky a samopaly</a:t>
            </a:r>
          </a:p>
          <a:p>
            <a:pPr algn="r"/>
            <a:r>
              <a:rPr lang="cs-CZ" sz="2800" i="1" u="none">
                <a:latin typeface="Times New Roman" pitchFamily="18" charset="0"/>
              </a:rPr>
              <a:t>Moskva 1987</a:t>
            </a:r>
          </a:p>
          <a:p>
            <a:pPr algn="l">
              <a:buFontTx/>
              <a:buChar char="-"/>
            </a:pPr>
            <a:r>
              <a:rPr lang="cs-CZ" sz="2800" u="none">
                <a:latin typeface="Times New Roman" pitchFamily="18" charset="0"/>
              </a:rPr>
              <a:t> Alexandr B. Žuk – Revolvery a pistole</a:t>
            </a:r>
          </a:p>
          <a:p>
            <a:pPr algn="r" eaLnBrk="0" hangingPunct="0"/>
            <a:r>
              <a:rPr lang="cs-CZ" sz="2800" i="1" u="none">
                <a:latin typeface="Times New Roman" pitchFamily="18" charset="0"/>
              </a:rPr>
              <a:t>Moskva 1983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228600" y="2286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pitchFamily="18" charset="0"/>
              </a:rPr>
              <a:t>Použitá literatura</a:t>
            </a:r>
          </a:p>
        </p:txBody>
      </p:sp>
      <p:sp>
        <p:nvSpPr>
          <p:cNvPr id="86019" name="Rectangle 3"/>
          <p:cNvSpPr>
            <a:spLocks noChangeArrowheads="1"/>
          </p:cNvSpPr>
          <p:nvPr/>
        </p:nvSpPr>
        <p:spPr bwMode="auto">
          <a:xfrm>
            <a:off x="0" y="11430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pitchFamily="18" charset="0"/>
              </a:rPr>
              <a:t> Prof. Ing. Fišer Miloslav CSc. – Konstrukce loveckých, sportovních a obraných zbraní </a:t>
            </a:r>
          </a:p>
          <a:p>
            <a:pPr algn="r"/>
            <a:r>
              <a:rPr lang="cs-CZ" sz="2800" i="1" u="none">
                <a:latin typeface="Times New Roman" pitchFamily="18" charset="0"/>
              </a:rPr>
              <a:t>Ostrava 2009</a:t>
            </a:r>
          </a:p>
          <a:p>
            <a:pPr algn="l">
              <a:buFontTx/>
              <a:buChar char="-"/>
            </a:pPr>
            <a:r>
              <a:rPr lang="cs-CZ" sz="2800" u="none">
                <a:latin typeface="Times New Roman" pitchFamily="18" charset="0"/>
              </a:rPr>
              <a:t> Prof. Ing. Fišer Miloslav CSc. </a:t>
            </a:r>
          </a:p>
          <a:p>
            <a:pPr algn="l">
              <a:buFontTx/>
              <a:buChar char="-"/>
            </a:pPr>
            <a:r>
              <a:rPr lang="cs-CZ" sz="2800" u="none">
                <a:latin typeface="Times New Roman" pitchFamily="18" charset="0"/>
              </a:rPr>
              <a:t> Doc. Ing. Procházka Stanislav CSc. – Projektování  loveckých, sportovních a obraných zbraní </a:t>
            </a:r>
          </a:p>
          <a:p>
            <a:pPr algn="r"/>
            <a:r>
              <a:rPr lang="cs-CZ" sz="2800" i="1" u="none">
                <a:latin typeface="Times New Roman" pitchFamily="18" charset="0"/>
              </a:rPr>
              <a:t>Ostrava 2007</a:t>
            </a:r>
          </a:p>
          <a:p>
            <a:pPr algn="l">
              <a:buFontTx/>
              <a:buChar char="-"/>
            </a:pPr>
            <a:r>
              <a:rPr lang="cs-CZ" sz="2800" u="none">
                <a:latin typeface="Times New Roman" pitchFamily="18" charset="0"/>
              </a:rPr>
              <a:t> Plíhal Bohumil, Beer Stanislav, Komenda Jan, Jedlička Luděk, Kuda Bohuslav  - Balistika</a:t>
            </a:r>
          </a:p>
          <a:p>
            <a:pPr algn="r"/>
            <a:r>
              <a:rPr lang="cs-CZ" sz="2800" i="1" u="none">
                <a:latin typeface="Times New Roman" pitchFamily="18" charset="0"/>
              </a:rPr>
              <a:t>Brno 2003</a:t>
            </a:r>
            <a:endParaRPr lang="cs-CZ" sz="2800" u="none">
              <a:latin typeface="Times New Roman" pitchFamily="18" charset="0"/>
            </a:endParaRPr>
          </a:p>
          <a:p>
            <a:pPr algn="l"/>
            <a:endParaRPr lang="cs-CZ" sz="2800" u="none">
              <a:latin typeface="Times New Roman" pitchFamily="18" charset="0"/>
            </a:endParaRPr>
          </a:p>
          <a:p>
            <a:pPr algn="l"/>
            <a:r>
              <a:rPr lang="cs-CZ" sz="2800" u="none">
                <a:latin typeface="Times New Roman" pitchFamily="18" charset="0"/>
              </a:rPr>
              <a:t>Firemní literatura, odborná periodika, sbírky zákonů a ostatní normy.</a:t>
            </a:r>
            <a:endParaRPr lang="cs-CZ" sz="2800" i="1" u="none">
              <a:latin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6_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6_Cesta">
      <a:majorFont>
        <a:latin typeface=""/>
        <a:ea typeface=""/>
        <a:cs typeface=""/>
      </a:majorFont>
      <a:minorFont>
        <a:latin typeface=""/>
        <a:ea typeface=""/>
        <a:cs typeface=""/>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2413</TotalTime>
  <Words>438</Words>
  <Application>Microsoft Office PowerPoint</Application>
  <PresentationFormat>Předvádění na obrazovce (4:3)</PresentationFormat>
  <Paragraphs>118</Paragraphs>
  <Slides>19</Slides>
  <Notes>0</Notes>
  <HiddenSlides>0</HiddenSlides>
  <MMClips>0</MMClips>
  <ScaleCrop>false</ScaleCrop>
  <HeadingPairs>
    <vt:vector size="6" baseType="variant">
      <vt:variant>
        <vt:lpstr>Motiv</vt:lpstr>
      </vt:variant>
      <vt:variant>
        <vt:i4>1</vt:i4>
      </vt:variant>
      <vt:variant>
        <vt:lpstr>Vložené servery OLE</vt:lpstr>
      </vt:variant>
      <vt:variant>
        <vt:i4>2</vt:i4>
      </vt:variant>
      <vt:variant>
        <vt:lpstr>Nadpisy snímků</vt:lpstr>
      </vt:variant>
      <vt:variant>
        <vt:i4>19</vt:i4>
      </vt:variant>
    </vt:vector>
  </HeadingPairs>
  <TitlesOfParts>
    <vt:vector size="22" baseType="lpstr">
      <vt:lpstr>6_Cesta</vt:lpstr>
      <vt:lpstr>Rastrový obrázek</vt:lpstr>
      <vt:lpstr>Bitmap Image</vt:lpstr>
      <vt:lpstr>03. Úkoly vnitřní balistiky</vt:lpstr>
      <vt:lpstr>A N O T A C E</vt:lpstr>
      <vt:lpstr>Základní děje při výstřelu </vt:lpstr>
      <vt:lpstr>Základní děje při výstřelu</vt:lpstr>
      <vt:lpstr>Základní děje při výstřelu</vt:lpstr>
      <vt:lpstr>Síla zaškrcení střely</vt:lpstr>
      <vt:lpstr>Matematické vyjádření </vt:lpstr>
      <vt:lpstr>Zpožděný výstřel </vt:lpstr>
      <vt:lpstr>Selhač </vt:lpstr>
      <vt:lpstr>Selhač zbraně </vt:lpstr>
      <vt:lpstr>Co je ZÁVĚROVÁ VŮLE  </vt:lpstr>
      <vt:lpstr>Rozměry ovlivňující selhač</vt:lpstr>
      <vt:lpstr>Selhač náboje </vt:lpstr>
      <vt:lpstr>Uvolnění zápalky </vt:lpstr>
      <vt:lpstr>Popis průběhu výstřelu</vt:lpstr>
      <vt:lpstr>Pokračování</vt:lpstr>
      <vt:lpstr>Energetická bilance </vt:lpstr>
      <vt:lpstr>Použitá literatura</vt:lpstr>
      <vt:lpstr>Použitá literatura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skola2</dc:creator>
  <cp:lastModifiedBy>Pavel</cp:lastModifiedBy>
  <cp:revision>132</cp:revision>
  <dcterms:created xsi:type="dcterms:W3CDTF">2012-05-15T11:32:42Z</dcterms:created>
  <dcterms:modified xsi:type="dcterms:W3CDTF">2013-11-06T14:37:50Z</dcterms:modified>
</cp:coreProperties>
</file>