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9"/>
  </p:handoutMasterIdLst>
  <p:sldIdLst>
    <p:sldId id="288" r:id="rId2"/>
    <p:sldId id="289" r:id="rId3"/>
    <p:sldId id="256" r:id="rId4"/>
    <p:sldId id="257" r:id="rId5"/>
    <p:sldId id="265" r:id="rId6"/>
    <p:sldId id="262" r:id="rId7"/>
    <p:sldId id="261" r:id="rId8"/>
    <p:sldId id="278" r:id="rId9"/>
    <p:sldId id="266" r:id="rId10"/>
    <p:sldId id="279" r:id="rId11"/>
    <p:sldId id="267" r:id="rId12"/>
    <p:sldId id="281" r:id="rId13"/>
    <p:sldId id="270" r:id="rId14"/>
    <p:sldId id="282" r:id="rId15"/>
    <p:sldId id="271" r:id="rId16"/>
    <p:sldId id="280" r:id="rId17"/>
    <p:sldId id="272" r:id="rId18"/>
    <p:sldId id="284" r:id="rId19"/>
    <p:sldId id="273" r:id="rId20"/>
    <p:sldId id="287" r:id="rId21"/>
    <p:sldId id="274" r:id="rId22"/>
    <p:sldId id="285" r:id="rId23"/>
    <p:sldId id="275" r:id="rId24"/>
    <p:sldId id="277" r:id="rId25"/>
    <p:sldId id="290" r:id="rId26"/>
    <p:sldId id="291" r:id="rId27"/>
    <p:sldId id="283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20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4268" autoAdjust="0"/>
    <p:restoredTop sz="94660"/>
  </p:normalViewPr>
  <p:slideViewPr>
    <p:cSldViewPr>
      <p:cViewPr varScale="1">
        <p:scale>
          <a:sx n="95" d="100"/>
          <a:sy n="95" d="100"/>
        </p:scale>
        <p:origin x="-90" y="-3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51203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11454F8-2920-4A5D-BC58-1F293EE3491E}" type="datetimeFigureOut">
              <a:rPr lang="cs-CZ"/>
              <a:pPr/>
              <a:t>6.11.2013</a:t>
            </a:fld>
            <a:endParaRPr lang="cs-CZ"/>
          </a:p>
        </p:txBody>
      </p:sp>
      <p:sp>
        <p:nvSpPr>
          <p:cNvPr id="51204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51205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15CCEEC-F8CA-4029-A41C-4EE0B860546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7148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BB445-DD9B-443C-B152-45EAD81E8083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3D9E8-6028-4A0A-A125-C0EF6A387D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261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629FFB-C87F-4061-B256-7CBA39A8577E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3B563-3A8F-4A38-A5D2-E1CF6A65BC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396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6868A-5628-4A81-A62E-0D0E1A39F4EE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63A155-A237-4D1A-BE1B-F783981EAE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62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07F87-2DB4-4954-B823-ACE4CD6C3533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C8A031-FC7D-403A-8B7B-C29202BF23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75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EC588-FB02-4BE2-96D9-A944FD676EB4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9B8F1-9AA1-40EF-9390-CB96FFCC20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111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773FD-79B7-4D15-BD60-79FB7ABDCA04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1ACC5-3E7B-40C1-AB37-A826B85BA0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224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A7D1AF-B120-4C10-AC96-9A4FAFA898BC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A04A6A-2BE7-4ED9-A7BE-A6E8891D54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817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2E799-BEA2-4437-A674-4F32C4337FBF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68C90A-6F56-4D67-970B-C34ADF812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326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ECE18D-EC17-4A71-8D1E-601BC691D8BA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E2BD71-09CA-4DD7-A37B-6FD5E49CF9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4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46102E-BB0C-4D57-85BA-34AB083291C0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0AD17-0D43-47F3-A702-3FF7777292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375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50C1C-2DC0-4E57-A8A6-DE3378F71AD9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3B9F8-FA6F-443E-AD8B-13BE23640B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8641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197061-F6B2-4D7C-8457-FE37FFD7A8F1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BB6506-492E-4DAD-8543-32BECD9F0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481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3B8AF3-9690-4BD0-BBED-09B4B91F5E1B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CCC77EC-D03E-4DFD-B6D4-BD3D91E809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0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12.png"/><Relationship Id="rId5" Type="http://schemas.openxmlformats.org/officeDocument/2006/relationships/oleObject" Target="../embeddings/oleObject11.bin"/><Relationship Id="rId4" Type="http://schemas.openxmlformats.org/officeDocument/2006/relationships/image" Target="../media/image11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oleObject" Target="../embeddings/oleObject12.bin"/><Relationship Id="rId7" Type="http://schemas.openxmlformats.org/officeDocument/2006/relationships/oleObject" Target="../embeddings/oleObject1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14.png"/><Relationship Id="rId5" Type="http://schemas.openxmlformats.org/officeDocument/2006/relationships/oleObject" Target="../embeddings/oleObject13.bin"/><Relationship Id="rId4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46110" name="Group 10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6186149"/>
              </p:ext>
            </p:extLst>
          </p:nvPr>
        </p:nvGraphicFramePr>
        <p:xfrm>
          <a:off x="228600" y="1981200"/>
          <a:ext cx="8493125" cy="4018502"/>
        </p:xfrm>
        <a:graphic>
          <a:graphicData uri="http://schemas.openxmlformats.org/drawingml/2006/table">
            <a:tbl>
              <a:tblPr/>
              <a:tblGrid>
                <a:gridCol w="2114550"/>
                <a:gridCol w="6378575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SŠ</a:t>
                      </a: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pitchFamily="34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pitchFamily="34" charset="0"/>
                        </a:rPr>
                        <a:t>Ing. Štursa Petr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prezentace: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pitchFamily="34" charset="0"/>
                        </a:rPr>
                        <a:t>04. Graf vni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tř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pitchFamily="34" charset="0"/>
                        </a:rPr>
                        <a:t>ní balistiky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36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10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pitchFamily="34" charset="0"/>
                        </a:rPr>
                        <a:t>Balistika a konstrukce hlavních díl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ů 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pitchFamily="34" charset="0"/>
                        </a:rPr>
                        <a:t>zbraní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(pro 2.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ročn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Arial" pitchFamily="34" charset="0"/>
                        </a:rPr>
                        <a:t>í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k p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ř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edm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ě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tu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SZb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)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pitchFamily="34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10. Září 2012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6107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cs-CZ" i="1">
                <a:latin typeface="Arial" pitchFamily="34" charset="0"/>
              </a:rPr>
              <a:t>Uvedení autor, není-li uvedeno jinak, je autorem tohoto výukového materiálu a všech jeho částí. Tento projekt je spolufinancován ESF a státním rozpočtem ČR.</a:t>
            </a:r>
          </a:p>
        </p:txBody>
      </p:sp>
      <p:sp>
        <p:nvSpPr>
          <p:cNvPr id="46108" name="Rectangle 36"/>
          <p:cNvSpPr>
            <a:spLocks noGrp="1"/>
          </p:cNvSpPr>
          <p:nvPr>
            <p:ph type="title" idx="4294967295"/>
          </p:nvPr>
        </p:nvSpPr>
        <p:spPr>
          <a:xfrm>
            <a:off x="533400" y="1066800"/>
            <a:ext cx="8153400" cy="838200"/>
          </a:xfrm>
          <a:noFill/>
        </p:spPr>
        <p:txBody>
          <a:bodyPr/>
          <a:lstStyle/>
          <a:p>
            <a:r>
              <a:rPr lang="cs-CZ" sz="3600" b="1" u="sng" smtClean="0">
                <a:latin typeface="Times New Roman" pitchFamily="18" charset="0"/>
              </a:rPr>
              <a:t>04. Graf vnitřní balistiky</a:t>
            </a: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424" y="165774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991600" cy="838200"/>
          </a:xfrm>
          <a:noFill/>
        </p:spPr>
        <p:txBody>
          <a:bodyPr/>
          <a:lstStyle/>
          <a:p>
            <a:r>
              <a:rPr lang="cs-CZ" sz="3600" b="1" u="sng" smtClean="0">
                <a:latin typeface="Times New Roman" pitchFamily="18" charset="0"/>
              </a:rPr>
              <a:t>A N O T A C E</a:t>
            </a:r>
          </a:p>
        </p:txBody>
      </p:sp>
      <p:sp>
        <p:nvSpPr>
          <p:cNvPr id="47107" name="Rectangle 3"/>
          <p:cNvSpPr>
            <a:spLocks noChangeArrowheads="1"/>
          </p:cNvSpPr>
          <p:nvPr/>
        </p:nvSpPr>
        <p:spPr bwMode="auto">
          <a:xfrm>
            <a:off x="0" y="1600200"/>
            <a:ext cx="9144000" cy="201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800">
                <a:solidFill>
                  <a:schemeClr val="tx2"/>
                </a:solidFill>
              </a:rPr>
              <a:t>	</a:t>
            </a:r>
            <a:r>
              <a:rPr lang="cs-CZ" sz="2800"/>
              <a:t>Záměrem této sady výukových materiálů s názvem </a:t>
            </a:r>
            <a:r>
              <a:rPr lang="cs-CZ" sz="2800" b="1"/>
              <a:t>Balistika a konstrukce hlavních dílů zbraní </a:t>
            </a:r>
            <a:r>
              <a:rPr lang="cs-CZ" sz="2800"/>
              <a:t>je ukázat žákům 2. ročníku SŠ-COPt, ve vyučovaném předmětu </a:t>
            </a:r>
            <a:r>
              <a:rPr lang="cs-CZ" sz="2800" i="1"/>
              <a:t>Střelné zbraně a balistika </a:t>
            </a:r>
            <a:r>
              <a:rPr lang="cs-CZ" sz="2800"/>
              <a:t>zajímavou technikou některá úskalí této zajímavé vědní disciplíny.</a:t>
            </a:r>
          </a:p>
        </p:txBody>
      </p:sp>
      <p:sp>
        <p:nvSpPr>
          <p:cNvPr id="47108" name="Rectangle 4"/>
          <p:cNvSpPr>
            <a:spLocks noChangeArrowheads="1"/>
          </p:cNvSpPr>
          <p:nvPr/>
        </p:nvSpPr>
        <p:spPr bwMode="auto">
          <a:xfrm>
            <a:off x="0" y="4419600"/>
            <a:ext cx="9144000" cy="1373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800">
                <a:solidFill>
                  <a:schemeClr val="tx2"/>
                </a:solidFill>
              </a:rPr>
              <a:t>	</a:t>
            </a:r>
            <a:r>
              <a:rPr lang="cs-CZ" sz="2800"/>
              <a:t>Jednotlivé prezentace  této sady popisují postupně probírané oblasti a zábavnou formou se je snaží přiblížit žákům a tak je vtáhnout do daného problému.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0" y="381000"/>
            <a:ext cx="9144000" cy="1371600"/>
          </a:xfrm>
        </p:spPr>
        <p:txBody>
          <a:bodyPr/>
          <a:lstStyle/>
          <a:p>
            <a:r>
              <a:rPr lang="cs-CZ" sz="3600" b="1" u="sng" smtClean="0">
                <a:latin typeface="Times New Roman" pitchFamily="18" charset="0"/>
              </a:rPr>
              <a:t>Způsob konstrukce grafu</a:t>
            </a:r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2514600"/>
            <a:ext cx="9178925" cy="277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8800">
                <a:solidFill>
                  <a:srgbClr val="FF0000"/>
                </a:solidFill>
                <a:latin typeface="Times New Roman" pitchFamily="18" charset="0"/>
              </a:rPr>
              <a:t>VNITŘNÍ  BALISTIKY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229600" cy="1295400"/>
          </a:xfrm>
        </p:spPr>
        <p:txBody>
          <a:bodyPr/>
          <a:lstStyle/>
          <a:p>
            <a:r>
              <a:rPr lang="cs-CZ" sz="3600" b="1" u="sng" smtClean="0">
                <a:latin typeface="Times New Roman" pitchFamily="18" charset="0"/>
              </a:rPr>
              <a:t> Sestrojíme osy:</a:t>
            </a: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304800" y="2743200"/>
            <a:ext cx="8367713" cy="277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4400">
                <a:latin typeface="Times New Roman" pitchFamily="18" charset="0"/>
                <a:cs typeface="Times New Roman" pitchFamily="18" charset="0"/>
              </a:rPr>
              <a:t>Sestrojíme osy kartéz</a:t>
            </a:r>
            <a:r>
              <a:rPr lang="cs-CZ" sz="4400">
                <a:latin typeface="Times New Roman" pitchFamily="18" charset="0"/>
              </a:rPr>
              <a:t>s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ké soustavy</a:t>
            </a:r>
            <a:r>
              <a:rPr lang="cs-CZ" sz="4400">
                <a:latin typeface="Times New Roman" pitchFamily="18" charset="0"/>
              </a:rPr>
              <a:t>:</a:t>
            </a:r>
          </a:p>
          <a:p>
            <a:r>
              <a:rPr lang="cs-CZ" sz="4400">
                <a:latin typeface="Times New Roman" pitchFamily="18" charset="0"/>
                <a:cs typeface="Times New Roman" pitchFamily="18" charset="0"/>
              </a:rPr>
              <a:t>t – osa času</a:t>
            </a:r>
            <a:br>
              <a:rPr lang="cs-CZ" sz="4400">
                <a:latin typeface="Times New Roman" pitchFamily="18" charset="0"/>
                <a:cs typeface="Times New Roman" pitchFamily="18" charset="0"/>
              </a:rPr>
            </a:br>
            <a:r>
              <a:rPr lang="cs-CZ" sz="4400">
                <a:latin typeface="Times New Roman" pitchFamily="18" charset="0"/>
                <a:cs typeface="Times New Roman" pitchFamily="18" charset="0"/>
              </a:rPr>
              <a:t>p, v – osa tlaku a rychlosti</a:t>
            </a:r>
            <a:r>
              <a:rPr lang="cs-CZ" sz="4400">
                <a:latin typeface="Calibri" pitchFamily="34" charset="0"/>
              </a:rPr>
              <a:t/>
            </a:r>
            <a:br>
              <a:rPr lang="cs-CZ" sz="4400">
                <a:latin typeface="Calibri" pitchFamily="34" charset="0"/>
              </a:rPr>
            </a:br>
            <a:endParaRPr lang="cs-CZ" sz="4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33" name="Object 5"/>
          <p:cNvGraphicFramePr>
            <a:graphicFrameLocks noChangeAspect="1"/>
          </p:cNvGraphicFramePr>
          <p:nvPr/>
        </p:nvGraphicFramePr>
        <p:xfrm>
          <a:off x="-381000" y="0"/>
          <a:ext cx="9525000" cy="6315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6" name="Rastrový obrázek" r:id="rId3" imgW="9678751" imgH="6419048" progId="Paint.Picture">
                  <p:embed/>
                </p:oleObj>
              </mc:Choice>
              <mc:Fallback>
                <p:oleObj name="Rastrový obrázek" r:id="rId3" imgW="9678751" imgH="6419048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81000" y="0"/>
                        <a:ext cx="9525000" cy="6315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/>
          </p:nvPr>
        </p:nvSpPr>
        <p:spPr>
          <a:xfrm>
            <a:off x="0" y="228600"/>
            <a:ext cx="8991600" cy="1066800"/>
          </a:xfrm>
        </p:spPr>
        <p:txBody>
          <a:bodyPr/>
          <a:lstStyle/>
          <a:p>
            <a:r>
              <a:rPr lang="cs-CZ" sz="3600" b="1" u="sng" smtClean="0">
                <a:latin typeface="Times New Roman" pitchFamily="18" charset="0"/>
              </a:rPr>
              <a:t>Křivka tlaku</a:t>
            </a:r>
          </a:p>
        </p:txBody>
      </p: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0" y="1752600"/>
            <a:ext cx="9144000" cy="411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4400">
                <a:latin typeface="Times New Roman" pitchFamily="18" charset="0"/>
              </a:rPr>
              <a:t>   Nakreslíme křivku tlaku, která  nikdy</a:t>
            </a:r>
            <a:r>
              <a:rPr lang="cs-CZ" sz="4400">
                <a:latin typeface="Calibri" pitchFamily="34" charset="0"/>
              </a:rPr>
              <a:t> </a:t>
            </a:r>
            <a:r>
              <a:rPr lang="cs-CZ" sz="4400">
                <a:latin typeface="Times New Roman" pitchFamily="18" charset="0"/>
              </a:rPr>
              <a:t>nezačíná   v  bodě  0,  ale   tlak   musí překonat sílu, kterou je střela zaškrcená v  náboji.  Toto  je  nutné  pro  správný vývin rány.  Tento tlak se pohybuje okolo 2 ÷ 4 MPa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55" name="Object 11"/>
          <p:cNvGraphicFramePr>
            <a:graphicFrameLocks noChangeAspect="1"/>
          </p:cNvGraphicFramePr>
          <p:nvPr/>
        </p:nvGraphicFramePr>
        <p:xfrm>
          <a:off x="0" y="304800"/>
          <a:ext cx="9144000" cy="6062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26" name="Rastrový obrázek" r:id="rId3" imgW="9678751" imgH="6419048" progId="Paint.Picture">
                  <p:embed/>
                </p:oleObj>
              </mc:Choice>
              <mc:Fallback>
                <p:oleObj name="Rastrový obrázek" r:id="rId3" imgW="9678751" imgH="6419048" progId="Paint.Picture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304800"/>
                        <a:ext cx="9144000" cy="60626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sz="3600" b="1" u="sng" smtClean="0">
                <a:latin typeface="Times New Roman" pitchFamily="18" charset="0"/>
              </a:rPr>
              <a:t>Vyznačení bodů na křivce tlaku</a:t>
            </a:r>
          </a:p>
        </p:txBody>
      </p:sp>
      <p:sp>
        <p:nvSpPr>
          <p:cNvPr id="35843" name="Rectangle 3"/>
          <p:cNvSpPr>
            <a:spLocks noChangeArrowheads="1"/>
          </p:cNvSpPr>
          <p:nvPr/>
        </p:nvSpPr>
        <p:spPr bwMode="auto">
          <a:xfrm>
            <a:off x="66675" y="1524000"/>
            <a:ext cx="8797925" cy="478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400">
                <a:latin typeface="Times New Roman" pitchFamily="18" charset="0"/>
              </a:rPr>
              <a:t>1 – tlak při uvolnění střely (nikdy není</a:t>
            </a:r>
          </a:p>
          <a:p>
            <a:r>
              <a:rPr lang="cs-CZ" sz="4400">
                <a:latin typeface="Times New Roman" pitchFamily="18" charset="0"/>
              </a:rPr>
              <a:t> nulový)</a:t>
            </a:r>
          </a:p>
          <a:p>
            <a:r>
              <a:rPr lang="cs-CZ" sz="4400">
                <a:latin typeface="Times New Roman" pitchFamily="18" charset="0"/>
              </a:rPr>
              <a:t>2 – tlak maximální vždy na vrcholu</a:t>
            </a:r>
          </a:p>
          <a:p>
            <a:r>
              <a:rPr lang="cs-CZ" sz="4400">
                <a:latin typeface="Times New Roman" pitchFamily="18" charset="0"/>
              </a:rPr>
              <a:t>3 – tlak při skončení hoření prachové </a:t>
            </a:r>
          </a:p>
          <a:p>
            <a:r>
              <a:rPr lang="cs-CZ" sz="4400">
                <a:latin typeface="Times New Roman" pitchFamily="18" charset="0"/>
              </a:rPr>
              <a:t>náplně (1/3 vzdálenosti)</a:t>
            </a:r>
          </a:p>
          <a:p>
            <a:r>
              <a:rPr lang="cs-CZ" sz="4400">
                <a:latin typeface="Times New Roman" pitchFamily="18" charset="0"/>
              </a:rPr>
              <a:t>4 – tlak při opouštění střely hlaveň</a:t>
            </a:r>
          </a:p>
          <a:p>
            <a:r>
              <a:rPr lang="cs-CZ" sz="4400">
                <a:latin typeface="Times New Roman" pitchFamily="18" charset="0"/>
              </a:rPr>
              <a:t>5 – nakonec klesá na nulu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557" name="Object 2053"/>
          <p:cNvGraphicFramePr>
            <a:graphicFrameLocks noChangeAspect="1"/>
          </p:cNvGraphicFramePr>
          <p:nvPr/>
        </p:nvGraphicFramePr>
        <p:xfrm>
          <a:off x="0" y="533400"/>
          <a:ext cx="9144000" cy="6062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60" name="Rastrový obrázek" r:id="rId3" imgW="9678751" imgH="6419048" progId="Paint.Picture">
                  <p:embed/>
                </p:oleObj>
              </mc:Choice>
              <mc:Fallback>
                <p:oleObj name="Rastrový obrázek" r:id="rId3" imgW="9678751" imgH="6419048" progId="Paint.Picture">
                  <p:embed/>
                  <p:pic>
                    <p:nvPicPr>
                      <p:cNvPr id="0" name="Object 205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533400"/>
                        <a:ext cx="9144000" cy="60626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1143000"/>
          </a:xfrm>
        </p:spPr>
        <p:txBody>
          <a:bodyPr/>
          <a:lstStyle/>
          <a:p>
            <a:r>
              <a:rPr lang="cs-CZ" sz="3600" b="1" u="sng" smtClean="0">
                <a:latin typeface="Times New Roman" pitchFamily="18" charset="0"/>
              </a:rPr>
              <a:t>Označené body popíšeme </a:t>
            </a:r>
          </a:p>
        </p:txBody>
      </p:sp>
      <p:sp>
        <p:nvSpPr>
          <p:cNvPr id="36867" name="Rectangle 3"/>
          <p:cNvSpPr>
            <a:spLocks noChangeArrowheads="1"/>
          </p:cNvSpPr>
          <p:nvPr/>
        </p:nvSpPr>
        <p:spPr bwMode="auto">
          <a:xfrm>
            <a:off x="1066800" y="1371600"/>
            <a:ext cx="7165975" cy="545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40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400" baseline="-3000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>
                <a:latin typeface="Times New Roman" pitchFamily="18" charset="0"/>
              </a:rPr>
              <a:t>– počáteční tlak (2-4 Mpa)</a:t>
            </a:r>
          </a:p>
          <a:p>
            <a:r>
              <a:rPr lang="cs-CZ" sz="4400">
                <a:latin typeface="Times New Roman" pitchFamily="18" charset="0"/>
                <a:cs typeface="Times New Roman" pitchFamily="18" charset="0"/>
              </a:rPr>
              <a:t>   </a:t>
            </a:r>
            <a:endParaRPr lang="cs-CZ" sz="4400">
              <a:latin typeface="Times New Roman" pitchFamily="18" charset="0"/>
            </a:endParaRPr>
          </a:p>
          <a:p>
            <a:r>
              <a:rPr lang="cs-CZ" sz="440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400" baseline="-30000">
                <a:latin typeface="Times New Roman" pitchFamily="18" charset="0"/>
                <a:cs typeface="Times New Roman" pitchFamily="18" charset="0"/>
              </a:rPr>
              <a:t>max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400">
                <a:latin typeface="Times New Roman" pitchFamily="18" charset="0"/>
              </a:rPr>
              <a:t>- maximální tlak v hlavni</a:t>
            </a:r>
          </a:p>
          <a:p>
            <a:endParaRPr lang="cs-CZ" sz="4400">
              <a:latin typeface="Times New Roman" pitchFamily="18" charset="0"/>
            </a:endParaRPr>
          </a:p>
          <a:p>
            <a:r>
              <a:rPr lang="cs-CZ" sz="440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400" baseline="-3000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4400">
                <a:latin typeface="Times New Roman" pitchFamily="18" charset="0"/>
              </a:rPr>
              <a:t>- tlak na konci hoření</a:t>
            </a:r>
          </a:p>
          <a:p>
            <a:endParaRPr lang="cs-CZ" sz="4400">
              <a:latin typeface="Times New Roman" pitchFamily="18" charset="0"/>
            </a:endParaRPr>
          </a:p>
          <a:p>
            <a:r>
              <a:rPr lang="cs-CZ" sz="440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400" baseline="-30000"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>
                <a:latin typeface="Times New Roman" pitchFamily="18" charset="0"/>
              </a:rPr>
              <a:t>– úsťový tlak</a:t>
            </a:r>
          </a:p>
          <a:p>
            <a:endParaRPr lang="cs-CZ" sz="4400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580" name="Object 4"/>
          <p:cNvGraphicFramePr>
            <a:graphicFrameLocks noChangeAspect="1"/>
          </p:cNvGraphicFramePr>
          <p:nvPr/>
        </p:nvGraphicFramePr>
        <p:xfrm>
          <a:off x="0" y="381000"/>
          <a:ext cx="9144000" cy="6062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3" name="Rastrový obrázek" r:id="rId3" imgW="9678751" imgH="6419048" progId="Paint.Picture">
                  <p:embed/>
                </p:oleObj>
              </mc:Choice>
              <mc:Fallback>
                <p:oleObj name="Rastrový obrázek" r:id="rId3" imgW="9678751" imgH="6419048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381000"/>
                        <a:ext cx="9144000" cy="60626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1143000"/>
          </a:xfrm>
        </p:spPr>
        <p:txBody>
          <a:bodyPr/>
          <a:lstStyle/>
          <a:p>
            <a:r>
              <a:rPr lang="cs-CZ" sz="3600" b="1" u="sng" smtClean="0">
                <a:latin typeface="Times New Roman" pitchFamily="18" charset="0"/>
              </a:rPr>
              <a:t>Vynesení kótovacích čar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609600" y="2362200"/>
            <a:ext cx="7908925" cy="344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400">
                <a:latin typeface="Times New Roman" pitchFamily="18" charset="0"/>
              </a:rPr>
              <a:t>Od vyznačených bodů na křivce </a:t>
            </a:r>
          </a:p>
          <a:p>
            <a:r>
              <a:rPr lang="cs-CZ" sz="4400">
                <a:latin typeface="Times New Roman" pitchFamily="18" charset="0"/>
              </a:rPr>
              <a:t>tlaku vyneseme kótovací čáry přes</a:t>
            </a:r>
          </a:p>
          <a:p>
            <a:r>
              <a:rPr lang="cs-CZ" sz="4400">
                <a:latin typeface="Times New Roman" pitchFamily="18" charset="0"/>
              </a:rPr>
              <a:t>osu času (t). Celkem tři kótovací</a:t>
            </a:r>
          </a:p>
          <a:p>
            <a:r>
              <a:rPr lang="cs-CZ" sz="4400">
                <a:latin typeface="Times New Roman" pitchFamily="18" charset="0"/>
              </a:rPr>
              <a:t>čáry</a:t>
            </a:r>
          </a:p>
          <a:p>
            <a:endParaRPr lang="cs-CZ" sz="4400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55" name="Object 7"/>
          <p:cNvGraphicFramePr>
            <a:graphicFrameLocks noChangeAspect="1"/>
          </p:cNvGraphicFramePr>
          <p:nvPr/>
        </p:nvGraphicFramePr>
        <p:xfrm>
          <a:off x="0" y="381000"/>
          <a:ext cx="9144000" cy="6062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8" name="Rastrový obrázek" r:id="rId3" imgW="9678751" imgH="6419048" progId="Paint.Picture">
                  <p:embed/>
                </p:oleObj>
              </mc:Choice>
              <mc:Fallback>
                <p:oleObj name="Rastrový obrázek" r:id="rId3" imgW="9678751" imgH="6419048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381000"/>
                        <a:ext cx="9144000" cy="60626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/>
          </p:cNvSpPr>
          <p:nvPr>
            <p:ph type="title"/>
          </p:nvPr>
        </p:nvSpPr>
        <p:spPr>
          <a:xfrm>
            <a:off x="152400" y="152400"/>
            <a:ext cx="8686800" cy="1143000"/>
          </a:xfrm>
        </p:spPr>
        <p:txBody>
          <a:bodyPr/>
          <a:lstStyle/>
          <a:p>
            <a:r>
              <a:rPr lang="cs-CZ" sz="3600" b="1" u="sng" smtClean="0">
                <a:latin typeface="Times New Roman" pitchFamily="18" charset="0"/>
              </a:rPr>
              <a:t>Okótování jednotlivých úseků</a:t>
            </a:r>
          </a:p>
        </p:txBody>
      </p:sp>
      <p:sp>
        <p:nvSpPr>
          <p:cNvPr id="39939" name="Rectangle 3"/>
          <p:cNvSpPr>
            <a:spLocks noChangeArrowheads="1"/>
          </p:cNvSpPr>
          <p:nvPr/>
        </p:nvSpPr>
        <p:spPr bwMode="auto">
          <a:xfrm>
            <a:off x="228600" y="1219200"/>
            <a:ext cx="8537575" cy="539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440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400" baseline="-3000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400">
                <a:latin typeface="Times New Roman" pitchFamily="18" charset="0"/>
              </a:rPr>
              <a:t>- vzdálenost maximálního tlaku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>
              <a:latin typeface="Times New Roman" pitchFamily="18" charset="0"/>
            </a:endParaRPr>
          </a:p>
          <a:p>
            <a:endParaRPr lang="cs-CZ" sz="3200">
              <a:latin typeface="Times New Roman" pitchFamily="18" charset="0"/>
            </a:endParaRPr>
          </a:p>
          <a:p>
            <a:r>
              <a:rPr lang="cs-CZ" sz="440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400" baseline="-3000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400">
                <a:latin typeface="Times New Roman" pitchFamily="18" charset="0"/>
              </a:rPr>
              <a:t>- vzdálenost konce hoření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>
              <a:latin typeface="Times New Roman" pitchFamily="18" charset="0"/>
            </a:endParaRPr>
          </a:p>
          <a:p>
            <a:endParaRPr lang="cs-CZ" sz="3200">
              <a:latin typeface="Times New Roman" pitchFamily="18" charset="0"/>
            </a:endParaRPr>
          </a:p>
          <a:p>
            <a:r>
              <a:rPr lang="cs-CZ" sz="440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400" baseline="-3000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400">
                <a:latin typeface="Times New Roman" pitchFamily="18" charset="0"/>
              </a:rPr>
              <a:t>- vzdálenost expanze prach. plynů</a:t>
            </a:r>
          </a:p>
          <a:p>
            <a:endParaRPr lang="cs-CZ" sz="3200">
              <a:latin typeface="Times New Roman" pitchFamily="18" charset="0"/>
            </a:endParaRPr>
          </a:p>
          <a:p>
            <a:r>
              <a:rPr lang="cs-CZ" sz="440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400" baseline="-30000">
                <a:latin typeface="Times New Roman" pitchFamily="18" charset="0"/>
                <a:cs typeface="Times New Roman" pitchFamily="18" charset="0"/>
              </a:rPr>
              <a:t>dú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>
                <a:latin typeface="Times New Roman" pitchFamily="18" charset="0"/>
              </a:rPr>
              <a:t>– vzdálenost dodatečného účinku </a:t>
            </a:r>
          </a:p>
          <a:p>
            <a:endParaRPr lang="cs-CZ" sz="3200">
              <a:latin typeface="Times New Roman" pitchFamily="18" charset="0"/>
            </a:endParaRPr>
          </a:p>
          <a:p>
            <a:r>
              <a:rPr lang="cs-CZ" sz="4400">
                <a:latin typeface="Times New Roman" pitchFamily="18" charset="0"/>
              </a:rPr>
              <a:t>l – celková vzdálenost (délka hlavně)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675" name="Object 3"/>
          <p:cNvGraphicFramePr>
            <a:graphicFrameLocks noChangeAspect="1"/>
          </p:cNvGraphicFramePr>
          <p:nvPr/>
        </p:nvGraphicFramePr>
        <p:xfrm>
          <a:off x="0" y="0"/>
          <a:ext cx="9144000" cy="6491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78" name="Rastrový obrázek" r:id="rId3" imgW="7876190" imgH="5590476" progId="Paint.Picture">
                  <p:embed/>
                </p:oleObj>
              </mc:Choice>
              <mc:Fallback>
                <p:oleObj name="Rastrový obrázek" r:id="rId3" imgW="7876190" imgH="5590476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4912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026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1143000"/>
          </a:xfrm>
        </p:spPr>
        <p:txBody>
          <a:bodyPr/>
          <a:lstStyle/>
          <a:p>
            <a:r>
              <a:rPr lang="cs-CZ" sz="3600" b="1" u="sng" smtClean="0">
                <a:latin typeface="Times New Roman" pitchFamily="18" charset="0"/>
              </a:rPr>
              <a:t>Nakreslíme křivku rychlosti</a:t>
            </a:r>
          </a:p>
        </p:txBody>
      </p:sp>
      <p:sp>
        <p:nvSpPr>
          <p:cNvPr id="37891" name="Rectangle 1027"/>
          <p:cNvSpPr>
            <a:spLocks noChangeArrowheads="1"/>
          </p:cNvSpPr>
          <p:nvPr/>
        </p:nvSpPr>
        <p:spPr bwMode="auto">
          <a:xfrm>
            <a:off x="152400" y="1219200"/>
            <a:ext cx="8951913" cy="545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400">
                <a:latin typeface="Times New Roman" pitchFamily="18" charset="0"/>
              </a:rPr>
              <a:t>Začneme kreslit v počátku souřadného </a:t>
            </a:r>
          </a:p>
          <a:p>
            <a:r>
              <a:rPr lang="cs-CZ" sz="4400">
                <a:latin typeface="Times New Roman" pitchFamily="18" charset="0"/>
              </a:rPr>
              <a:t>systému (0)</a:t>
            </a:r>
          </a:p>
          <a:p>
            <a:r>
              <a:rPr lang="cs-CZ" sz="4400">
                <a:latin typeface="Times New Roman" pitchFamily="18" charset="0"/>
              </a:rPr>
              <a:t>v</a:t>
            </a:r>
            <a:r>
              <a:rPr lang="cs-CZ" sz="4400" baseline="-30000"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>
                <a:latin typeface="Times New Roman" pitchFamily="18" charset="0"/>
              </a:rPr>
              <a:t>– úsťová rychlost, nikdy není nej-</a:t>
            </a:r>
          </a:p>
          <a:p>
            <a:r>
              <a:rPr lang="cs-CZ" sz="4400">
                <a:latin typeface="Times New Roman" pitchFamily="18" charset="0"/>
              </a:rPr>
              <a:t>větší. Za ústím se stále zvyšuje doda-</a:t>
            </a:r>
          </a:p>
          <a:p>
            <a:r>
              <a:rPr lang="cs-CZ" sz="4400">
                <a:latin typeface="Times New Roman" pitchFamily="18" charset="0"/>
              </a:rPr>
              <a:t>tečným působením prachových plynů.</a:t>
            </a:r>
          </a:p>
          <a:p>
            <a:r>
              <a:rPr lang="cs-CZ" sz="4400">
                <a:latin typeface="Times New Roman" pitchFamily="18" charset="0"/>
              </a:rPr>
              <a:t>Tato vzdálenost činí cca 20 x ráže. Na </a:t>
            </a:r>
          </a:p>
          <a:p>
            <a:r>
              <a:rPr lang="cs-CZ" sz="4400">
                <a:latin typeface="Times New Roman" pitchFamily="18" charset="0"/>
              </a:rPr>
              <a:t>této vzdálenosti se rychlost střely zvýší</a:t>
            </a:r>
          </a:p>
          <a:p>
            <a:r>
              <a:rPr lang="cs-CZ" sz="4400">
                <a:latin typeface="Times New Roman" pitchFamily="18" charset="0"/>
              </a:rPr>
              <a:t>asi 5 x.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699" name="Object 3"/>
          <p:cNvGraphicFramePr>
            <a:graphicFrameLocks noChangeAspect="1"/>
          </p:cNvGraphicFramePr>
          <p:nvPr/>
        </p:nvGraphicFramePr>
        <p:xfrm>
          <a:off x="0" y="0"/>
          <a:ext cx="9144000" cy="6459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2" name="Rastrový obrázek" r:id="rId3" imgW="7954485" imgH="5619048" progId="Paint.Picture">
                  <p:embed/>
                </p:oleObj>
              </mc:Choice>
              <mc:Fallback>
                <p:oleObj name="Rastrový obrázek" r:id="rId3" imgW="7954485" imgH="5619048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4595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sz="3600" b="1" u="sng" smtClean="0">
                <a:latin typeface="Times New Roman" pitchFamily="18" charset="0"/>
              </a:rPr>
              <a:t>Nakreslení bodů a označení</a:t>
            </a:r>
          </a:p>
        </p:txBody>
      </p:sp>
      <p:sp>
        <p:nvSpPr>
          <p:cNvPr id="41987" name="Rectangle 3"/>
          <p:cNvSpPr>
            <a:spLocks noChangeArrowheads="1"/>
          </p:cNvSpPr>
          <p:nvPr/>
        </p:nvSpPr>
        <p:spPr bwMode="auto">
          <a:xfrm>
            <a:off x="304800" y="1447800"/>
            <a:ext cx="8839200" cy="411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>
                <a:latin typeface="Times New Roman" pitchFamily="18" charset="0"/>
              </a:rPr>
              <a:t>Na křivce rychlosti jsou pouze dva</a:t>
            </a:r>
          </a:p>
          <a:p>
            <a:pPr>
              <a:spcBef>
                <a:spcPct val="50000"/>
              </a:spcBef>
            </a:pPr>
            <a:r>
              <a:rPr lang="cs-CZ" sz="4400">
                <a:latin typeface="Times New Roman" pitchFamily="18" charset="0"/>
              </a:rPr>
              <a:t>v</a:t>
            </a:r>
            <a:r>
              <a:rPr lang="cs-CZ" sz="4400" baseline="-30000">
                <a:latin typeface="Times New Roman" pitchFamily="18" charset="0"/>
              </a:rPr>
              <a:t>ú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400">
                <a:latin typeface="Times New Roman" pitchFamily="18" charset="0"/>
              </a:rPr>
              <a:t>- úsťová rychlost, na průsečíku křivky rychlosti a ústí</a:t>
            </a:r>
          </a:p>
          <a:p>
            <a:pPr>
              <a:spcBef>
                <a:spcPct val="50000"/>
              </a:spcBef>
            </a:pPr>
            <a:r>
              <a:rPr lang="cs-CZ" sz="4400">
                <a:latin typeface="Times New Roman" pitchFamily="18" charset="0"/>
              </a:rPr>
              <a:t>v</a:t>
            </a:r>
            <a:r>
              <a:rPr lang="cs-CZ" sz="4400" baseline="-30000">
                <a:latin typeface="Times New Roman" pitchFamily="18" charset="0"/>
              </a:rPr>
              <a:t>max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400">
                <a:latin typeface="Times New Roman" pitchFamily="18" charset="0"/>
              </a:rPr>
              <a:t>- maximální rychlost střely, asi 20* ráže za ústím hlavně.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23" name="Object 3"/>
          <p:cNvGraphicFramePr>
            <a:graphicFrameLocks noChangeAspect="1"/>
          </p:cNvGraphicFramePr>
          <p:nvPr/>
        </p:nvGraphicFramePr>
        <p:xfrm>
          <a:off x="0" y="0"/>
          <a:ext cx="9144000" cy="6481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26" name="Rastrový obrázek" r:id="rId3" imgW="7954485" imgH="5638095" progId="Paint.Picture">
                  <p:embed/>
                </p:oleObj>
              </mc:Choice>
              <mc:Fallback>
                <p:oleObj name="Rastrový obrázek" r:id="rId3" imgW="7954485" imgH="5638095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481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1143000"/>
          </a:xfrm>
        </p:spPr>
        <p:txBody>
          <a:bodyPr/>
          <a:lstStyle/>
          <a:p>
            <a:r>
              <a:rPr lang="cs-CZ" sz="3600" b="1" u="sng" smtClean="0">
                <a:latin typeface="Times New Roman" pitchFamily="18" charset="0"/>
              </a:rPr>
              <a:t>Označené body popíšeme</a:t>
            </a:r>
          </a:p>
        </p:txBody>
      </p:sp>
      <p:sp>
        <p:nvSpPr>
          <p:cNvPr id="45059" name="Rectangle 3"/>
          <p:cNvSpPr>
            <a:spLocks noChangeArrowheads="1"/>
          </p:cNvSpPr>
          <p:nvPr/>
        </p:nvSpPr>
        <p:spPr bwMode="auto">
          <a:xfrm>
            <a:off x="228600" y="2057400"/>
            <a:ext cx="8763000" cy="277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>
                <a:latin typeface="Times New Roman" pitchFamily="18" charset="0"/>
              </a:rPr>
              <a:t>v</a:t>
            </a:r>
            <a:r>
              <a:rPr lang="cs-CZ" sz="4400" baseline="-30000">
                <a:latin typeface="Times New Roman" pitchFamily="18" charset="0"/>
              </a:rPr>
              <a:t>ú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>
                <a:latin typeface="Times New Roman" pitchFamily="18" charset="0"/>
              </a:rPr>
              <a:t>– rychlost střely na ústí hlavně</a:t>
            </a:r>
          </a:p>
          <a:p>
            <a:pPr>
              <a:spcBef>
                <a:spcPct val="50000"/>
              </a:spcBef>
            </a:pPr>
            <a:r>
              <a:rPr lang="cs-CZ" sz="4400"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>
              <a:latin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cs-CZ" sz="4400">
                <a:latin typeface="Times New Roman" pitchFamily="18" charset="0"/>
              </a:rPr>
              <a:t>v</a:t>
            </a:r>
            <a:r>
              <a:rPr lang="cs-CZ" sz="4400" baseline="-30000">
                <a:latin typeface="Times New Roman" pitchFamily="18" charset="0"/>
                <a:cs typeface="Times New Roman" pitchFamily="18" charset="0"/>
              </a:rPr>
              <a:t>max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>
                <a:latin typeface="Times New Roman" pitchFamily="18" charset="0"/>
              </a:rPr>
              <a:t>–</a:t>
            </a:r>
            <a:r>
              <a:rPr lang="cs-CZ" sz="4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>
                <a:latin typeface="Times New Roman" pitchFamily="18" charset="0"/>
              </a:rPr>
              <a:t> maximální rychlost střely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747" name="Object 3"/>
          <p:cNvGraphicFramePr>
            <a:graphicFrameLocks noChangeAspect="1"/>
          </p:cNvGraphicFramePr>
          <p:nvPr/>
        </p:nvGraphicFramePr>
        <p:xfrm>
          <a:off x="0" y="0"/>
          <a:ext cx="9144000" cy="6470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50" name="Rastrový obrázek" r:id="rId3" imgW="7942857" imgH="5619048" progId="Paint.Picture">
                  <p:embed/>
                </p:oleObj>
              </mc:Choice>
              <mc:Fallback>
                <p:oleObj name="Rastrový obrázek" r:id="rId3" imgW="7942857" imgH="5619048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470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026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sz="3600" b="1" u="sng" smtClean="0">
                <a:latin typeface="Times New Roman" pitchFamily="18" charset="0"/>
              </a:rPr>
              <a:t>Vložení křivky zpožděné rány</a:t>
            </a:r>
          </a:p>
        </p:txBody>
      </p:sp>
      <p:sp>
        <p:nvSpPr>
          <p:cNvPr id="43011" name="Rectangle 1027"/>
          <p:cNvSpPr>
            <a:spLocks noChangeArrowheads="1"/>
          </p:cNvSpPr>
          <p:nvPr/>
        </p:nvSpPr>
        <p:spPr bwMode="auto">
          <a:xfrm>
            <a:off x="152400" y="1143000"/>
            <a:ext cx="8610600" cy="545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4400">
                <a:latin typeface="Times New Roman" pitchFamily="18" charset="0"/>
              </a:rPr>
              <a:t>Má obdobný tvar jako křivka vývinu normální rány. p</a:t>
            </a:r>
            <a:r>
              <a:rPr lang="cs-CZ" sz="4400" baseline="-30000">
                <a:latin typeface="Times New Roman" pitchFamily="18" charset="0"/>
              </a:rPr>
              <a:t>max  </a:t>
            </a:r>
            <a:r>
              <a:rPr lang="cs-CZ" sz="4400">
                <a:latin typeface="Times New Roman" pitchFamily="18" charset="0"/>
              </a:rPr>
              <a:t>nedosahuje takových hodnot a je na časové ose posunutý doprava (proto zpožděná rána), následně je p</a:t>
            </a:r>
            <a:r>
              <a:rPr lang="cs-CZ" sz="4400" baseline="-30000">
                <a:latin typeface="Times New Roman" pitchFamily="18" charset="0"/>
              </a:rPr>
              <a:t>ú </a:t>
            </a:r>
            <a:r>
              <a:rPr lang="cs-CZ" sz="4400">
                <a:latin typeface="Times New Roman" pitchFamily="18" charset="0"/>
              </a:rPr>
              <a:t>taky větší, jako úsťový tlak při normálním vývinu. Proto je tato rána provázena větším zvukovým efektem (větší rána).</a:t>
            </a:r>
            <a:endParaRPr lang="cs-CZ" sz="4400" baseline="-30000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771" name="Object 3"/>
          <p:cNvGraphicFramePr>
            <a:graphicFrameLocks noChangeAspect="1"/>
          </p:cNvGraphicFramePr>
          <p:nvPr/>
        </p:nvGraphicFramePr>
        <p:xfrm>
          <a:off x="381000" y="0"/>
          <a:ext cx="8382000" cy="5926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52" name="Rastrový obrázek" r:id="rId3" imgW="7961905" imgH="5630061" progId="Paint.Picture">
                  <p:embed/>
                </p:oleObj>
              </mc:Choice>
              <mc:Fallback>
                <p:oleObj name="Rastrový obrázek" r:id="rId3" imgW="7961905" imgH="5630061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0"/>
                        <a:ext cx="8382000" cy="5926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773" name="Object 5"/>
          <p:cNvGraphicFramePr>
            <a:graphicFrameLocks noChangeAspect="1"/>
          </p:cNvGraphicFramePr>
          <p:nvPr/>
        </p:nvGraphicFramePr>
        <p:xfrm>
          <a:off x="152400" y="5895975"/>
          <a:ext cx="7391400" cy="962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53" name="Rastrový obrázek" r:id="rId5" imgW="5458587" imgH="961905" progId="Paint.Picture">
                  <p:embed/>
                </p:oleObj>
              </mc:Choice>
              <mc:Fallback>
                <p:oleObj name="Rastrový obrázek" r:id="rId5" imgW="5458587" imgH="961905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" y="5895975"/>
                        <a:ext cx="7391400" cy="962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820" name="Object 4"/>
          <p:cNvGraphicFramePr>
            <a:graphicFrameLocks noChangeAspect="1"/>
          </p:cNvGraphicFramePr>
          <p:nvPr/>
        </p:nvGraphicFramePr>
        <p:xfrm>
          <a:off x="609600" y="2514600"/>
          <a:ext cx="828675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34" name="Rastrový obrázek" r:id="rId3" imgW="828791" imgH="523810" progId="Paint.Picture">
                  <p:embed/>
                </p:oleObj>
              </mc:Choice>
              <mc:Fallback>
                <p:oleObj name="Rastrový obrázek" r:id="rId3" imgW="828791" imgH="523810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" y="2514600"/>
                        <a:ext cx="828675" cy="609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21" name="Object 5"/>
          <p:cNvGraphicFramePr>
            <a:graphicFrameLocks noChangeAspect="1"/>
          </p:cNvGraphicFramePr>
          <p:nvPr/>
        </p:nvGraphicFramePr>
        <p:xfrm>
          <a:off x="685800" y="3962400"/>
          <a:ext cx="600075" cy="50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35" name="Rastrový obrázek" r:id="rId5" imgW="600159" imgH="504762" progId="Paint.Picture">
                  <p:embed/>
                </p:oleObj>
              </mc:Choice>
              <mc:Fallback>
                <p:oleObj name="Rastrový obrázek" r:id="rId5" imgW="600159" imgH="504762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3962400"/>
                        <a:ext cx="600075" cy="504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22" name="Object 6"/>
          <p:cNvGraphicFramePr>
            <a:graphicFrameLocks noChangeAspect="1"/>
          </p:cNvGraphicFramePr>
          <p:nvPr/>
        </p:nvGraphicFramePr>
        <p:xfrm>
          <a:off x="685800" y="5334000"/>
          <a:ext cx="733425" cy="552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36" name="Rastrový obrázek" r:id="rId7" imgW="733333" imgH="552527" progId="Paint.Picture">
                  <p:embed/>
                </p:oleObj>
              </mc:Choice>
              <mc:Fallback>
                <p:oleObj name="Rastrový obrázek" r:id="rId7" imgW="733333" imgH="552527" progId="Paint.Picture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5334000"/>
                        <a:ext cx="733425" cy="552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24" name="Rectangle 8"/>
          <p:cNvSpPr>
            <a:spLocks noChangeArrowheads="1"/>
          </p:cNvSpPr>
          <p:nvPr/>
        </p:nvSpPr>
        <p:spPr bwMode="auto">
          <a:xfrm>
            <a:off x="2819400" y="0"/>
            <a:ext cx="38100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3600" b="1" u="sng">
                <a:latin typeface="Times New Roman" pitchFamily="18" charset="0"/>
              </a:rPr>
              <a:t>Legenda</a:t>
            </a:r>
          </a:p>
        </p:txBody>
      </p:sp>
      <p:sp>
        <p:nvSpPr>
          <p:cNvPr id="34825" name="Rectangle 9"/>
          <p:cNvSpPr>
            <a:spLocks noChangeArrowheads="1"/>
          </p:cNvSpPr>
          <p:nvPr/>
        </p:nvSpPr>
        <p:spPr bwMode="auto">
          <a:xfrm>
            <a:off x="1524000" y="2362200"/>
            <a:ext cx="668337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400">
                <a:latin typeface="Times New Roman" pitchFamily="18" charset="0"/>
              </a:rPr>
              <a:t>- křivka zpožděného výstřelu</a:t>
            </a:r>
          </a:p>
        </p:txBody>
      </p:sp>
      <p:sp>
        <p:nvSpPr>
          <p:cNvPr id="34826" name="Rectangle 10"/>
          <p:cNvSpPr>
            <a:spLocks noChangeArrowheads="1"/>
          </p:cNvSpPr>
          <p:nvPr/>
        </p:nvSpPr>
        <p:spPr bwMode="auto">
          <a:xfrm>
            <a:off x="1447800" y="3810000"/>
            <a:ext cx="722947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400">
                <a:latin typeface="Times New Roman" pitchFamily="18" charset="0"/>
              </a:rPr>
              <a:t>- křivka rychlosti pohybu střely</a:t>
            </a:r>
          </a:p>
        </p:txBody>
      </p:sp>
      <p:sp>
        <p:nvSpPr>
          <p:cNvPr id="34827" name="Rectangle 11"/>
          <p:cNvSpPr>
            <a:spLocks noChangeArrowheads="1"/>
          </p:cNvSpPr>
          <p:nvPr/>
        </p:nvSpPr>
        <p:spPr bwMode="auto">
          <a:xfrm>
            <a:off x="1447800" y="5181600"/>
            <a:ext cx="7212013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400">
                <a:latin typeface="Times New Roman" pitchFamily="18" charset="0"/>
              </a:rPr>
              <a:t>- křivka tlaku při normální ráně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/>
          </p:cNvSpPr>
          <p:nvPr>
            <p:ph type="title" idx="4294967295"/>
          </p:nvPr>
        </p:nvSpPr>
        <p:spPr>
          <a:xfrm>
            <a:off x="381000" y="0"/>
            <a:ext cx="8229600" cy="1143000"/>
          </a:xfrm>
          <a:noFill/>
        </p:spPr>
        <p:txBody>
          <a:bodyPr/>
          <a:lstStyle/>
          <a:p>
            <a:r>
              <a:rPr lang="cs-CZ" sz="3600" b="1" u="sng" smtClean="0">
                <a:latin typeface="Times New Roman" pitchFamily="18" charset="0"/>
              </a:rPr>
              <a:t>Použitá literatura</a:t>
            </a:r>
          </a:p>
        </p:txBody>
      </p:sp>
      <p:sp>
        <p:nvSpPr>
          <p:cNvPr id="48131" name="Rectangle 3"/>
          <p:cNvSpPr>
            <a:spLocks noChangeArrowheads="1"/>
          </p:cNvSpPr>
          <p:nvPr/>
        </p:nvSpPr>
        <p:spPr bwMode="auto">
          <a:xfrm>
            <a:off x="0" y="1524000"/>
            <a:ext cx="9144000" cy="436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2800">
                <a:solidFill>
                  <a:schemeClr val="tx2"/>
                </a:solidFill>
                <a:latin typeface="Times New Roman" pitchFamily="18" charset="0"/>
              </a:rPr>
              <a:t> </a:t>
            </a:r>
            <a:r>
              <a:rPr lang="cs-CZ" sz="2800">
                <a:latin typeface="Times New Roman" pitchFamily="18" charset="0"/>
              </a:rPr>
              <a:t>Ing. FRENZL Jiří – Ruční palné zbraně </a:t>
            </a:r>
          </a:p>
          <a:p>
            <a:pPr algn="r"/>
            <a:r>
              <a:rPr lang="cs-CZ" sz="2800" i="1">
                <a:latin typeface="Times New Roman" pitchFamily="18" charset="0"/>
              </a:rPr>
              <a:t>Uherský Brod 1993</a:t>
            </a:r>
          </a:p>
          <a:p>
            <a:pPr>
              <a:buFontTx/>
              <a:buChar char="-"/>
            </a:pPr>
            <a:r>
              <a:rPr lang="cs-CZ" sz="2800">
                <a:latin typeface="Times New Roman" pitchFamily="18" charset="0"/>
              </a:rPr>
              <a:t> Ing. KŘÍBEK Jan – Střelné zbraně I + II</a:t>
            </a:r>
          </a:p>
          <a:p>
            <a:pPr algn="r"/>
            <a:r>
              <a:rPr lang="cs-CZ" sz="2800" i="1">
                <a:latin typeface="Times New Roman" pitchFamily="18" charset="0"/>
              </a:rPr>
              <a:t>Brno 1994</a:t>
            </a:r>
            <a:endParaRPr lang="cs-CZ" sz="2800">
              <a:latin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800">
                <a:latin typeface="Times New Roman" pitchFamily="18" charset="0"/>
              </a:rPr>
              <a:t> Ing. STROUHAL Karel – Civilní ruční zbraně  a střelivo</a:t>
            </a:r>
          </a:p>
          <a:p>
            <a:pPr algn="r"/>
            <a:r>
              <a:rPr lang="cs-CZ" sz="2800" i="1">
                <a:latin typeface="Times New Roman" pitchFamily="18" charset="0"/>
              </a:rPr>
              <a:t>Uherský Brod 1993</a:t>
            </a:r>
          </a:p>
          <a:p>
            <a:pPr>
              <a:buFontTx/>
              <a:buChar char="-"/>
            </a:pPr>
            <a:r>
              <a:rPr lang="cs-CZ" sz="2800">
                <a:latin typeface="Times New Roman" pitchFamily="18" charset="0"/>
              </a:rPr>
              <a:t> Alexandr B. Žuk – Pušky a samopaly</a:t>
            </a:r>
          </a:p>
          <a:p>
            <a:pPr algn="r"/>
            <a:r>
              <a:rPr lang="cs-CZ" sz="2800" i="1">
                <a:latin typeface="Times New Roman" pitchFamily="18" charset="0"/>
              </a:rPr>
              <a:t>Moskva 1987</a:t>
            </a:r>
          </a:p>
          <a:p>
            <a:pPr>
              <a:buFontTx/>
              <a:buChar char="-"/>
            </a:pPr>
            <a:r>
              <a:rPr lang="cs-CZ" sz="2800">
                <a:latin typeface="Times New Roman" pitchFamily="18" charset="0"/>
              </a:rPr>
              <a:t> Alexandr B. Žuk – Revolvery a pistole</a:t>
            </a:r>
          </a:p>
          <a:p>
            <a:pPr algn="r" eaLnBrk="0" hangingPunct="0"/>
            <a:r>
              <a:rPr lang="cs-CZ" sz="2800" i="1">
                <a:latin typeface="Times New Roman" pitchFamily="18" charset="0"/>
              </a:rPr>
              <a:t>Moskva 1983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/>
          </p:cNvSpPr>
          <p:nvPr>
            <p:ph type="title" idx="4294967295"/>
          </p:nvPr>
        </p:nvSpPr>
        <p:spPr>
          <a:xfrm>
            <a:off x="228600" y="0"/>
            <a:ext cx="8686800" cy="838200"/>
          </a:xfrm>
          <a:noFill/>
        </p:spPr>
        <p:txBody>
          <a:bodyPr/>
          <a:lstStyle/>
          <a:p>
            <a:r>
              <a:rPr lang="cs-CZ" sz="3600" b="1" u="sng" smtClean="0">
                <a:latin typeface="Times New Roman" pitchFamily="18" charset="0"/>
              </a:rPr>
              <a:t>Použitá literatura</a:t>
            </a:r>
          </a:p>
        </p:txBody>
      </p:sp>
      <p:sp>
        <p:nvSpPr>
          <p:cNvPr id="49155" name="Rectangle 3"/>
          <p:cNvSpPr>
            <a:spLocks noChangeArrowheads="1"/>
          </p:cNvSpPr>
          <p:nvPr/>
        </p:nvSpPr>
        <p:spPr bwMode="auto">
          <a:xfrm>
            <a:off x="0" y="1143000"/>
            <a:ext cx="9144000" cy="564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2800">
                <a:solidFill>
                  <a:schemeClr val="tx2"/>
                </a:solidFill>
                <a:latin typeface="Times New Roman" pitchFamily="18" charset="0"/>
              </a:rPr>
              <a:t> </a:t>
            </a:r>
            <a:r>
              <a:rPr lang="cs-CZ" sz="2800">
                <a:latin typeface="Times New Roman" pitchFamily="18" charset="0"/>
              </a:rPr>
              <a:t>Prof. Ing. Fišer Miloslav CSc. – Konstrukce loveckých, sportovních a obraných zbraní </a:t>
            </a:r>
          </a:p>
          <a:p>
            <a:pPr algn="r"/>
            <a:r>
              <a:rPr lang="cs-CZ" sz="2800" i="1">
                <a:latin typeface="Times New Roman" pitchFamily="18" charset="0"/>
              </a:rPr>
              <a:t>Ostrava 2009</a:t>
            </a:r>
          </a:p>
          <a:p>
            <a:pPr>
              <a:buFontTx/>
              <a:buChar char="-"/>
            </a:pPr>
            <a:r>
              <a:rPr lang="cs-CZ" sz="2800">
                <a:latin typeface="Times New Roman" pitchFamily="18" charset="0"/>
              </a:rPr>
              <a:t> Prof. Ing. Fišer Miloslav CSc. </a:t>
            </a:r>
          </a:p>
          <a:p>
            <a:pPr>
              <a:buFontTx/>
              <a:buChar char="-"/>
            </a:pPr>
            <a:r>
              <a:rPr lang="cs-CZ" sz="2800">
                <a:latin typeface="Times New Roman" pitchFamily="18" charset="0"/>
              </a:rPr>
              <a:t> Doc. Ing. Procházka Stanislav CSc. – Projektování  loveckých, sportovních a obraných zbraní </a:t>
            </a:r>
          </a:p>
          <a:p>
            <a:pPr algn="r"/>
            <a:r>
              <a:rPr lang="cs-CZ" sz="2800" i="1">
                <a:latin typeface="Times New Roman" pitchFamily="18" charset="0"/>
              </a:rPr>
              <a:t>Ostrava 2007</a:t>
            </a:r>
          </a:p>
          <a:p>
            <a:pPr>
              <a:buFontTx/>
              <a:buChar char="-"/>
            </a:pPr>
            <a:r>
              <a:rPr lang="cs-CZ" sz="2800">
                <a:latin typeface="Times New Roman" pitchFamily="18" charset="0"/>
              </a:rPr>
              <a:t> Plíhal Bohumil, Beer Stanislav, Komenda Jan, Jedlička Luděk, Kuda Bohuslav  - Balistika</a:t>
            </a:r>
          </a:p>
          <a:p>
            <a:pPr algn="r"/>
            <a:r>
              <a:rPr lang="cs-CZ" sz="2800" i="1">
                <a:latin typeface="Times New Roman" pitchFamily="18" charset="0"/>
              </a:rPr>
              <a:t>Brno 2003</a:t>
            </a:r>
            <a:endParaRPr lang="cs-CZ" sz="2800">
              <a:latin typeface="Times New Roman" pitchFamily="18" charset="0"/>
            </a:endParaRPr>
          </a:p>
          <a:p>
            <a:endParaRPr lang="cs-CZ" sz="2800">
              <a:latin typeface="Times New Roman" pitchFamily="18" charset="0"/>
            </a:endParaRPr>
          </a:p>
          <a:p>
            <a:r>
              <a:rPr lang="cs-CZ" sz="2800">
                <a:latin typeface="Times New Roman" pitchFamily="18" charset="0"/>
              </a:rPr>
              <a:t>Firemní literatura, odborná periodika, sbírky zákonů a ostatní normy.</a:t>
            </a:r>
            <a:endParaRPr lang="cs-CZ" sz="2800" i="1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050"/>
          <p:cNvSpPr>
            <a:spLocks noGrp="1"/>
          </p:cNvSpPr>
          <p:nvPr>
            <p:ph type="title"/>
          </p:nvPr>
        </p:nvSpPr>
        <p:spPr>
          <a:xfrm>
            <a:off x="457200" y="2590800"/>
            <a:ext cx="8229600" cy="1143000"/>
          </a:xfrm>
        </p:spPr>
        <p:txBody>
          <a:bodyPr/>
          <a:lstStyle/>
          <a:p>
            <a:r>
              <a:rPr lang="cs-CZ" sz="3600" b="1" u="sng" smtClean="0">
                <a:solidFill>
                  <a:srgbClr val="EE205B"/>
                </a:solidFill>
                <a:latin typeface="Times New Roman" pitchFamily="18" charset="0"/>
              </a:rPr>
              <a:t>K O N E C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705</TotalTime>
  <Words>604</Words>
  <Application>Microsoft Office PowerPoint</Application>
  <PresentationFormat>Předvádění na obrazovce (4:3)</PresentationFormat>
  <Paragraphs>102</Paragraphs>
  <Slides>27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Motiv sady Office</vt:lpstr>
      <vt:lpstr>Rastrový obrázek</vt:lpstr>
      <vt:lpstr>04. Graf vnitřní balistiky</vt:lpstr>
      <vt:lpstr>A N O T A C E</vt:lpstr>
      <vt:lpstr>Způsob konstrukce grafu</vt:lpstr>
      <vt:lpstr> Sestrojíme osy:</vt:lpstr>
      <vt:lpstr>Prezentace aplikace PowerPoint</vt:lpstr>
      <vt:lpstr>Křivka tlaku</vt:lpstr>
      <vt:lpstr>Prezentace aplikace PowerPoint</vt:lpstr>
      <vt:lpstr>Vyznačení bodů na křivce tlaku</vt:lpstr>
      <vt:lpstr>Prezentace aplikace PowerPoint</vt:lpstr>
      <vt:lpstr>Označené body popíšeme </vt:lpstr>
      <vt:lpstr>Prezentace aplikace PowerPoint</vt:lpstr>
      <vt:lpstr>Vynesení kótovacích čar</vt:lpstr>
      <vt:lpstr>Prezentace aplikace PowerPoint</vt:lpstr>
      <vt:lpstr>Okótování jednotlivých úseků</vt:lpstr>
      <vt:lpstr>Prezentace aplikace PowerPoint</vt:lpstr>
      <vt:lpstr>Nakreslíme křivku rychlosti</vt:lpstr>
      <vt:lpstr>Prezentace aplikace PowerPoint</vt:lpstr>
      <vt:lpstr>Nakreslení bodů a označení</vt:lpstr>
      <vt:lpstr>Prezentace aplikace PowerPoint</vt:lpstr>
      <vt:lpstr>Označené body popíšeme</vt:lpstr>
      <vt:lpstr>Prezentace aplikace PowerPoint</vt:lpstr>
      <vt:lpstr>Vložení křivky zpožděné rány</vt:lpstr>
      <vt:lpstr>Prezentace aplikace PowerPoint</vt:lpstr>
      <vt:lpstr>Prezentace aplikace PowerPoint</vt:lpstr>
      <vt:lpstr>Použitá literatura</vt:lpstr>
      <vt:lpstr>Použitá literatura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Způsob konstrukce grafu   VNITŘÍ  BALISTIKY</dc:title>
  <dc:creator>Ing.Lubomír Prchlík</dc:creator>
  <cp:lastModifiedBy>Pavel</cp:lastModifiedBy>
  <cp:revision>35</cp:revision>
  <dcterms:created xsi:type="dcterms:W3CDTF">2012-04-04T10:24:05Z</dcterms:created>
  <dcterms:modified xsi:type="dcterms:W3CDTF">2013-11-06T14:38:06Z</dcterms:modified>
</cp:coreProperties>
</file>