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57" r:id="rId1"/>
  </p:sldMasterIdLst>
  <p:notesMasterIdLst>
    <p:notesMasterId r:id="rId23"/>
  </p:notesMasterIdLst>
  <p:handoutMasterIdLst>
    <p:handoutMasterId r:id="rId24"/>
  </p:handoutMasterIdLst>
  <p:sldIdLst>
    <p:sldId id="257" r:id="rId2"/>
    <p:sldId id="279" r:id="rId3"/>
    <p:sldId id="289" r:id="rId4"/>
    <p:sldId id="290" r:id="rId5"/>
    <p:sldId id="281" r:id="rId6"/>
    <p:sldId id="291" r:id="rId7"/>
    <p:sldId id="284" r:id="rId8"/>
    <p:sldId id="288" r:id="rId9"/>
    <p:sldId id="292" r:id="rId10"/>
    <p:sldId id="283" r:id="rId11"/>
    <p:sldId id="285" r:id="rId12"/>
    <p:sldId id="286" r:id="rId13"/>
    <p:sldId id="299" r:id="rId14"/>
    <p:sldId id="287" r:id="rId15"/>
    <p:sldId id="295" r:id="rId16"/>
    <p:sldId id="293" r:id="rId17"/>
    <p:sldId id="297" r:id="rId18"/>
    <p:sldId id="298" r:id="rId19"/>
    <p:sldId id="294" r:id="rId20"/>
    <p:sldId id="282" r:id="rId21"/>
    <p:sldId id="296" r:id="rId22"/>
  </p:sldIdLst>
  <p:sldSz cx="9144000" cy="6858000" type="screen4x3"/>
  <p:notesSz cx="6858000" cy="9144000"/>
  <p:defaultTextStyle>
    <a:defPPr>
      <a:defRPr lang="cs-CZ"/>
    </a:defPPr>
    <a:lvl1pPr algn="ctr" rtl="0" fontAlgn="base">
      <a:spcBef>
        <a:spcPct val="0"/>
      </a:spcBef>
      <a:spcAft>
        <a:spcPct val="0"/>
      </a:spcAft>
      <a:defRPr u="sng" kern="1200">
        <a:solidFill>
          <a:schemeClr val="tx1"/>
        </a:solidFill>
        <a:latin typeface="Arial" charset="0"/>
        <a:ea typeface="+mn-ea"/>
        <a:cs typeface="Arial" charset="0"/>
      </a:defRPr>
    </a:lvl1pPr>
    <a:lvl2pPr marL="457200" algn="ctr" rtl="0" fontAlgn="base">
      <a:spcBef>
        <a:spcPct val="0"/>
      </a:spcBef>
      <a:spcAft>
        <a:spcPct val="0"/>
      </a:spcAft>
      <a:defRPr u="sng" kern="1200">
        <a:solidFill>
          <a:schemeClr val="tx1"/>
        </a:solidFill>
        <a:latin typeface="Arial" charset="0"/>
        <a:ea typeface="+mn-ea"/>
        <a:cs typeface="Arial" charset="0"/>
      </a:defRPr>
    </a:lvl2pPr>
    <a:lvl3pPr marL="914400" algn="ctr" rtl="0" fontAlgn="base">
      <a:spcBef>
        <a:spcPct val="0"/>
      </a:spcBef>
      <a:spcAft>
        <a:spcPct val="0"/>
      </a:spcAft>
      <a:defRPr u="sng" kern="1200">
        <a:solidFill>
          <a:schemeClr val="tx1"/>
        </a:solidFill>
        <a:latin typeface="Arial" charset="0"/>
        <a:ea typeface="+mn-ea"/>
        <a:cs typeface="Arial" charset="0"/>
      </a:defRPr>
    </a:lvl3pPr>
    <a:lvl4pPr marL="1371600" algn="ctr" rtl="0" fontAlgn="base">
      <a:spcBef>
        <a:spcPct val="0"/>
      </a:spcBef>
      <a:spcAft>
        <a:spcPct val="0"/>
      </a:spcAft>
      <a:defRPr u="sng" kern="1200">
        <a:solidFill>
          <a:schemeClr val="tx1"/>
        </a:solidFill>
        <a:latin typeface="Arial" charset="0"/>
        <a:ea typeface="+mn-ea"/>
        <a:cs typeface="Arial" charset="0"/>
      </a:defRPr>
    </a:lvl4pPr>
    <a:lvl5pPr marL="1828800" algn="ctr" rtl="0" fontAlgn="base">
      <a:spcBef>
        <a:spcPct val="0"/>
      </a:spcBef>
      <a:spcAft>
        <a:spcPct val="0"/>
      </a:spcAft>
      <a:defRPr u="sng" kern="1200">
        <a:solidFill>
          <a:schemeClr val="tx1"/>
        </a:solidFill>
        <a:latin typeface="Arial" charset="0"/>
        <a:ea typeface="+mn-ea"/>
        <a:cs typeface="Arial" charset="0"/>
      </a:defRPr>
    </a:lvl5pPr>
    <a:lvl6pPr marL="2286000" algn="l" defTabSz="914400" rtl="0" eaLnBrk="1" latinLnBrk="0" hangingPunct="1">
      <a:defRPr u="sng" kern="1200">
        <a:solidFill>
          <a:schemeClr val="tx1"/>
        </a:solidFill>
        <a:latin typeface="Arial" charset="0"/>
        <a:ea typeface="+mn-ea"/>
        <a:cs typeface="Arial" charset="0"/>
      </a:defRPr>
    </a:lvl6pPr>
    <a:lvl7pPr marL="2743200" algn="l" defTabSz="914400" rtl="0" eaLnBrk="1" latinLnBrk="0" hangingPunct="1">
      <a:defRPr u="sng" kern="1200">
        <a:solidFill>
          <a:schemeClr val="tx1"/>
        </a:solidFill>
        <a:latin typeface="Arial" charset="0"/>
        <a:ea typeface="+mn-ea"/>
        <a:cs typeface="Arial" charset="0"/>
      </a:defRPr>
    </a:lvl7pPr>
    <a:lvl8pPr marL="3200400" algn="l" defTabSz="914400" rtl="0" eaLnBrk="1" latinLnBrk="0" hangingPunct="1">
      <a:defRPr u="sng" kern="1200">
        <a:solidFill>
          <a:schemeClr val="tx1"/>
        </a:solidFill>
        <a:latin typeface="Arial" charset="0"/>
        <a:ea typeface="+mn-ea"/>
        <a:cs typeface="Arial" charset="0"/>
      </a:defRPr>
    </a:lvl8pPr>
    <a:lvl9pPr marL="3657600" algn="l" defTabSz="914400" rtl="0" eaLnBrk="1" latinLnBrk="0" hangingPunct="1">
      <a:defRPr u="sng"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527430"/>
    <a:srgbClr val="FFCC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034" autoAdjust="0"/>
    <p:restoredTop sz="94660"/>
  </p:normalViewPr>
  <p:slideViewPr>
    <p:cSldViewPr>
      <p:cViewPr varScale="1">
        <p:scale>
          <a:sx n="95" d="100"/>
          <a:sy n="95" d="100"/>
        </p:scale>
        <p:origin x="-9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3"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4"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vl1pPr>
          </a:lstStyle>
          <a:p>
            <a:pPr>
              <a:defRPr/>
            </a:pPr>
            <a:endParaRPr lang="cs-CZ"/>
          </a:p>
        </p:txBody>
      </p:sp>
      <p:sp>
        <p:nvSpPr>
          <p:cNvPr id="35845"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vl1pPr>
          </a:lstStyle>
          <a:p>
            <a:pPr>
              <a:defRPr/>
            </a:pPr>
            <a:fld id="{13F37942-538C-447B-9DFC-53D065646670}" type="slidenum">
              <a:rPr lang="cs-CZ"/>
              <a:pPr>
                <a:defRPr/>
              </a:pPr>
              <a:t>‹#›</a:t>
            </a:fld>
            <a:endParaRPr lang="cs-CZ"/>
          </a:p>
        </p:txBody>
      </p:sp>
    </p:spTree>
    <p:extLst>
      <p:ext uri="{BB962C8B-B14F-4D97-AF65-F5344CB8AC3E}">
        <p14:creationId xmlns:p14="http://schemas.microsoft.com/office/powerpoint/2010/main" val="22079510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13315" name="Rectangle 3"/>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07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0"/>
            <a:r>
              <a:rPr lang="cs-CZ" smtClean="0"/>
              <a:t>Druhá úroveň</a:t>
            </a:r>
          </a:p>
          <a:p>
            <a:pPr lvl="0"/>
            <a:r>
              <a:rPr lang="cs-CZ" smtClean="0"/>
              <a:t>Třetí úroveň</a:t>
            </a:r>
          </a:p>
          <a:p>
            <a:pPr lvl="0"/>
            <a:r>
              <a:rPr lang="cs-CZ" smtClean="0"/>
              <a:t>Čtvrtá úroveň</a:t>
            </a:r>
          </a:p>
          <a:p>
            <a:pPr lvl="0"/>
            <a:r>
              <a:rPr lang="cs-CZ" smtClean="0"/>
              <a:t>Pátá úroveň</a:t>
            </a:r>
          </a:p>
        </p:txBody>
      </p:sp>
      <p:sp>
        <p:nvSpPr>
          <p:cNvPr id="13318" name="Rectangle 6"/>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vl1pPr>
          </a:lstStyle>
          <a:p>
            <a:pPr>
              <a:defRPr/>
            </a:pPr>
            <a:endParaRPr lang="cs-CZ"/>
          </a:p>
        </p:txBody>
      </p:sp>
      <p:sp>
        <p:nvSpPr>
          <p:cNvPr id="13319" name="Rectangle 7"/>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vl1pPr>
          </a:lstStyle>
          <a:p>
            <a:pPr>
              <a:defRPr/>
            </a:pPr>
            <a:fld id="{E8EF5265-146E-41D6-9BF2-A6188DA4A773}" type="slidenum">
              <a:rPr lang="cs-CZ"/>
              <a:pPr>
                <a:defRPr/>
              </a:pPr>
              <a:t>‹#›</a:t>
            </a:fld>
            <a:endParaRPr lang="cs-CZ"/>
          </a:p>
        </p:txBody>
      </p:sp>
    </p:spTree>
    <p:extLst>
      <p:ext uri="{BB962C8B-B14F-4D97-AF65-F5344CB8AC3E}">
        <p14:creationId xmlns:p14="http://schemas.microsoft.com/office/powerpoint/2010/main" val="678229796"/>
      </p:ext>
    </p:extLst>
  </p:cSld>
  <p:clrMap bg1="lt1" tx1="dk1" bg2="lt2" tx2="dk2" accent1="accent1" accent2="accent2" accent3="accent3" accent4="accent4" accent5="accent5" accent6="accent6" hlink="hlink" folHlink="folHlink"/>
  <p:hf hdr="0" ftr="0"/>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2"/>
          <p:cNvSpPr>
            <a:spLocks noGrp="1"/>
          </p:cNvSpPr>
          <p:nvPr>
            <p:ph type="dt" sz="half" idx="10"/>
          </p:nvPr>
        </p:nvSpPr>
        <p:spPr/>
        <p:txBody>
          <a:bodyPr/>
          <a:lstStyle>
            <a:lvl1pPr>
              <a:defRPr/>
            </a:lvl1pPr>
          </a:lstStyle>
          <a:p>
            <a:pPr>
              <a:defRPr/>
            </a:pPr>
            <a:endParaRPr lang="cs-CZ"/>
          </a:p>
        </p:txBody>
      </p:sp>
      <p:sp>
        <p:nvSpPr>
          <p:cNvPr id="3" name="Zástupný symbol pro zápatí 23"/>
          <p:cNvSpPr>
            <a:spLocks noGrp="1"/>
          </p:cNvSpPr>
          <p:nvPr>
            <p:ph type="ftr" sz="quarter" idx="11"/>
          </p:nvPr>
        </p:nvSpPr>
        <p:spPr/>
        <p:txBody>
          <a:bodyPr/>
          <a:lstStyle>
            <a:lvl1pPr>
              <a:defRPr/>
            </a:lvl1pPr>
          </a:lstStyle>
          <a:p>
            <a:pPr>
              <a:defRPr/>
            </a:pPr>
            <a:endParaRPr lang="cs-CZ"/>
          </a:p>
        </p:txBody>
      </p:sp>
      <p:sp>
        <p:nvSpPr>
          <p:cNvPr id="4" name="Zástupný symbol pro číslo snímku 6"/>
          <p:cNvSpPr>
            <a:spLocks noGrp="1"/>
          </p:cNvSpPr>
          <p:nvPr>
            <p:ph type="sldNum" sz="quarter" idx="12"/>
          </p:nvPr>
        </p:nvSpPr>
        <p:spPr/>
        <p:txBody>
          <a:bodyPr/>
          <a:lstStyle>
            <a:lvl1pPr>
              <a:defRPr/>
            </a:lvl1pPr>
          </a:lstStyle>
          <a:p>
            <a:pPr>
              <a:defRPr/>
            </a:pPr>
            <a:fld id="{06789ECD-B731-477E-BEE3-C5C53459CCCA}" type="slidenum">
              <a:rPr lang="cs-CZ"/>
              <a:pPr>
                <a:defRPr/>
              </a:pPr>
              <a:t>‹#›</a:t>
            </a:fld>
            <a:endParaRPr lang="cs-CZ"/>
          </a:p>
        </p:txBody>
      </p:sp>
    </p:spTree>
    <p:extLst>
      <p:ext uri="{BB962C8B-B14F-4D97-AF65-F5344CB8AC3E}">
        <p14:creationId xmlns:p14="http://schemas.microsoft.com/office/powerpoint/2010/main" val="3950004732"/>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Zástupný symbol pro text 7"/>
          <p:cNvSpPr>
            <a:spLocks noGrp="1"/>
          </p:cNvSpPr>
          <p:nvPr>
            <p:ph type="body" idx="1"/>
          </p:nvPr>
        </p:nvSpPr>
        <p:spPr bwMode="auto">
          <a:xfrm>
            <a:off x="304800" y="1554163"/>
            <a:ext cx="8686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lang="cs-CZ" smtClean="0"/>
              <a:t>Klepnutím lze upravit styl předlohy nadpisů.</a:t>
            </a:r>
            <a:endParaRPr lang="en-US"/>
          </a:p>
        </p:txBody>
      </p:sp>
      <p:sp>
        <p:nvSpPr>
          <p:cNvPr id="13" name="Zástupný symbol pro datum 2"/>
          <p:cNvSpPr>
            <a:spLocks noGrp="1"/>
          </p:cNvSpPr>
          <p:nvPr>
            <p:ph type="dt" sz="half" idx="2"/>
          </p:nvPr>
        </p:nvSpPr>
        <p:spPr>
          <a:xfrm>
            <a:off x="6477000" y="76200"/>
            <a:ext cx="2514600" cy="288925"/>
          </a:xfrm>
          <a:prstGeom prst="rect">
            <a:avLst/>
          </a:prstGeom>
        </p:spPr>
        <p:txBody>
          <a:bodyPr vert="horz"/>
          <a:lstStyle>
            <a:lvl1pPr algn="l">
              <a:defRPr sz="1200" u="none">
                <a:solidFill>
                  <a:schemeClr val="accent1">
                    <a:shade val="75000"/>
                  </a:schemeClr>
                </a:solidFill>
              </a:defRPr>
            </a:lvl1pPr>
          </a:lstStyle>
          <a:p>
            <a:pPr>
              <a:defRPr/>
            </a:pPr>
            <a:endParaRPr lang="cs-CZ"/>
          </a:p>
        </p:txBody>
      </p:sp>
      <p:sp>
        <p:nvSpPr>
          <p:cNvPr id="14" name="Zástupný symbol pro zápatí 23"/>
          <p:cNvSpPr>
            <a:spLocks noGrp="1"/>
          </p:cNvSpPr>
          <p:nvPr>
            <p:ph type="ftr" sz="quarter" idx="3"/>
          </p:nvPr>
        </p:nvSpPr>
        <p:spPr>
          <a:xfrm>
            <a:off x="3124200" y="76200"/>
            <a:ext cx="3352800" cy="288925"/>
          </a:xfrm>
          <a:prstGeom prst="rect">
            <a:avLst/>
          </a:prstGeom>
        </p:spPr>
        <p:txBody>
          <a:bodyPr vert="horz"/>
          <a:lstStyle>
            <a:lvl1pPr algn="r">
              <a:defRPr sz="1200" u="none">
                <a:solidFill>
                  <a:schemeClr val="accent1">
                    <a:shade val="75000"/>
                  </a:schemeClr>
                </a:solidFill>
              </a:defRPr>
            </a:lvl1pPr>
          </a:lstStyle>
          <a:p>
            <a:pPr>
              <a:defRPr/>
            </a:pPr>
            <a:endParaRPr lang="cs-CZ"/>
          </a:p>
        </p:txBody>
      </p:sp>
      <p:sp>
        <p:nvSpPr>
          <p:cNvPr id="15" name="Zástupný symbol pro číslo snímku 6"/>
          <p:cNvSpPr>
            <a:spLocks noGrp="1"/>
          </p:cNvSpPr>
          <p:nvPr>
            <p:ph type="sldNum" sz="quarter" idx="4"/>
          </p:nvPr>
        </p:nvSpPr>
        <p:spPr>
          <a:xfrm>
            <a:off x="8229600" y="6477000"/>
            <a:ext cx="762000" cy="244475"/>
          </a:xfrm>
          <a:prstGeom prst="rect">
            <a:avLst/>
          </a:prstGeom>
        </p:spPr>
        <p:txBody>
          <a:bodyPr vert="horz"/>
          <a:lstStyle>
            <a:lvl1pPr algn="r">
              <a:defRPr sz="1200" u="none">
                <a:solidFill>
                  <a:schemeClr val="accent1">
                    <a:shade val="75000"/>
                  </a:schemeClr>
                </a:solidFill>
              </a:defRPr>
            </a:lvl1pPr>
          </a:lstStyle>
          <a:p>
            <a:pPr>
              <a:defRPr/>
            </a:pPr>
            <a:fld id="{08E9EF3F-B86A-498A-9C69-2149DB736E19}"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4058" r:id="rId1"/>
  </p:sldLayoutIdLst>
  <p:hf hdr="0" ftr="0" dt="0"/>
  <p:txStyles>
    <p:titleStyle>
      <a:lvl1pPr algn="l" rtl="0" eaLnBrk="0" fontAlgn="base" hangingPunct="0">
        <a:spcBef>
          <a:spcPct val="0"/>
        </a:spcBef>
        <a:spcAft>
          <a:spcPct val="0"/>
        </a:spcAft>
        <a:defRPr sz="3600" kern="1200" cap="all">
          <a:solidFill>
            <a:schemeClr val="tx2"/>
          </a:solidFill>
          <a:effectLst>
            <a:reflection blurRad="12700" stA="48000" endA="300" endPos="55000" dir="5400000" sy="-90000" algn="bl" rotWithShape="0"/>
          </a:effectLst>
          <a:latin typeface="+mj-lt"/>
          <a:ea typeface="+mj-ea"/>
          <a:cs typeface="+mj-cs"/>
        </a:defRPr>
      </a:lvl1pPr>
      <a:lvl2pPr algn="l" rtl="0" eaLnBrk="0" fontAlgn="base" hangingPunct="0">
        <a:spcBef>
          <a:spcPct val="0"/>
        </a:spcBef>
        <a:spcAft>
          <a:spcPct val="0"/>
        </a:spcAft>
        <a:defRPr sz="3600">
          <a:solidFill>
            <a:schemeClr val="tx2"/>
          </a:solidFill>
          <a:latin typeface="Franklin Gothic Medium" pitchFamily="34" charset="0"/>
        </a:defRPr>
      </a:lvl2pPr>
      <a:lvl3pPr algn="l" rtl="0" eaLnBrk="0" fontAlgn="base" hangingPunct="0">
        <a:spcBef>
          <a:spcPct val="0"/>
        </a:spcBef>
        <a:spcAft>
          <a:spcPct val="0"/>
        </a:spcAft>
        <a:defRPr sz="3600">
          <a:solidFill>
            <a:schemeClr val="tx2"/>
          </a:solidFill>
          <a:latin typeface="Franklin Gothic Medium" pitchFamily="34" charset="0"/>
        </a:defRPr>
      </a:lvl3pPr>
      <a:lvl4pPr algn="l" rtl="0" eaLnBrk="0" fontAlgn="base" hangingPunct="0">
        <a:spcBef>
          <a:spcPct val="0"/>
        </a:spcBef>
        <a:spcAft>
          <a:spcPct val="0"/>
        </a:spcAft>
        <a:defRPr sz="3600">
          <a:solidFill>
            <a:schemeClr val="tx2"/>
          </a:solidFill>
          <a:latin typeface="Franklin Gothic Medium" pitchFamily="34" charset="0"/>
        </a:defRPr>
      </a:lvl4pPr>
      <a:lvl5pPr algn="l" rtl="0" eaLnBrk="0" fontAlgn="base" hangingPunct="0">
        <a:spcBef>
          <a:spcPct val="0"/>
        </a:spcBef>
        <a:spcAft>
          <a:spcPct val="0"/>
        </a:spcAft>
        <a:defRPr sz="3600">
          <a:solidFill>
            <a:schemeClr val="tx2"/>
          </a:solidFill>
          <a:latin typeface="Franklin Gothic Medium" pitchFamily="34" charset="0"/>
        </a:defRPr>
      </a:lvl5pPr>
      <a:lvl6pPr marL="457200" algn="l" rtl="0" fontAlgn="base">
        <a:spcBef>
          <a:spcPct val="0"/>
        </a:spcBef>
        <a:spcAft>
          <a:spcPct val="0"/>
        </a:spcAft>
        <a:defRPr sz="3600">
          <a:solidFill>
            <a:schemeClr val="tx2"/>
          </a:solidFill>
          <a:latin typeface="Franklin Gothic Medium" pitchFamily="34" charset="0"/>
        </a:defRPr>
      </a:lvl6pPr>
      <a:lvl7pPr marL="914400" algn="l" rtl="0" fontAlgn="base">
        <a:spcBef>
          <a:spcPct val="0"/>
        </a:spcBef>
        <a:spcAft>
          <a:spcPct val="0"/>
        </a:spcAft>
        <a:defRPr sz="3600">
          <a:solidFill>
            <a:schemeClr val="tx2"/>
          </a:solidFill>
          <a:latin typeface="Franklin Gothic Medium" pitchFamily="34" charset="0"/>
        </a:defRPr>
      </a:lvl7pPr>
      <a:lvl8pPr marL="1371600" algn="l" rtl="0" fontAlgn="base">
        <a:spcBef>
          <a:spcPct val="0"/>
        </a:spcBef>
        <a:spcAft>
          <a:spcPct val="0"/>
        </a:spcAft>
        <a:defRPr sz="3600">
          <a:solidFill>
            <a:schemeClr val="tx2"/>
          </a:solidFill>
          <a:latin typeface="Franklin Gothic Medium" pitchFamily="34" charset="0"/>
        </a:defRPr>
      </a:lvl8pPr>
      <a:lvl9pPr marL="1828800" algn="l" rtl="0" fontAlgn="base">
        <a:spcBef>
          <a:spcPct val="0"/>
        </a:spcBef>
        <a:spcAft>
          <a:spcPct val="0"/>
        </a:spcAft>
        <a:defRPr sz="3600">
          <a:solidFill>
            <a:schemeClr val="tx2"/>
          </a:solidFill>
          <a:latin typeface="Franklin Gothic Medium" pitchFamily="34" charset="0"/>
        </a:defRPr>
      </a:lvl9pPr>
    </p:titleStyle>
    <p:bodyStyle>
      <a:lvl1pPr marL="342900" indent="-342900" algn="l" rtl="0" eaLnBrk="0" fontAlgn="base" hangingPunct="0">
        <a:spcBef>
          <a:spcPct val="20000"/>
        </a:spcBef>
        <a:spcAft>
          <a:spcPct val="0"/>
        </a:spcAft>
        <a:buClr>
          <a:schemeClr val="accent1"/>
        </a:buClr>
        <a:buSzPct val="70000"/>
        <a:buFont typeface="Wingdings 2" pitchFamily="18" charset="2"/>
        <a:buChar char=""/>
        <a:defRPr sz="3200" kern="1200">
          <a:solidFill>
            <a:schemeClr val="tx2"/>
          </a:solidFill>
          <a:latin typeface="+mn-lt"/>
          <a:ea typeface="+mn-ea"/>
          <a:cs typeface="+mn-cs"/>
        </a:defRPr>
      </a:lvl1pPr>
      <a:lvl2pPr marL="742950" indent="-285750" algn="l" rtl="0" eaLnBrk="0" fontAlgn="base" hangingPunct="0">
        <a:spcBef>
          <a:spcPct val="20000"/>
        </a:spcBef>
        <a:spcAft>
          <a:spcPct val="0"/>
        </a:spcAft>
        <a:buClr>
          <a:schemeClr val="accent1"/>
        </a:buClr>
        <a:buSzPct val="70000"/>
        <a:buFont typeface="Wingdings 2" pitchFamily="18" charset="2"/>
        <a:buChar char=""/>
        <a:defRPr sz="2800" kern="1200">
          <a:solidFill>
            <a:schemeClr val="tx2"/>
          </a:solidFill>
          <a:latin typeface="+mn-lt"/>
          <a:ea typeface="+mn-ea"/>
          <a:cs typeface="+mn-cs"/>
        </a:defRPr>
      </a:lvl2pPr>
      <a:lvl3pPr marL="1143000" indent="-228600" algn="l" rtl="0" eaLnBrk="0" fontAlgn="base" hangingPunct="0">
        <a:spcBef>
          <a:spcPct val="20000"/>
        </a:spcBef>
        <a:spcAft>
          <a:spcPct val="0"/>
        </a:spcAft>
        <a:buClr>
          <a:schemeClr val="accent1"/>
        </a:buClr>
        <a:buSzPct val="70000"/>
        <a:buFont typeface="Wingdings 2" pitchFamily="18" charset="2"/>
        <a:buChar char=""/>
        <a:defRPr sz="2400" kern="1200">
          <a:solidFill>
            <a:schemeClr val="tx2"/>
          </a:solidFill>
          <a:latin typeface="+mn-lt"/>
          <a:ea typeface="+mn-ea"/>
          <a:cs typeface="+mn-cs"/>
        </a:defRPr>
      </a:lvl3pPr>
      <a:lvl4pPr marL="1600200" indent="-228600" algn="l" rtl="0" eaLnBrk="0" fontAlgn="base" hangingPunct="0">
        <a:spcBef>
          <a:spcPct val="20000"/>
        </a:spcBef>
        <a:spcAft>
          <a:spcPct val="0"/>
        </a:spcAft>
        <a:buClr>
          <a:schemeClr val="accent1"/>
        </a:buClr>
        <a:buSzPct val="70000"/>
        <a:buFont typeface="Wingdings 2" pitchFamily="18" charset="2"/>
        <a:buChar char=""/>
        <a:defRPr sz="2000" kern="1200">
          <a:solidFill>
            <a:schemeClr val="tx2"/>
          </a:solidFill>
          <a:latin typeface="+mn-lt"/>
          <a:ea typeface="+mn-ea"/>
          <a:cs typeface="+mn-cs"/>
        </a:defRPr>
      </a:lvl4pPr>
      <a:lvl5pPr marL="2057400" indent="-228600" algn="l" rtl="0" eaLnBrk="0" fontAlgn="base" hangingPunct="0">
        <a:spcBef>
          <a:spcPct val="20000"/>
        </a:spcBef>
        <a:spcAft>
          <a:spcPct val="0"/>
        </a:spcAft>
        <a:buClr>
          <a:schemeClr val="accent1"/>
        </a:buClr>
        <a:buSzPct val="60000"/>
        <a:buFont typeface="Wingdings 2" pitchFamily="18" charset="2"/>
        <a:buChar char=""/>
        <a:defRPr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0"/>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cs-CZ" u="none"/>
          </a:p>
        </p:txBody>
      </p:sp>
      <p:graphicFrame>
        <p:nvGraphicFramePr>
          <p:cNvPr id="10274" name="Group 34"/>
          <p:cNvGraphicFramePr>
            <a:graphicFrameLocks noGrp="1"/>
          </p:cNvGraphicFramePr>
          <p:nvPr>
            <p:ph type="tbl" idx="4294967295"/>
            <p:extLst>
              <p:ext uri="{D42A27DB-BD31-4B8C-83A1-F6EECF244321}">
                <p14:modId xmlns:p14="http://schemas.microsoft.com/office/powerpoint/2010/main" val="3336369482"/>
              </p:ext>
            </p:extLst>
          </p:nvPr>
        </p:nvGraphicFramePr>
        <p:xfrm>
          <a:off x="304800" y="1981200"/>
          <a:ext cx="8493125" cy="4018502"/>
        </p:xfrm>
        <a:graphic>
          <a:graphicData uri="http://schemas.openxmlformats.org/drawingml/2006/table">
            <a:tbl>
              <a:tblPr/>
              <a:tblGrid>
                <a:gridCol w="2114550"/>
                <a:gridCol w="6378575"/>
              </a:tblGrid>
              <a:tr h="5175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dirty="0" smtClean="0">
                          <a:ln>
                            <a:noFill/>
                          </a:ln>
                          <a:solidFill>
                            <a:schemeClr val="tx1"/>
                          </a:solidFill>
                          <a:effectLst/>
                          <a:latin typeface="Arial" charset="0"/>
                          <a:cs typeface="Arial" charset="0"/>
                        </a:rPr>
                        <a:t>Název SŠ:</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SŠ-COPT Uherský Brod</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Auto</a:t>
                      </a:r>
                      <a:r>
                        <a:rPr kumimoji="0" lang="cs-CZ" sz="2200" b="0" i="1" u="none" strike="noStrike" cap="none" normalizeH="0" baseline="0" smtClean="0">
                          <a:ln>
                            <a:noFill/>
                          </a:ln>
                          <a:solidFill>
                            <a:schemeClr val="tx1"/>
                          </a:solidFill>
                          <a:effectLst/>
                          <a:latin typeface="Arial" charset="0"/>
                        </a:rPr>
                        <a:t>r</a:t>
                      </a:r>
                      <a:r>
                        <a:rPr kumimoji="0" lang="cs-CZ" sz="2200" b="0" i="1" u="none" strike="noStrike" cap="none" normalizeH="0" baseline="0" smtClean="0">
                          <a:ln>
                            <a:noFill/>
                          </a:ln>
                          <a:solidFill>
                            <a:schemeClr val="tx1"/>
                          </a:solidFill>
                          <a:effectLst/>
                          <a:latin typeface="Arial" charset="0"/>
                          <a:cs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Ing. Štursa Petr</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prezentace</a:t>
                      </a:r>
                      <a:r>
                        <a:rPr kumimoji="0" lang="cs-CZ" sz="2200" b="0" i="1" u="none" strike="noStrike" cap="none" normalizeH="0" baseline="0" smtClean="0">
                          <a:ln>
                            <a:noFill/>
                          </a:ln>
                          <a:solidFill>
                            <a:schemeClr val="tx1"/>
                          </a:solidFill>
                          <a:effectLst/>
                          <a:latin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500" b="1" i="0"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05. Zpětný ráz</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66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1000" b="0" i="1"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sady:</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Balistika a konstrukce hlavních dílů zbraní </a:t>
                      </a:r>
                      <a:r>
                        <a:rPr kumimoji="0" lang="cs-CZ" sz="2400" b="0" i="0" u="none" strike="noStrike" cap="none" normalizeH="0" baseline="0" smtClean="0">
                          <a:ln>
                            <a:noFill/>
                          </a:ln>
                          <a:solidFill>
                            <a:schemeClr val="tx1"/>
                          </a:solidFill>
                          <a:effectLst/>
                          <a:latin typeface="Arial" charset="0"/>
                          <a:cs typeface="Arial" charset="0"/>
                        </a:rPr>
                        <a:t>(pro </a:t>
                      </a:r>
                      <a:r>
                        <a:rPr kumimoji="0" lang="cs-CZ" sz="2400" b="0" i="0" u="none" strike="noStrike" cap="none" normalizeH="0" baseline="0" smtClean="0">
                          <a:ln>
                            <a:noFill/>
                          </a:ln>
                          <a:solidFill>
                            <a:schemeClr val="tx1"/>
                          </a:solidFill>
                          <a:effectLst/>
                          <a:latin typeface="Arial" charset="0"/>
                        </a:rPr>
                        <a:t>2</a:t>
                      </a:r>
                      <a:r>
                        <a:rPr kumimoji="0" lang="cs-CZ" sz="2400" b="0" i="0" u="none" strike="noStrike" cap="none" normalizeH="0" baseline="0" smtClean="0">
                          <a:ln>
                            <a:noFill/>
                          </a:ln>
                          <a:solidFill>
                            <a:schemeClr val="tx1"/>
                          </a:solidFill>
                          <a:effectLst/>
                          <a:latin typeface="Arial" charset="0"/>
                          <a:cs typeface="Arial" charset="0"/>
                        </a:rPr>
                        <a:t>. </a:t>
                      </a:r>
                      <a:r>
                        <a:rPr kumimoji="0" lang="cs-CZ" sz="2400" b="0" i="0" u="none" strike="noStrike" cap="none" normalizeH="0" baseline="0" dirty="0" smtClean="0">
                          <a:ln>
                            <a:noFill/>
                          </a:ln>
                          <a:solidFill>
                            <a:schemeClr val="tx1"/>
                          </a:solidFill>
                          <a:effectLst/>
                          <a:latin typeface="Arial" charset="0"/>
                          <a:cs typeface="Arial" charset="0"/>
                        </a:rPr>
                        <a:t>ročník </a:t>
                      </a:r>
                      <a:r>
                        <a:rPr kumimoji="0" lang="cs-CZ" sz="2400" b="0" i="0" u="none" strike="noStrike" cap="none" normalizeH="0" baseline="0" dirty="0" smtClean="0">
                          <a:ln>
                            <a:noFill/>
                          </a:ln>
                          <a:solidFill>
                            <a:schemeClr val="tx1"/>
                          </a:solidFill>
                          <a:effectLst/>
                          <a:latin typeface="Arial" charset="0"/>
                        </a:rPr>
                        <a:t>předmětu </a:t>
                      </a:r>
                      <a:r>
                        <a:rPr kumimoji="0" lang="cs-CZ" sz="2400" b="0" i="0" u="none" strike="noStrike" cap="none" normalizeH="0" baseline="0" dirty="0" err="1" smtClean="0">
                          <a:ln>
                            <a:noFill/>
                          </a:ln>
                          <a:solidFill>
                            <a:schemeClr val="tx1"/>
                          </a:solidFill>
                          <a:effectLst/>
                          <a:latin typeface="Arial" charset="0"/>
                        </a:rPr>
                        <a:t>SZb</a:t>
                      </a:r>
                      <a:r>
                        <a:rPr kumimoji="0" lang="cs-CZ" sz="2400" b="0" i="0" u="none" strike="noStrike" cap="none" normalizeH="0" baseline="0" dirty="0" smtClean="0">
                          <a:ln>
                            <a:noFill/>
                          </a:ln>
                          <a:solidFill>
                            <a:schemeClr val="tx1"/>
                          </a:solidFill>
                          <a:effectLst/>
                          <a:latin typeface="Arial" charset="0"/>
                          <a:cs typeface="Arial" charset="0"/>
                        </a:rPr>
                        <a:t>)</a:t>
                      </a:r>
                      <a:endParaRPr kumimoji="0" lang="cs-CZ" sz="2400" b="1" i="0" u="none" strike="noStrike" cap="none" normalizeH="0" baseline="0" dirty="0" smtClean="0">
                        <a:ln>
                          <a:noFill/>
                        </a:ln>
                        <a:solidFill>
                          <a:schemeClr val="tx1"/>
                        </a:solidFill>
                        <a:effectLst/>
                        <a:latin typeface="Arial" charset="0"/>
                        <a:cs typeface="Arial" charset="0"/>
                      </a:endParaRP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Číslo projektu: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CZ.1.07./1.5.00/34.0727</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Datum vzniku: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15. Září 2012</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0267" name="Text Box 43"/>
          <p:cNvSpPr txBox="1">
            <a:spLocks noChangeArrowheads="1"/>
          </p:cNvSpPr>
          <p:nvPr/>
        </p:nvSpPr>
        <p:spPr bwMode="auto">
          <a:xfrm>
            <a:off x="468313" y="6021388"/>
            <a:ext cx="83486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defRPr>
                <a:solidFill>
                  <a:schemeClr val="tx1"/>
                </a:solidFill>
                <a:latin typeface="Arial" charset="0"/>
                <a:cs typeface="Arial" charset="0"/>
              </a:defRPr>
            </a:lvl1pPr>
            <a:lvl2pPr marL="742950" indent="-285750" algn="l" eaLnBrk="0" hangingPunct="0">
              <a:defRPr>
                <a:solidFill>
                  <a:schemeClr val="tx1"/>
                </a:solidFill>
                <a:latin typeface="Arial" charset="0"/>
                <a:cs typeface="Arial" charset="0"/>
              </a:defRPr>
            </a:lvl2pPr>
            <a:lvl3pPr marL="1143000" indent="-228600" algn="l" eaLnBrk="0" hangingPunct="0">
              <a:defRPr>
                <a:solidFill>
                  <a:schemeClr val="tx1"/>
                </a:solidFill>
                <a:latin typeface="Arial" charset="0"/>
                <a:cs typeface="Arial" charset="0"/>
              </a:defRPr>
            </a:lvl3pPr>
            <a:lvl4pPr marL="1600200" indent="-228600" algn="l" eaLnBrk="0" hangingPunct="0">
              <a:defRPr>
                <a:solidFill>
                  <a:schemeClr val="tx1"/>
                </a:solidFill>
                <a:latin typeface="Arial" charset="0"/>
                <a:cs typeface="Arial" charset="0"/>
              </a:defRPr>
            </a:lvl4pPr>
            <a:lvl5pPr marL="2057400" indent="-228600" algn="l"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cs-CZ" i="1" u="none"/>
              <a:t>Uvedení autor, není-li uvedeno jinak, je autorem tohoto výukového materiálu a všech jeho částí. Tento projekt je spolufinancován ESF a státním rozpočtem ČR.</a:t>
            </a:r>
          </a:p>
        </p:txBody>
      </p:sp>
      <p:sp>
        <p:nvSpPr>
          <p:cNvPr id="10275" name="Rectangle 35"/>
          <p:cNvSpPr>
            <a:spLocks noGrp="1"/>
          </p:cNvSpPr>
          <p:nvPr>
            <p:ph type="title" idx="4294967295"/>
          </p:nvPr>
        </p:nvSpPr>
        <p:spPr bwMode="auto">
          <a:xfrm>
            <a:off x="457200" y="990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05. Zpětný ráz</a:t>
            </a:r>
          </a:p>
        </p:txBody>
      </p:sp>
      <p:pic>
        <p:nvPicPr>
          <p:cNvPr id="7" name="Picture 2" descr="C:\Users\Pavel\Desktop\OPVK_hor_zakladni_logolink_RGB_cz.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2086" y="165774"/>
            <a:ext cx="3960440" cy="865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idx="4294967295"/>
          </p:nvPr>
        </p:nvSpPr>
        <p:spPr bwMode="auto">
          <a:xfrm>
            <a:off x="0" y="0"/>
            <a:ext cx="89916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A N O T A C E</a:t>
            </a:r>
          </a:p>
        </p:txBody>
      </p:sp>
      <p:sp>
        <p:nvSpPr>
          <p:cNvPr id="50179" name="Rectangle 3"/>
          <p:cNvSpPr>
            <a:spLocks noChangeArrowheads="1"/>
          </p:cNvSpPr>
          <p:nvPr/>
        </p:nvSpPr>
        <p:spPr bwMode="auto">
          <a:xfrm>
            <a:off x="0" y="1600200"/>
            <a:ext cx="9144000" cy="2012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accent1"/>
              </a:buClr>
              <a:buSzPct val="70000"/>
              <a:buFont typeface="Wingdings 2" pitchFamily="18" charset="2"/>
              <a:buNone/>
            </a:pPr>
            <a:r>
              <a:rPr lang="cs-CZ" sz="2800" u="none">
                <a:latin typeface="Times New Roman" charset="0"/>
              </a:rPr>
              <a:t>	Záměrem této sady výukových materiálů s názvem </a:t>
            </a:r>
            <a:r>
              <a:rPr lang="cs-CZ" sz="2800" b="1" u="none">
                <a:latin typeface="Times New Roman" charset="0"/>
              </a:rPr>
              <a:t>Balistika a konstrukce hlavních dílů zbraní </a:t>
            </a:r>
            <a:r>
              <a:rPr lang="cs-CZ" sz="2800" u="none">
                <a:latin typeface="Times New Roman" charset="0"/>
              </a:rPr>
              <a:t>je ukázat žákům 2. ročníku SŠ-COPt, ve vyučovaném předmětu </a:t>
            </a:r>
            <a:r>
              <a:rPr lang="cs-CZ" sz="2800" i="1" u="none">
                <a:latin typeface="Times New Roman" charset="0"/>
              </a:rPr>
              <a:t>Střelné zbraně a balistika </a:t>
            </a:r>
            <a:r>
              <a:rPr lang="cs-CZ" sz="2800" u="none">
                <a:latin typeface="Times New Roman" charset="0"/>
              </a:rPr>
              <a:t>zajímavou technikou některá úskalí této zajímavé vědní disciplíny.</a:t>
            </a:r>
          </a:p>
        </p:txBody>
      </p:sp>
      <p:sp>
        <p:nvSpPr>
          <p:cNvPr id="50180" name="Rectangle 4"/>
          <p:cNvSpPr>
            <a:spLocks noChangeArrowheads="1"/>
          </p:cNvSpPr>
          <p:nvPr/>
        </p:nvSpPr>
        <p:spPr bwMode="auto">
          <a:xfrm>
            <a:off x="0" y="44196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solidFill>
                  <a:schemeClr val="tx2"/>
                </a:solidFill>
                <a:latin typeface="Times New Roman" charset="0"/>
              </a:rPr>
              <a:t>	</a:t>
            </a:r>
            <a:r>
              <a:rPr lang="cs-CZ" sz="2800" u="none">
                <a:latin typeface="Times New Roman" charset="0"/>
              </a:rPr>
              <a:t>Jednotlivé prezentace  této sady popisují postupně probírané oblasti a zábavnou formou se je snaží přiblížit žákům a tak je vtáhnout do daného problému.</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Kde se vezme zpětný ráz</a:t>
            </a:r>
          </a:p>
        </p:txBody>
      </p:sp>
      <p:sp>
        <p:nvSpPr>
          <p:cNvPr id="76804" name="Rectangle 4"/>
          <p:cNvSpPr>
            <a:spLocks noChangeArrowheads="1"/>
          </p:cNvSpPr>
          <p:nvPr/>
        </p:nvSpPr>
        <p:spPr bwMode="auto">
          <a:xfrm>
            <a:off x="0" y="1143000"/>
            <a:ext cx="9144000" cy="4789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Po kontaktu zápalky náboje a zápalníku dojde k rozhoření střelného prachu. Následně se začnou překotně vyvíjet prachové plyny, které expandují a začnou vytláčet střelu z nábojnice protlačovat ji vývrtem hlavně s velmi vysokým nárůstem rychlosti. Střela se urychlí z nulové rychlosti na úsťovou rychlost (cca 1 000 m/s). Už v počátcích zážehu prachu dochází k otřesu zbraně. Ten roste se vzdáleností, kterou střela urazí od krčku nábojnice. Vlivem rostoucí expanze prachových plynů, se celá zbraň rozechvívá. Pohyb střely v hlavni vyvolává svojí hybností reakci, která vyvolává zpětný pohyb zbraně.</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307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Zpětný ráz a fyzika </a:t>
            </a:r>
          </a:p>
        </p:txBody>
      </p:sp>
      <p:sp>
        <p:nvSpPr>
          <p:cNvPr id="77827" name="Rectangle 3075"/>
          <p:cNvSpPr>
            <a:spLocks noChangeArrowheads="1"/>
          </p:cNvSpPr>
          <p:nvPr/>
        </p:nvSpPr>
        <p:spPr bwMode="auto">
          <a:xfrm>
            <a:off x="0" y="13716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rPr>
              <a:t>	</a:t>
            </a:r>
            <a:r>
              <a:rPr lang="cs-CZ" sz="2800" u="none">
                <a:latin typeface="Times New Roman" charset="0"/>
                <a:cs typeface="Times New Roman" charset="0"/>
              </a:rPr>
              <a:t>To vyplývá ze základních fyzikálních principů zákona akce a reakce, kdy hybnost pohybující se střely se musí vyrovnat s hybností zbraně. Lze tedy napsat:</a:t>
            </a:r>
          </a:p>
        </p:txBody>
      </p:sp>
      <p:sp>
        <p:nvSpPr>
          <p:cNvPr id="77828" name="Rectangle 3076"/>
          <p:cNvSpPr>
            <a:spLocks noChangeArrowheads="1"/>
          </p:cNvSpPr>
          <p:nvPr/>
        </p:nvSpPr>
        <p:spPr bwMode="auto">
          <a:xfrm>
            <a:off x="1676400" y="4495800"/>
            <a:ext cx="7289800"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cs-CZ" sz="2800" u="none">
                <a:latin typeface="Times New Roman" charset="0"/>
                <a:cs typeface="Times New Roman" charset="0"/>
              </a:rPr>
              <a:t>m</a:t>
            </a:r>
            <a:r>
              <a:rPr lang="cs-CZ" sz="2800" u="none" baseline="-30000">
                <a:latin typeface="Times New Roman" charset="0"/>
                <a:cs typeface="Times New Roman" charset="0"/>
              </a:rPr>
              <a:t>1 </a:t>
            </a:r>
            <a:r>
              <a:rPr lang="cs-CZ" sz="2800" u="none">
                <a:latin typeface="Times New Roman" charset="0"/>
                <a:cs typeface="Times New Roman" charset="0"/>
              </a:rPr>
              <a:t>= hmotnost střely (g)</a:t>
            </a:r>
            <a:endParaRPr lang="cs-CZ" sz="2800" u="none" baseline="-30000">
              <a:latin typeface="Times New Roman" charset="0"/>
              <a:cs typeface="Times New Roman" charset="0"/>
            </a:endParaRPr>
          </a:p>
          <a:p>
            <a:pPr algn="l"/>
            <a:r>
              <a:rPr lang="cs-CZ" sz="2800" u="none">
                <a:latin typeface="Times New Roman" charset="0"/>
                <a:cs typeface="Times New Roman" charset="0"/>
              </a:rPr>
              <a:t>v</a:t>
            </a:r>
            <a:r>
              <a:rPr lang="cs-CZ" sz="2800" u="none" baseline="-30000">
                <a:latin typeface="Times New Roman" charset="0"/>
                <a:cs typeface="Times New Roman" charset="0"/>
              </a:rPr>
              <a:t>1</a:t>
            </a:r>
            <a:r>
              <a:rPr lang="cs-CZ" sz="2800" u="none">
                <a:latin typeface="Times New Roman" charset="0"/>
                <a:cs typeface="Times New Roman" charset="0"/>
              </a:rPr>
              <a:t> = úsťová rychlost střely (m/s)</a:t>
            </a:r>
          </a:p>
          <a:p>
            <a:pPr algn="l"/>
            <a:r>
              <a:rPr lang="cs-CZ" sz="2800" u="none">
                <a:latin typeface="Times New Roman" charset="0"/>
                <a:cs typeface="Times New Roman" charset="0"/>
              </a:rPr>
              <a:t>m</a:t>
            </a:r>
            <a:r>
              <a:rPr lang="cs-CZ" sz="2800" u="none" baseline="-30000">
                <a:latin typeface="Times New Roman" charset="0"/>
                <a:cs typeface="Times New Roman" charset="0"/>
              </a:rPr>
              <a:t>2</a:t>
            </a:r>
            <a:r>
              <a:rPr lang="cs-CZ" sz="2800" u="none">
                <a:latin typeface="Times New Roman" charset="0"/>
                <a:cs typeface="Times New Roman" charset="0"/>
              </a:rPr>
              <a:t> = hmotnost zbraně (g)</a:t>
            </a:r>
          </a:p>
          <a:p>
            <a:pPr algn="l"/>
            <a:r>
              <a:rPr lang="cs-CZ" sz="2800" u="none">
                <a:latin typeface="Times New Roman" charset="0"/>
                <a:cs typeface="Times New Roman" charset="0"/>
              </a:rPr>
              <a:t>v</a:t>
            </a:r>
            <a:r>
              <a:rPr lang="cs-CZ" sz="2800" u="none" baseline="-30000">
                <a:latin typeface="Times New Roman" charset="0"/>
                <a:cs typeface="Times New Roman" charset="0"/>
              </a:rPr>
              <a:t>2</a:t>
            </a:r>
            <a:r>
              <a:rPr lang="cs-CZ" sz="2800" u="none">
                <a:latin typeface="Times New Roman" charset="0"/>
                <a:cs typeface="Times New Roman" charset="0"/>
              </a:rPr>
              <a:t> = rychlost pohybu zbraně </a:t>
            </a:r>
            <a:r>
              <a:rPr lang="cs-CZ" sz="2800" u="none">
                <a:solidFill>
                  <a:srgbClr val="FF3300"/>
                </a:solidFill>
                <a:latin typeface="Times New Roman" charset="0"/>
                <a:cs typeface="Times New Roman" charset="0"/>
              </a:rPr>
              <a:t>ZPĚTNÝ RÁZ</a:t>
            </a:r>
            <a:r>
              <a:rPr lang="cs-CZ" sz="2800" u="none">
                <a:latin typeface="Times New Roman" charset="0"/>
                <a:cs typeface="Times New Roman" charset="0"/>
              </a:rPr>
              <a:t> (m/s)</a:t>
            </a:r>
          </a:p>
        </p:txBody>
      </p:sp>
      <p:sp>
        <p:nvSpPr>
          <p:cNvPr id="77829" name="Rectangle 3077"/>
          <p:cNvSpPr>
            <a:spLocks noChangeArrowheads="1"/>
          </p:cNvSpPr>
          <p:nvPr/>
        </p:nvSpPr>
        <p:spPr bwMode="auto">
          <a:xfrm>
            <a:off x="4724400" y="3810000"/>
            <a:ext cx="2971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cs typeface="Times New Roman" charset="0"/>
              </a:rPr>
              <a:t>m</a:t>
            </a:r>
            <a:r>
              <a:rPr lang="cs-CZ" sz="2800" u="none" baseline="-30000">
                <a:cs typeface="Times New Roman" charset="0"/>
              </a:rPr>
              <a:t>1</a:t>
            </a:r>
            <a:r>
              <a:rPr lang="cs-CZ" sz="2800" u="none">
                <a:cs typeface="Times New Roman" charset="0"/>
              </a:rPr>
              <a:t> * v</a:t>
            </a:r>
            <a:r>
              <a:rPr lang="cs-CZ" sz="2800" u="none" baseline="-30000">
                <a:cs typeface="Times New Roman" charset="0"/>
              </a:rPr>
              <a:t>1</a:t>
            </a:r>
            <a:r>
              <a:rPr lang="cs-CZ" sz="2800" u="none">
                <a:cs typeface="Times New Roman" charset="0"/>
              </a:rPr>
              <a:t> = m</a:t>
            </a:r>
            <a:r>
              <a:rPr lang="cs-CZ" sz="2800" u="none" baseline="-30000">
                <a:cs typeface="Times New Roman" charset="0"/>
              </a:rPr>
              <a:t>2</a:t>
            </a:r>
            <a:r>
              <a:rPr lang="cs-CZ" sz="2800" u="none">
                <a:cs typeface="Times New Roman" charset="0"/>
              </a:rPr>
              <a:t> * v</a:t>
            </a:r>
            <a:r>
              <a:rPr lang="cs-CZ" sz="2800" u="none" baseline="-30000">
                <a:cs typeface="Times New Roman" charset="0"/>
              </a:rPr>
              <a:t>2</a:t>
            </a:r>
            <a:r>
              <a:rPr lang="cs-CZ" sz="900" u="none"/>
              <a:t> </a:t>
            </a:r>
            <a:endParaRPr lang="cs-CZ" u="none"/>
          </a:p>
        </p:txBody>
      </p:sp>
      <p:sp>
        <p:nvSpPr>
          <p:cNvPr id="77830" name="Rectangle 3078"/>
          <p:cNvSpPr>
            <a:spLocks noChangeArrowheads="1"/>
          </p:cNvSpPr>
          <p:nvPr/>
        </p:nvSpPr>
        <p:spPr bwMode="auto">
          <a:xfrm>
            <a:off x="5410200" y="2895600"/>
            <a:ext cx="1981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cs-CZ" sz="3600" u="none"/>
              <a:t>p</a:t>
            </a:r>
            <a:r>
              <a:rPr lang="cs-CZ" sz="2800" u="none">
                <a:cs typeface="Times New Roman" charset="0"/>
              </a:rPr>
              <a:t> = </a:t>
            </a:r>
            <a:r>
              <a:rPr lang="cs-CZ" sz="3600" u="none">
                <a:cs typeface="Times New Roman" charset="0"/>
              </a:rPr>
              <a:t>m</a:t>
            </a:r>
            <a:r>
              <a:rPr lang="cs-CZ" sz="2800" u="none">
                <a:cs typeface="Times New Roman" charset="0"/>
              </a:rPr>
              <a:t> * </a:t>
            </a:r>
            <a:r>
              <a:rPr lang="cs-CZ" sz="3600" u="none">
                <a:cs typeface="Times New Roman" charset="0"/>
              </a:rPr>
              <a:t>v</a:t>
            </a:r>
            <a:r>
              <a:rPr lang="cs-CZ" sz="900" u="none"/>
              <a:t> </a:t>
            </a:r>
            <a:endParaRPr lang="cs-CZ" u="none"/>
          </a:p>
        </p:txBody>
      </p:sp>
      <p:sp>
        <p:nvSpPr>
          <p:cNvPr id="77831" name="Rectangle 3079"/>
          <p:cNvSpPr>
            <a:spLocks noChangeArrowheads="1"/>
          </p:cNvSpPr>
          <p:nvPr/>
        </p:nvSpPr>
        <p:spPr bwMode="auto">
          <a:xfrm>
            <a:off x="1447800" y="3048000"/>
            <a:ext cx="29083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cs-CZ" sz="2800" u="none">
                <a:latin typeface="Times New Roman" charset="0"/>
              </a:rPr>
              <a:t>Výpočet hybnosti -</a:t>
            </a:r>
          </a:p>
        </p:txBody>
      </p:sp>
      <p:sp>
        <p:nvSpPr>
          <p:cNvPr id="77832" name="Rectangle 3080"/>
          <p:cNvSpPr>
            <a:spLocks noChangeArrowheads="1"/>
          </p:cNvSpPr>
          <p:nvPr/>
        </p:nvSpPr>
        <p:spPr bwMode="auto">
          <a:xfrm>
            <a:off x="533400" y="3810000"/>
            <a:ext cx="3689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cs-CZ" sz="2800" u="none">
                <a:latin typeface="Times New Roman" charset="0"/>
              </a:rPr>
              <a:t>Rovnost obou hybností -</a:t>
            </a:r>
          </a:p>
        </p:txBody>
      </p:sp>
      <p:sp>
        <p:nvSpPr>
          <p:cNvPr id="77833" name="Rectangle 3081"/>
          <p:cNvSpPr>
            <a:spLocks noChangeArrowheads="1"/>
          </p:cNvSpPr>
          <p:nvPr/>
        </p:nvSpPr>
        <p:spPr bwMode="auto">
          <a:xfrm>
            <a:off x="0" y="4495800"/>
            <a:ext cx="15049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cs-CZ" sz="2800" u="none">
                <a:latin typeface="Times New Roman" charset="0"/>
              </a:rPr>
              <a:t>Legenda: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Na čem ZR závisí </a:t>
            </a:r>
          </a:p>
        </p:txBody>
      </p:sp>
      <p:sp>
        <p:nvSpPr>
          <p:cNvPr id="67589" name="Rectangle 5"/>
          <p:cNvSpPr>
            <a:spLocks noChangeArrowheads="1"/>
          </p:cNvSpPr>
          <p:nvPr/>
        </p:nvSpPr>
        <p:spPr bwMode="auto">
          <a:xfrm>
            <a:off x="0" y="9144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Síla prachových plynů, která uděluje střele rychlost, působí také přes dno nábojnice na rameno střelce – velikost zpětného rázu zbraně je tím větší, čím:</a:t>
            </a:r>
          </a:p>
          <a:p>
            <a:pPr algn="l"/>
            <a:r>
              <a:rPr lang="cs-CZ" sz="2800" u="none">
                <a:latin typeface="Times New Roman" charset="0"/>
              </a:rPr>
              <a:t> </a:t>
            </a:r>
          </a:p>
          <a:p>
            <a:pPr algn="l"/>
            <a:r>
              <a:rPr lang="cs-CZ" sz="2800" u="none">
                <a:latin typeface="Times New Roman" charset="0"/>
              </a:rPr>
              <a:t>	- Větší je hmotnost střely</a:t>
            </a:r>
          </a:p>
          <a:p>
            <a:pPr algn="l"/>
            <a:endParaRPr lang="cs-CZ" sz="2800" u="none">
              <a:latin typeface="Times New Roman" charset="0"/>
            </a:endParaRPr>
          </a:p>
          <a:p>
            <a:pPr algn="l"/>
            <a:r>
              <a:rPr lang="cs-CZ" sz="2800" u="none">
                <a:latin typeface="Times New Roman" charset="0"/>
              </a:rPr>
              <a:t>	- Větší je úsťová rychlost střely</a:t>
            </a:r>
          </a:p>
          <a:p>
            <a:pPr algn="l"/>
            <a:endParaRPr lang="cs-CZ" sz="2800" u="none">
              <a:latin typeface="Times New Roman" charset="0"/>
            </a:endParaRPr>
          </a:p>
          <a:p>
            <a:pPr algn="l"/>
            <a:r>
              <a:rPr lang="cs-CZ" sz="2800" u="none">
                <a:latin typeface="Times New Roman" charset="0"/>
              </a:rPr>
              <a:t>	- Větší je úsťový tlak působících tlakových plynů</a:t>
            </a:r>
          </a:p>
          <a:p>
            <a:pPr algn="l"/>
            <a:endParaRPr lang="cs-CZ" sz="2800" u="none">
              <a:latin typeface="Times New Roman" charset="0"/>
            </a:endParaRPr>
          </a:p>
          <a:p>
            <a:pPr algn="l"/>
            <a:r>
              <a:rPr lang="cs-CZ" sz="2800" u="none">
                <a:latin typeface="Times New Roman" charset="0"/>
              </a:rPr>
              <a:t>	- Větší ráže zbraně</a:t>
            </a:r>
          </a:p>
          <a:p>
            <a:pPr algn="l"/>
            <a:endParaRPr lang="cs-CZ" sz="2800" u="none">
              <a:latin typeface="Times New Roman" charset="0"/>
            </a:endParaRPr>
          </a:p>
          <a:p>
            <a:pPr algn="l"/>
            <a:r>
              <a:rPr lang="cs-CZ" sz="2800" u="none">
                <a:latin typeface="Times New Roman" charset="0"/>
              </a:rPr>
              <a:t>	- Menší je hmotnost zbraně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 čím je nutno počítat </a:t>
            </a:r>
          </a:p>
        </p:txBody>
      </p:sp>
      <p:sp>
        <p:nvSpPr>
          <p:cNvPr id="78851" name="Rectangle 3"/>
          <p:cNvSpPr>
            <a:spLocks noChangeArrowheads="1"/>
          </p:cNvSpPr>
          <p:nvPr/>
        </p:nvSpPr>
        <p:spPr bwMode="auto">
          <a:xfrm>
            <a:off x="0" y="1219200"/>
            <a:ext cx="9144000" cy="439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rPr>
              <a:t>	</a:t>
            </a:r>
            <a:r>
              <a:rPr lang="cs-CZ" sz="2800" u="none">
                <a:latin typeface="Times New Roman" charset="0"/>
                <a:cs typeface="Times New Roman" charset="0"/>
              </a:rPr>
              <a:t>K velikosti zpětného rázu, vzniklého na základě hybnosti střely, je třeba připočítat ještě reaktivní účinek plynů. Tyto plyny se uvolní při výletu střely z hlavně. Velikost reaktivního účinku vytékajících plynů závisí na objemové hmotnosti a rychlosti vytékajících plynů. Další účinek vyplývá z úsťového tlaku plynů a plochy dna nábojnice, případně velikosti průřezu vývrtu hlavně. Reaktivní zpětný ráz zvyšuje vypočtený zpětný ráz z hybnosti asi o 20 - 30 % v závislosti na  velikosti ráže.</a:t>
            </a:r>
            <a:br>
              <a:rPr lang="cs-CZ" sz="2800" u="none">
                <a:latin typeface="Times New Roman" charset="0"/>
                <a:cs typeface="Times New Roman" charset="0"/>
              </a:rPr>
            </a:br>
            <a:r>
              <a:rPr lang="cs-CZ" sz="1200" u="none">
                <a:cs typeface="Times New Roman" charset="0"/>
              </a:rPr>
              <a:t/>
            </a:r>
            <a:br>
              <a:rPr lang="cs-CZ" sz="1200" u="none">
                <a:cs typeface="Times New Roman" charset="0"/>
              </a:rPr>
            </a:br>
            <a:endParaRPr lang="cs-CZ" u="none"/>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Výpočet zpětného rázu </a:t>
            </a:r>
          </a:p>
        </p:txBody>
      </p:sp>
      <p:sp>
        <p:nvSpPr>
          <p:cNvPr id="71685" name="Rectangle 5"/>
          <p:cNvSpPr>
            <a:spLocks noChangeArrowheads="1"/>
          </p:cNvSpPr>
          <p:nvPr/>
        </p:nvSpPr>
        <p:spPr bwMode="auto">
          <a:xfrm>
            <a:off x="0" y="1066800"/>
            <a:ext cx="9144000" cy="4894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t>	Zbraň, která před výstřelem měla nulovou rychlost, se postupně urychluje a v okamžiku kdy střela opouští hlaveň, dosahuje svojí maximální hodnoty. Tuto maximální hodnotu označujeme, jako rychlost zpětného rázu </a:t>
            </a:r>
            <a:r>
              <a:rPr lang="cs-CZ" sz="2800" u="none">
                <a:latin typeface="Arial Unicode MS" pitchFamily="34" charset="-128"/>
                <a:cs typeface="Times New Roman" charset="0"/>
              </a:rPr>
              <a:t>v</a:t>
            </a:r>
            <a:r>
              <a:rPr lang="cs-CZ" sz="2800" u="none" baseline="-30000">
                <a:latin typeface="Arial Unicode MS" pitchFamily="34" charset="-128"/>
                <a:cs typeface="Times New Roman" charset="0"/>
              </a:rPr>
              <a:t>z</a:t>
            </a:r>
            <a:r>
              <a:rPr lang="cs-CZ" sz="2800" u="none"/>
              <a:t>  (m/s). Rychlost zbraně vzniklá ze zpětného rázu, by neměla přesáhnout 3 m/s.  Rychlost větší než 5m/s je nad hranicí snesitelnosti a hrozí nebezpečí ohrožení zdrav</a:t>
            </a:r>
            <a:r>
              <a:rPr lang="cs-CZ" sz="2800" u="none">
                <a:cs typeface="Times New Roman" charset="0"/>
              </a:rPr>
              <a:t>í.</a:t>
            </a:r>
          </a:p>
          <a:p>
            <a:pPr algn="l" eaLnBrk="0" hangingPunct="0"/>
            <a:endParaRPr lang="cs-CZ" sz="2800" u="none">
              <a:cs typeface="Times New Roman" charset="0"/>
            </a:endParaRPr>
          </a:p>
          <a:p>
            <a:pPr eaLnBrk="0" hangingPunct="0"/>
            <a:r>
              <a:rPr lang="cs-CZ" sz="4400" u="none">
                <a:solidFill>
                  <a:srgbClr val="FF3300"/>
                </a:solidFill>
                <a:latin typeface="Arial Unicode MS" pitchFamily="34" charset="-128"/>
                <a:cs typeface="Times New Roman" charset="0"/>
              </a:rPr>
              <a:t>v</a:t>
            </a:r>
            <a:r>
              <a:rPr lang="cs-CZ" sz="2800" u="none" baseline="-30000">
                <a:solidFill>
                  <a:srgbClr val="FF3300"/>
                </a:solidFill>
                <a:latin typeface="Arial Unicode MS" pitchFamily="34" charset="-128"/>
                <a:cs typeface="Times New Roman" charset="0"/>
              </a:rPr>
              <a:t>z</a:t>
            </a:r>
            <a:r>
              <a:rPr lang="cs-CZ" sz="2800" u="none">
                <a:solidFill>
                  <a:srgbClr val="FF3300"/>
                </a:solidFill>
                <a:latin typeface="Arial Unicode MS" pitchFamily="34" charset="-128"/>
                <a:cs typeface="Times New Roman" charset="0"/>
              </a:rPr>
              <a:t> = </a:t>
            </a:r>
            <a:r>
              <a:rPr lang="cs-CZ" sz="2800" u="none">
                <a:solidFill>
                  <a:srgbClr val="FF3300"/>
                </a:solidFill>
                <a:cs typeface="Times New Roman" charset="0"/>
              </a:rPr>
              <a:t>(</a:t>
            </a:r>
            <a:r>
              <a:rPr lang="cs-CZ" sz="4400" u="none">
                <a:solidFill>
                  <a:srgbClr val="FF3300"/>
                </a:solidFill>
                <a:latin typeface="Arial Unicode MS" pitchFamily="34" charset="-128"/>
                <a:cs typeface="Times New Roman" charset="0"/>
              </a:rPr>
              <a:t>q/Q</a:t>
            </a:r>
            <a:r>
              <a:rPr lang="cs-CZ" sz="2800" u="none" baseline="-30000">
                <a:solidFill>
                  <a:srgbClr val="FF3300"/>
                </a:solidFill>
                <a:latin typeface="Arial Unicode MS" pitchFamily="34" charset="-128"/>
                <a:cs typeface="Times New Roman" charset="0"/>
              </a:rPr>
              <a:t>z </a:t>
            </a:r>
            <a:r>
              <a:rPr lang="cs-CZ" sz="4400" u="none">
                <a:solidFill>
                  <a:srgbClr val="FF3300"/>
                </a:solidFill>
                <a:latin typeface="Arial Unicode MS" pitchFamily="34" charset="-128"/>
                <a:cs typeface="Times New Roman" charset="0"/>
              </a:rPr>
              <a:t> *</a:t>
            </a:r>
            <a:r>
              <a:rPr lang="cs-CZ" sz="2800" u="none">
                <a:solidFill>
                  <a:srgbClr val="FF3300"/>
                </a:solidFill>
                <a:latin typeface="Arial Unicode MS" pitchFamily="34" charset="-128"/>
                <a:cs typeface="Times New Roman" charset="0"/>
              </a:rPr>
              <a:t> </a:t>
            </a:r>
            <a:r>
              <a:rPr lang="cs-CZ" sz="4400" u="none">
                <a:solidFill>
                  <a:srgbClr val="FF3300"/>
                </a:solidFill>
                <a:latin typeface="Arial Unicode MS" pitchFamily="34" charset="-128"/>
                <a:cs typeface="Times New Roman" charset="0"/>
              </a:rPr>
              <a:t>v</a:t>
            </a:r>
            <a:r>
              <a:rPr lang="cs-CZ" sz="2800" u="none" baseline="-30000">
                <a:solidFill>
                  <a:srgbClr val="FF3300"/>
                </a:solidFill>
                <a:latin typeface="Arial Unicode MS" pitchFamily="34" charset="-128"/>
                <a:cs typeface="Times New Roman" charset="0"/>
              </a:rPr>
              <a:t>u</a:t>
            </a:r>
            <a:r>
              <a:rPr lang="cs-CZ" sz="4400" u="none">
                <a:solidFill>
                  <a:srgbClr val="FF3300"/>
                </a:solidFill>
                <a:cs typeface="Times New Roman" charset="0"/>
              </a:rPr>
              <a:t> )* 1,25</a:t>
            </a:r>
            <a:endParaRPr lang="cs-CZ" sz="2800" u="none" baseline="-30000">
              <a:solidFill>
                <a:srgbClr val="FF3300"/>
              </a:solidFill>
              <a:cs typeface="Times New Roman" charset="0"/>
            </a:endParaRPr>
          </a:p>
          <a:p>
            <a:pPr algn="l" eaLnBrk="0" hangingPunct="0"/>
            <a:r>
              <a:rPr lang="cs-CZ" sz="2800" u="none" baseline="-30000">
                <a:latin typeface="Arial Unicode MS" pitchFamily="34" charset="-128"/>
                <a:cs typeface="Times New Roman"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Význam jednotlivých veličin </a:t>
            </a:r>
          </a:p>
        </p:txBody>
      </p:sp>
      <p:sp>
        <p:nvSpPr>
          <p:cNvPr id="75779" name="Rectangle 3"/>
          <p:cNvSpPr>
            <a:spLocks noChangeArrowheads="1"/>
          </p:cNvSpPr>
          <p:nvPr/>
        </p:nvSpPr>
        <p:spPr bwMode="auto">
          <a:xfrm>
            <a:off x="1524000" y="1905000"/>
            <a:ext cx="5638800" cy="3084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spcBef>
                <a:spcPct val="50000"/>
              </a:spcBef>
            </a:pPr>
            <a:r>
              <a:rPr lang="cs-CZ" sz="2800" u="none">
                <a:latin typeface="Arial Unicode MS" pitchFamily="34" charset="-128"/>
                <a:cs typeface="Times New Roman" charset="0"/>
              </a:rPr>
              <a:t>v</a:t>
            </a:r>
            <a:r>
              <a:rPr lang="cs-CZ" sz="2800" u="none" baseline="-30000">
                <a:cs typeface="Times New Roman" charset="0"/>
              </a:rPr>
              <a:t>z</a:t>
            </a:r>
            <a:r>
              <a:rPr lang="cs-CZ" sz="2800" u="none">
                <a:latin typeface="Arial Unicode MS" pitchFamily="34" charset="-128"/>
                <a:cs typeface="Times New Roman" charset="0"/>
              </a:rPr>
              <a:t> = rychlost</a:t>
            </a:r>
            <a:r>
              <a:rPr lang="cs-CZ" sz="2800" u="none">
                <a:cs typeface="Times New Roman" charset="0"/>
              </a:rPr>
              <a:t> zpětného rázu (m/s)</a:t>
            </a:r>
          </a:p>
          <a:p>
            <a:pPr algn="l" eaLnBrk="0" hangingPunct="0">
              <a:spcBef>
                <a:spcPct val="50000"/>
              </a:spcBef>
            </a:pPr>
            <a:r>
              <a:rPr lang="cs-CZ" sz="2800" u="none">
                <a:latin typeface="Arial Unicode MS" pitchFamily="34" charset="-128"/>
                <a:cs typeface="Times New Roman" charset="0"/>
              </a:rPr>
              <a:t>v</a:t>
            </a:r>
            <a:r>
              <a:rPr lang="cs-CZ" sz="2800" u="none" baseline="-30000">
                <a:latin typeface="Arial"/>
                <a:cs typeface="Times New Roman" charset="0"/>
              </a:rPr>
              <a:t>ú</a:t>
            </a:r>
            <a:r>
              <a:rPr lang="cs-CZ" sz="2800" u="none">
                <a:latin typeface="Arial Unicode MS" pitchFamily="34" charset="-128"/>
                <a:cs typeface="Times New Roman" charset="0"/>
              </a:rPr>
              <a:t> = </a:t>
            </a:r>
            <a:r>
              <a:rPr lang="cs-CZ" sz="2800" u="none">
                <a:latin typeface="Arial"/>
                <a:cs typeface="Times New Roman" charset="0"/>
              </a:rPr>
              <a:t>ú</a:t>
            </a:r>
            <a:r>
              <a:rPr lang="cs-CZ" sz="2800" u="none">
                <a:latin typeface="Arial Unicode MS" pitchFamily="34" charset="-128"/>
                <a:cs typeface="Times New Roman" charset="0"/>
              </a:rPr>
              <a:t>sťov</a:t>
            </a:r>
            <a:r>
              <a:rPr lang="cs-CZ" sz="2800" u="none">
                <a:latin typeface="Arial"/>
                <a:cs typeface="Times New Roman" charset="0"/>
              </a:rPr>
              <a:t>á</a:t>
            </a:r>
            <a:r>
              <a:rPr lang="cs-CZ" sz="2800" u="none">
                <a:latin typeface="Arial Unicode MS" pitchFamily="34" charset="-128"/>
                <a:cs typeface="Times New Roman" charset="0"/>
              </a:rPr>
              <a:t> rychlost</a:t>
            </a:r>
            <a:r>
              <a:rPr lang="cs-CZ" sz="2800" u="none">
                <a:cs typeface="Times New Roman" charset="0"/>
              </a:rPr>
              <a:t> (m/s</a:t>
            </a:r>
          </a:p>
          <a:p>
            <a:pPr algn="l" eaLnBrk="0" hangingPunct="0">
              <a:spcBef>
                <a:spcPct val="50000"/>
              </a:spcBef>
            </a:pPr>
            <a:r>
              <a:rPr lang="cs-CZ" sz="2800" u="none">
                <a:latin typeface="Arial Unicode MS" pitchFamily="34" charset="-128"/>
                <a:cs typeface="Times New Roman" charset="0"/>
              </a:rPr>
              <a:t>q = hmotnost střely  </a:t>
            </a:r>
            <a:r>
              <a:rPr lang="cs-CZ" sz="2800" u="none">
                <a:cs typeface="Times New Roman" charset="0"/>
              </a:rPr>
              <a:t>(</a:t>
            </a:r>
            <a:r>
              <a:rPr lang="cs-CZ" sz="2800" u="none">
                <a:latin typeface="Arial Unicode MS" pitchFamily="34" charset="-128"/>
                <a:cs typeface="Times New Roman" charset="0"/>
              </a:rPr>
              <a:t>g</a:t>
            </a:r>
            <a:r>
              <a:rPr lang="cs-CZ" sz="2800" u="none">
                <a:cs typeface="Times New Roman" charset="0"/>
              </a:rPr>
              <a:t>)</a:t>
            </a:r>
          </a:p>
          <a:p>
            <a:pPr algn="l" eaLnBrk="0" hangingPunct="0">
              <a:spcBef>
                <a:spcPct val="50000"/>
              </a:spcBef>
            </a:pPr>
            <a:r>
              <a:rPr lang="cs-CZ" sz="2800" u="none">
                <a:latin typeface="Arial Unicode MS" pitchFamily="34" charset="-128"/>
                <a:cs typeface="Times New Roman" charset="0"/>
              </a:rPr>
              <a:t>Q</a:t>
            </a:r>
            <a:r>
              <a:rPr lang="cs-CZ" sz="2800" u="none" baseline="-30000">
                <a:latin typeface="Arial Unicode MS" pitchFamily="34" charset="-128"/>
                <a:cs typeface="Times New Roman" charset="0"/>
              </a:rPr>
              <a:t>z </a:t>
            </a:r>
            <a:r>
              <a:rPr lang="cs-CZ" sz="2800" u="none">
                <a:latin typeface="Arial Unicode MS" pitchFamily="34" charset="-128"/>
                <a:cs typeface="Times New Roman" charset="0"/>
              </a:rPr>
              <a:t>= hmotnost zbraně</a:t>
            </a:r>
            <a:r>
              <a:rPr lang="cs-CZ" sz="2800" u="none">
                <a:cs typeface="Times New Roman" charset="0"/>
              </a:rPr>
              <a:t> (g)</a:t>
            </a:r>
          </a:p>
          <a:p>
            <a:pPr algn="l" eaLnBrk="0" hangingPunct="0">
              <a:spcBef>
                <a:spcPct val="50000"/>
              </a:spcBef>
            </a:pPr>
            <a:r>
              <a:rPr lang="cs-CZ" sz="2800" u="none">
                <a:cs typeface="Times New Roman" charset="0"/>
              </a:rPr>
              <a:t>1,25 = reaktivní zpětný ráz</a:t>
            </a:r>
            <a:r>
              <a:rPr lang="cs-CZ" sz="2800" u="none"/>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Příklad </a:t>
            </a:r>
          </a:p>
        </p:txBody>
      </p:sp>
      <p:sp>
        <p:nvSpPr>
          <p:cNvPr id="79875" name="Rectangle 3"/>
          <p:cNvSpPr>
            <a:spLocks noChangeArrowheads="1"/>
          </p:cNvSpPr>
          <p:nvPr/>
        </p:nvSpPr>
        <p:spPr bwMode="auto">
          <a:xfrm>
            <a:off x="0" y="914400"/>
            <a:ext cx="8923338"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Z malorážové zbraně byl vystřelen náboj o hmotnosti střely 12 g s úsťovou rychlostí 600 m/s. Hmotnost, této zbraně je 2,4 kg. Urči rychlost zpětného rázu?</a:t>
            </a:r>
          </a:p>
        </p:txBody>
      </p:sp>
      <p:sp>
        <p:nvSpPr>
          <p:cNvPr id="79876" name="Rectangle 4"/>
          <p:cNvSpPr>
            <a:spLocks noChangeArrowheads="1"/>
          </p:cNvSpPr>
          <p:nvPr/>
        </p:nvSpPr>
        <p:spPr bwMode="auto">
          <a:xfrm>
            <a:off x="1905000" y="2362200"/>
            <a:ext cx="5322888" cy="3324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eaLnBrk="0" hangingPunct="0"/>
            <a:r>
              <a:rPr lang="cs-CZ" sz="4400" u="none">
                <a:latin typeface="Arial Unicode MS" pitchFamily="34" charset="-128"/>
                <a:cs typeface="Times New Roman" charset="0"/>
              </a:rPr>
              <a:t>v</a:t>
            </a:r>
            <a:r>
              <a:rPr lang="cs-CZ" sz="2800" u="none" baseline="-30000">
                <a:latin typeface="Arial Unicode MS" pitchFamily="34" charset="-128"/>
                <a:cs typeface="Times New Roman" charset="0"/>
              </a:rPr>
              <a:t>z</a:t>
            </a:r>
            <a:r>
              <a:rPr lang="cs-CZ" sz="2800" u="none">
                <a:latin typeface="Arial Unicode MS" pitchFamily="34" charset="-128"/>
                <a:cs typeface="Times New Roman" charset="0"/>
              </a:rPr>
              <a:t> = </a:t>
            </a:r>
            <a:r>
              <a:rPr lang="cs-CZ" sz="2800" u="none">
                <a:cs typeface="Times New Roman" charset="0"/>
              </a:rPr>
              <a:t>(</a:t>
            </a:r>
            <a:r>
              <a:rPr lang="cs-CZ" sz="4400" u="none">
                <a:latin typeface="Arial Unicode MS" pitchFamily="34" charset="-128"/>
                <a:cs typeface="Times New Roman" charset="0"/>
              </a:rPr>
              <a:t>q/Q</a:t>
            </a:r>
            <a:r>
              <a:rPr lang="cs-CZ" sz="2800" u="none" baseline="-30000">
                <a:latin typeface="Arial Unicode MS" pitchFamily="34" charset="-128"/>
                <a:cs typeface="Times New Roman" charset="0"/>
              </a:rPr>
              <a:t>z </a:t>
            </a:r>
            <a:r>
              <a:rPr lang="cs-CZ" sz="4400" u="none">
                <a:latin typeface="Arial Unicode MS" pitchFamily="34" charset="-128"/>
                <a:cs typeface="Times New Roman" charset="0"/>
              </a:rPr>
              <a:t> *</a:t>
            </a:r>
            <a:r>
              <a:rPr lang="cs-CZ" sz="2800" u="none">
                <a:latin typeface="Arial Unicode MS" pitchFamily="34" charset="-128"/>
                <a:cs typeface="Times New Roman" charset="0"/>
              </a:rPr>
              <a:t> </a:t>
            </a:r>
            <a:r>
              <a:rPr lang="cs-CZ" sz="4400" u="none">
                <a:latin typeface="Arial Unicode MS" pitchFamily="34" charset="-128"/>
                <a:cs typeface="Times New Roman" charset="0"/>
              </a:rPr>
              <a:t>v</a:t>
            </a:r>
            <a:r>
              <a:rPr lang="cs-CZ" sz="2800" u="none" baseline="-30000">
                <a:latin typeface="Arial Unicode MS" pitchFamily="34" charset="-128"/>
                <a:cs typeface="Times New Roman" charset="0"/>
              </a:rPr>
              <a:t>u</a:t>
            </a:r>
            <a:r>
              <a:rPr lang="cs-CZ" sz="4400" u="none">
                <a:cs typeface="Times New Roman" charset="0"/>
              </a:rPr>
              <a:t> )* 1,25</a:t>
            </a:r>
          </a:p>
          <a:p>
            <a:pPr algn="l" eaLnBrk="0" hangingPunct="0"/>
            <a:endParaRPr lang="cs-CZ" sz="2800" u="none">
              <a:cs typeface="Times New Roman" charset="0"/>
            </a:endParaRPr>
          </a:p>
          <a:p>
            <a:pPr algn="l" eaLnBrk="0" hangingPunct="0"/>
            <a:r>
              <a:rPr lang="cs-CZ" sz="2800" u="none">
                <a:cs typeface="Times New Roman" charset="0"/>
              </a:rPr>
              <a:t>Po dosazení do rovnice:</a:t>
            </a:r>
          </a:p>
          <a:p>
            <a:pPr algn="l" eaLnBrk="0" hangingPunct="0"/>
            <a:r>
              <a:rPr lang="cs-CZ" sz="2800" u="none">
                <a:latin typeface="Arial Unicode MS" pitchFamily="34" charset="-128"/>
                <a:cs typeface="Times New Roman" charset="0"/>
              </a:rPr>
              <a:t>V</a:t>
            </a:r>
            <a:r>
              <a:rPr lang="cs-CZ" sz="2800" u="none" baseline="-30000">
                <a:latin typeface="Arial Unicode MS" pitchFamily="34" charset="-128"/>
                <a:cs typeface="Times New Roman" charset="0"/>
              </a:rPr>
              <a:t>z</a:t>
            </a:r>
            <a:r>
              <a:rPr lang="cs-CZ" sz="2800" u="none">
                <a:cs typeface="Times New Roman" charset="0"/>
              </a:rPr>
              <a:t>= (12/ 2 400 * 600) * 1,25 =</a:t>
            </a:r>
          </a:p>
          <a:p>
            <a:pPr algn="l" eaLnBrk="0" hangingPunct="0"/>
            <a:r>
              <a:rPr lang="cs-CZ" sz="2800" u="none">
                <a:cs typeface="Times New Roman" charset="0"/>
              </a:rPr>
              <a:t>    = (12/24*6)*1,25=3*1,25=3,75</a:t>
            </a:r>
          </a:p>
          <a:p>
            <a:pPr algn="l" eaLnBrk="0" hangingPunct="0"/>
            <a:endParaRPr lang="cs-CZ" sz="2800" u="none">
              <a:cs typeface="Times New Roman" charset="0"/>
            </a:endParaRPr>
          </a:p>
          <a:p>
            <a:pPr algn="l" eaLnBrk="0" hangingPunct="0"/>
            <a:r>
              <a:rPr lang="cs-CZ" sz="2800">
                <a:latin typeface="Arial Unicode MS" pitchFamily="34" charset="-128"/>
                <a:cs typeface="Times New Roman" charset="0"/>
              </a:rPr>
              <a:t>V</a:t>
            </a:r>
            <a:r>
              <a:rPr lang="cs-CZ" sz="2800" baseline="-30000">
                <a:latin typeface="Arial Unicode MS" pitchFamily="34" charset="-128"/>
                <a:cs typeface="Times New Roman" charset="0"/>
              </a:rPr>
              <a:t>z</a:t>
            </a:r>
            <a:r>
              <a:rPr lang="cs-CZ" sz="2800">
                <a:cs typeface="Times New Roman" charset="0"/>
              </a:rPr>
              <a:t> = 3,75 m/s</a:t>
            </a:r>
          </a:p>
        </p:txBody>
      </p:sp>
      <p:sp>
        <p:nvSpPr>
          <p:cNvPr id="79877" name="Rectangle 5"/>
          <p:cNvSpPr>
            <a:spLocks noChangeArrowheads="1"/>
          </p:cNvSpPr>
          <p:nvPr/>
        </p:nvSpPr>
        <p:spPr bwMode="auto">
          <a:xfrm>
            <a:off x="457200" y="5867400"/>
            <a:ext cx="80645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cs-CZ" sz="2800" u="none">
                <a:latin typeface="Times New Roman" charset="0"/>
              </a:rPr>
              <a:t>U této zbraně bude rychlost zpětného rázu asi 3,75 m/s.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Průběh výstřelu u brokových zbraní</a:t>
            </a:r>
          </a:p>
        </p:txBody>
      </p:sp>
      <p:sp>
        <p:nvSpPr>
          <p:cNvPr id="70659" name="Rectangle 3"/>
          <p:cNvSpPr>
            <a:spLocks noChangeArrowheads="1"/>
          </p:cNvSpPr>
          <p:nvPr/>
        </p:nvSpPr>
        <p:spPr bwMode="auto">
          <a:xfrm>
            <a:off x="762000" y="990600"/>
            <a:ext cx="7696200" cy="350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a:t>
            </a:r>
            <a:r>
              <a:rPr lang="cs-CZ" sz="2800" u="none">
                <a:latin typeface="Times New Roman" charset="0"/>
                <a:cs typeface="Times New Roman" charset="0"/>
              </a:rPr>
              <a:t>Zrychlováním zátky, a sloupce broků ve hlavni brokovnice a třením mezi stěnami hlavně vzniká síla, která stlačuje oba tyto prvky. Stlačením brokového sloupce dochází ke klínování broků. Z toho plyne deformace broků. Tyto  deformace jsou zmírněné chráničem broků. Současně se zvětšuje tření mezi hlavní a chráničem broků, což vede k opotřebení vývrtu.</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Průběh výstřelu u kulových zbraní</a:t>
            </a:r>
          </a:p>
        </p:txBody>
      </p:sp>
      <p:sp>
        <p:nvSpPr>
          <p:cNvPr id="72708" name="Rectangle 4"/>
          <p:cNvSpPr>
            <a:spLocks noChangeArrowheads="1"/>
          </p:cNvSpPr>
          <p:nvPr/>
        </p:nvSpPr>
        <p:spPr bwMode="auto">
          <a:xfrm>
            <a:off x="0" y="1143000"/>
            <a:ext cx="9144000" cy="4789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cs typeface="Times New Roman" charset="0"/>
              </a:rPr>
              <a:t>	Kulová střela se má začat zařezávat do drážek bezprostředně po svém uvolnění spojení s nábojnicí, kdy nemá téměř žádnou rychlost. Střela urazí určitou dráhu – volný chod střely. Dříve než se začne zařezávat do drážek získá určitou rychlost se kterou narazí na začátek drážek vývrtu. Pokud je rychlost střely příliš velká, (veliká délka přechodového kužele) může dojít ke stržení střely. To znamená, že střela se neroztočí, čímž ztratí rotační stabilitu. Po průletu střely ústím, za ní vyrazí z hlavě rozpínající se prachové plyny s tlakem P</a:t>
            </a:r>
            <a:r>
              <a:rPr lang="cs-CZ" sz="2800" u="none" baseline="-30000">
                <a:latin typeface="Times New Roman" charset="0"/>
                <a:cs typeface="Times New Roman" charset="0"/>
              </a:rPr>
              <a:t>ú</a:t>
            </a:r>
            <a:r>
              <a:rPr lang="cs-CZ" sz="2800" u="none">
                <a:latin typeface="Times New Roman" charset="0"/>
                <a:cs typeface="Times New Roman" charset="0"/>
              </a:rPr>
              <a:t>. Ve volném prostoru tlak rychle klesá až na hodnotu atmosférického tlaku. </a:t>
            </a:r>
            <a:endParaRPr lang="cs-CZ" u="none"/>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Důsledek zpětného rázu </a:t>
            </a:r>
          </a:p>
        </p:txBody>
      </p:sp>
      <p:sp>
        <p:nvSpPr>
          <p:cNvPr id="73731" name="Rectangle 3"/>
          <p:cNvSpPr>
            <a:spLocks noChangeArrowheads="1"/>
          </p:cNvSpPr>
          <p:nvPr/>
        </p:nvSpPr>
        <p:spPr bwMode="auto">
          <a:xfrm>
            <a:off x="0" y="914400"/>
            <a:ext cx="9144000"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rPr>
              <a:t>	</a:t>
            </a:r>
            <a:r>
              <a:rPr lang="cs-CZ" sz="2800" u="none">
                <a:latin typeface="Times New Roman" charset="0"/>
                <a:cs typeface="Times New Roman" charset="0"/>
              </a:rPr>
              <a:t>Vlivem uvedených jevů se zbraň zákonitě pohybuje téměř okamžitě po zážehu střelného prachu v náboji a to v každém případě dříve než střela opustí ústí hlavně. Proto tato část zpětného rázu ovlivňuje, a někdy velmi výrazně, přesnost střelby. Po opuštění střely zbraně ústím hlavně dojde k prudké expanzi plynů, která je doprovázena silným zvukovým třeskem a vytváří další silný reaktivní účinek se zpětným pohybem zbraně. Vzhledem k tomu, že silný reaktivní účinek úsťovým plynů a silný třesk výstřelu je dominantní v celém průběhu vývinu rány, střelci subjektivně splývá v jeden celek i s jevy vnitřní balistiky popsanými výše a tak jsou důsledky vnitřní balistiky často podceňovány nebo vůbec pomíjeny. </a:t>
            </a:r>
            <a:endParaRPr lang="cs-CZ" u="none"/>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Co působí současně se zpětným rázem</a:t>
            </a:r>
          </a:p>
        </p:txBody>
      </p:sp>
      <p:sp>
        <p:nvSpPr>
          <p:cNvPr id="101380" name="Rectangle 4"/>
          <p:cNvSpPr>
            <a:spLocks noChangeArrowheads="1"/>
          </p:cNvSpPr>
          <p:nvPr/>
        </p:nvSpPr>
        <p:spPr bwMode="auto">
          <a:xfrm>
            <a:off x="0" y="990600"/>
            <a:ext cx="9144000"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buClr>
                <a:srgbClr val="000000"/>
              </a:buClr>
              <a:buSzPct val="100000"/>
              <a:buFont typeface="Times New Roman" charset="0"/>
              <a:buNone/>
            </a:pPr>
            <a:r>
              <a:rPr lang="cs-CZ" sz="2800" u="none">
                <a:solidFill>
                  <a:srgbClr val="000000"/>
                </a:solidFill>
                <a:latin typeface="Times New Roman" charset="0"/>
              </a:rPr>
              <a:t>	Před hlavní se rozpínající hnací plyny o vysokém tlaku,  se šíří v podobě kulové vlnoplochy rychlostí vyšší než rychlost vzduchu. Naším subjektivním dojmem vnímáme tento zvuk jako ránu výstřelu. Tato tlaková vlna, která se šíří všemi směry, a tudíž i proti samotným hnacím plynům. Těsně u ústí hlavně může být rychlost tlakové vlny rovna rychlosti pohybu hnacích plynů. V takovém případě se může část tlakové vlny, která se vrací zpět stát quazistatickou. Tato část má složitý lahvovitý tvar a označujeme ji jako lahvovitá vlna. Její postupně se rozšiřující část se nazývá hlavňová vlnoplocha a slabě zaoblená základna nese pojmenování Machův disk. Hlavňová vlnoplocha postupně zaniká v ústí hlavně.</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Výstřel a akustika</a:t>
            </a:r>
          </a:p>
        </p:txBody>
      </p:sp>
      <p:sp>
        <p:nvSpPr>
          <p:cNvPr id="74755" name="Rectangle 3"/>
          <p:cNvSpPr>
            <a:spLocks noChangeArrowheads="1"/>
          </p:cNvSpPr>
          <p:nvPr/>
        </p:nvSpPr>
        <p:spPr bwMode="auto">
          <a:xfrm>
            <a:off x="0" y="1066800"/>
            <a:ext cx="9144000" cy="564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buClr>
                <a:srgbClr val="000000"/>
              </a:buClr>
              <a:buSzPct val="100000"/>
              <a:buFont typeface="Times New Roman" charset="0"/>
              <a:buNone/>
            </a:pPr>
            <a:r>
              <a:rPr lang="cs-CZ" sz="2800" u="none">
                <a:solidFill>
                  <a:srgbClr val="000000"/>
                </a:solidFill>
                <a:latin typeface="Times New Roman" charset="0"/>
              </a:rPr>
              <a:t>	</a:t>
            </a:r>
            <a:r>
              <a:rPr lang="cs-CZ" sz="2800" u="none">
                <a:solidFill>
                  <a:srgbClr val="000000"/>
                </a:solidFill>
                <a:latin typeface="Times New Roman" charset="0"/>
                <a:cs typeface="Times New Roman" charset="0"/>
              </a:rPr>
              <a:t>Výsledný zvukový efekt, který střelec vnímá u střel s podzvukovou rychlostí (pod 340m/s) je pouze rána výstřelu. U střel s nadzvukovou rychlostí k ráně výstřelu přistupuje ještě třesk. Jeho zdrojem je prudké stlačení vzduchových částic před pohybující se špičkou střely. </a:t>
            </a:r>
          </a:p>
          <a:p>
            <a:pPr algn="l">
              <a:spcBef>
                <a:spcPct val="50000"/>
              </a:spcBef>
              <a:buClr>
                <a:srgbClr val="000000"/>
              </a:buClr>
              <a:buSzPct val="100000"/>
              <a:buFont typeface="Times New Roman" charset="0"/>
              <a:buNone/>
            </a:pPr>
            <a:endParaRPr lang="cs-CZ" sz="2800" u="none">
              <a:solidFill>
                <a:srgbClr val="000000"/>
              </a:solidFill>
              <a:latin typeface="Times New Roman" charset="0"/>
              <a:cs typeface="Times New Roman" charset="0"/>
            </a:endParaRPr>
          </a:p>
          <a:p>
            <a:pPr algn="l">
              <a:spcBef>
                <a:spcPct val="50000"/>
              </a:spcBef>
              <a:buClr>
                <a:srgbClr val="000000"/>
              </a:buClr>
              <a:buSzPct val="100000"/>
              <a:buFont typeface="Times New Roman" charset="0"/>
              <a:buNone/>
            </a:pPr>
            <a:r>
              <a:rPr lang="cs-CZ" sz="2800" u="none">
                <a:solidFill>
                  <a:srgbClr val="000000"/>
                </a:solidFill>
                <a:latin typeface="Times New Roman" charset="0"/>
                <a:cs typeface="Times New Roman" charset="0"/>
              </a:rPr>
              <a:t>	Akustický třesk můžeme pozorovat např. u letadel nebo střel, které se pohybují nadzvukovou rychlostí.</a:t>
            </a:r>
          </a:p>
          <a:p>
            <a:pPr algn="l">
              <a:spcBef>
                <a:spcPct val="50000"/>
              </a:spcBef>
              <a:buClr>
                <a:srgbClr val="000000"/>
              </a:buClr>
              <a:buSzPct val="100000"/>
              <a:buFont typeface="Times New Roman" charset="0"/>
              <a:buNone/>
            </a:pPr>
            <a:r>
              <a:rPr lang="cs-CZ" sz="2800" u="none">
                <a:solidFill>
                  <a:srgbClr val="000000"/>
                </a:solidFill>
                <a:latin typeface="Times New Roman" charset="0"/>
                <a:cs typeface="Times New Roman" charset="0"/>
              </a:rPr>
              <a:t>	</a:t>
            </a:r>
          </a:p>
          <a:p>
            <a:pPr algn="l">
              <a:spcBef>
                <a:spcPct val="50000"/>
              </a:spcBef>
              <a:buClr>
                <a:srgbClr val="000000"/>
              </a:buClr>
              <a:buSzPct val="100000"/>
              <a:buFont typeface="Times New Roman" charset="0"/>
              <a:buNone/>
            </a:pPr>
            <a:r>
              <a:rPr lang="cs-CZ" sz="2800" u="none">
                <a:solidFill>
                  <a:srgbClr val="000000"/>
                </a:solidFill>
                <a:latin typeface="Times New Roman" charset="0"/>
                <a:cs typeface="Times New Roman" charset="0"/>
              </a:rPr>
              <a:t>	Akustický třesk – Jev nastávající v okamžiku, kdy se rychlost zvuku a rychlost zdroje zvuku rovnají.</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1026"/>
          <p:cNvSpPr>
            <a:spLocks noGrp="1"/>
          </p:cNvSpPr>
          <p:nvPr>
            <p:ph type="title" idx="4294967295"/>
          </p:nvPr>
        </p:nvSpPr>
        <p:spPr bwMode="auto">
          <a:xfrm>
            <a:off x="228600" y="762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Stínové radarové snímky</a:t>
            </a:r>
          </a:p>
        </p:txBody>
      </p:sp>
      <p:sp>
        <p:nvSpPr>
          <p:cNvPr id="82952" name="Rectangle 1032"/>
          <p:cNvSpPr>
            <a:spLocks noChangeArrowheads="1"/>
          </p:cNvSpPr>
          <p:nvPr/>
        </p:nvSpPr>
        <p:spPr bwMode="auto">
          <a:xfrm>
            <a:off x="0" y="3314700"/>
            <a:ext cx="9144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1200" u="none">
                <a:latin typeface="Arial"/>
                <a:cs typeface="Times New Roman" charset="0"/>
              </a:rPr>
              <a:t> </a:t>
            </a:r>
            <a:endParaRPr lang="cs-CZ" u="none"/>
          </a:p>
        </p:txBody>
      </p:sp>
      <p:sp>
        <p:nvSpPr>
          <p:cNvPr id="82954" name="Rectangle 1034"/>
          <p:cNvSpPr>
            <a:spLocks noChangeArrowheads="1"/>
          </p:cNvSpPr>
          <p:nvPr/>
        </p:nvSpPr>
        <p:spPr bwMode="auto">
          <a:xfrm>
            <a:off x="0" y="3771900"/>
            <a:ext cx="9144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1200" u="none">
                <a:latin typeface="Arial Unicode MS" pitchFamily="34" charset="-128"/>
                <a:cs typeface="Times New Roman" charset="0"/>
              </a:rPr>
              <a:t>	</a:t>
            </a:r>
            <a:endParaRPr lang="cs-CZ" u="none"/>
          </a:p>
        </p:txBody>
      </p:sp>
      <p:sp>
        <p:nvSpPr>
          <p:cNvPr id="82955" name="Rectangle 1035"/>
          <p:cNvSpPr>
            <a:spLocks noChangeArrowheads="1"/>
          </p:cNvSpPr>
          <p:nvPr/>
        </p:nvSpPr>
        <p:spPr bwMode="auto">
          <a:xfrm>
            <a:off x="0" y="4000500"/>
            <a:ext cx="9144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1200" u="none">
                <a:latin typeface="Arial Unicode MS" pitchFamily="34" charset="-128"/>
                <a:cs typeface="Times New Roman" charset="0"/>
              </a:rPr>
              <a:t>	</a:t>
            </a:r>
            <a:endParaRPr lang="cs-CZ" u="none"/>
          </a:p>
        </p:txBody>
      </p:sp>
      <p:sp>
        <p:nvSpPr>
          <p:cNvPr id="82957" name="Rectangle 1037"/>
          <p:cNvSpPr>
            <a:spLocks noChangeArrowheads="1"/>
          </p:cNvSpPr>
          <p:nvPr/>
        </p:nvSpPr>
        <p:spPr bwMode="auto">
          <a:xfrm>
            <a:off x="0" y="838200"/>
            <a:ext cx="9144000" cy="5353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1200" u="none">
                <a:latin typeface="Arial Unicode MS" pitchFamily="34" charset="-128"/>
                <a:cs typeface="Times New Roman" charset="0"/>
              </a:rPr>
              <a:t>	</a:t>
            </a:r>
            <a:endParaRPr lang="cs-CZ" sz="1200" u="none">
              <a:cs typeface="Times New Roman" charset="0"/>
            </a:endParaRPr>
          </a:p>
          <a:p>
            <a:pPr algn="just" eaLnBrk="0" hangingPunct="0"/>
            <a:r>
              <a:rPr lang="cs-CZ" sz="2800" u="none">
                <a:latin typeface="Times New Roman" charset="0"/>
                <a:cs typeface="Times New Roman" charset="0"/>
              </a:rPr>
              <a:t> 	Na následujících obrázcích jsou stínové radarové snímky dvou letících střel. </a:t>
            </a:r>
          </a:p>
          <a:p>
            <a:pPr algn="just" eaLnBrk="0" hangingPunct="0"/>
            <a:endParaRPr lang="cs-CZ" sz="2800">
              <a:latin typeface="Times New Roman" charset="0"/>
              <a:cs typeface="Times New Roman" charset="0"/>
            </a:endParaRPr>
          </a:p>
          <a:p>
            <a:pPr algn="just" eaLnBrk="0" hangingPunct="0"/>
            <a:r>
              <a:rPr lang="cs-CZ" sz="2800">
                <a:latin typeface="Times New Roman" charset="0"/>
                <a:cs typeface="Times New Roman" charset="0"/>
              </a:rPr>
              <a:t>První</a:t>
            </a:r>
            <a:r>
              <a:rPr lang="cs-CZ" sz="2800" u="none">
                <a:latin typeface="Times New Roman" charset="0"/>
                <a:cs typeface="Times New Roman" charset="0"/>
              </a:rPr>
              <a:t> (r.7,62x54R) se pohybuje nadzvukovou rychlostí 830 m/s. Na obrázku jsou zřetelné tři rázové vlny. Velikost úhlu první rázové vlny nám udává závislost na Machovém čísle. Čím menší úhel, tím větší rychlost. Za spodní částí střely je patrné silné víření, které zpomaluje let střely. </a:t>
            </a:r>
          </a:p>
          <a:p>
            <a:pPr algn="just" eaLnBrk="0" hangingPunct="0"/>
            <a:endParaRPr lang="cs-CZ" sz="2800">
              <a:latin typeface="Times New Roman" charset="0"/>
              <a:cs typeface="Times New Roman" charset="0"/>
            </a:endParaRPr>
          </a:p>
          <a:p>
            <a:pPr algn="just" eaLnBrk="0" hangingPunct="0"/>
            <a:r>
              <a:rPr lang="cs-CZ" sz="2800">
                <a:latin typeface="Times New Roman" charset="0"/>
                <a:cs typeface="Times New Roman" charset="0"/>
              </a:rPr>
              <a:t>Druhý</a:t>
            </a:r>
            <a:r>
              <a:rPr lang="cs-CZ" sz="2800" u="none">
                <a:latin typeface="Times New Roman" charset="0"/>
                <a:cs typeface="Times New Roman" charset="0"/>
              </a:rPr>
              <a:t> (r.7,65x17B) se pohybuje podzvukovou rychlostí 230 m/s. Nejsou patrné žádné rázové vlny (aerodynamický třesk). Za spodní částí střely je patrné velmi malé víření.</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Střela 7,62 x 54R </a:t>
            </a:r>
          </a:p>
        </p:txBody>
      </p:sp>
      <p:graphicFrame>
        <p:nvGraphicFramePr>
          <p:cNvPr id="80899" name="Object 3"/>
          <p:cNvGraphicFramePr>
            <a:graphicFrameLocks noChangeAspect="1"/>
          </p:cNvGraphicFramePr>
          <p:nvPr/>
        </p:nvGraphicFramePr>
        <p:xfrm>
          <a:off x="609600" y="1039813"/>
          <a:ext cx="8077200" cy="5818187"/>
        </p:xfrm>
        <a:graphic>
          <a:graphicData uri="http://schemas.openxmlformats.org/presentationml/2006/ole">
            <mc:AlternateContent xmlns:mc="http://schemas.openxmlformats.org/markup-compatibility/2006">
              <mc:Choice xmlns:v="urn:schemas-microsoft-com:vml" Requires="v">
                <p:oleObj spid="_x0000_s103426" name="Rastrový obrázek" r:id="rId3" imgW="6095238" imgH="4390476" progId="Paint.Picture">
                  <p:embed/>
                </p:oleObj>
              </mc:Choice>
              <mc:Fallback>
                <p:oleObj name="Rastrový obrázek" r:id="rId3" imgW="6095238" imgH="4390476"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1039813"/>
                        <a:ext cx="8077200" cy="5818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p:cNvSpPr>
          <p:nvPr>
            <p:ph type="title" idx="4294967295"/>
          </p:nvPr>
        </p:nvSpPr>
        <p:spPr bwMode="auto">
          <a:xfrm>
            <a:off x="228600" y="762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Střela 7,65 x 17 B </a:t>
            </a:r>
          </a:p>
        </p:txBody>
      </p:sp>
      <p:graphicFrame>
        <p:nvGraphicFramePr>
          <p:cNvPr id="99332" name="Object 4"/>
          <p:cNvGraphicFramePr>
            <a:graphicFrameLocks noChangeAspect="1"/>
          </p:cNvGraphicFramePr>
          <p:nvPr/>
        </p:nvGraphicFramePr>
        <p:xfrm>
          <a:off x="1219200" y="774700"/>
          <a:ext cx="7086600" cy="6083300"/>
        </p:xfrm>
        <a:graphic>
          <a:graphicData uri="http://schemas.openxmlformats.org/presentationml/2006/ole">
            <mc:AlternateContent xmlns:mc="http://schemas.openxmlformats.org/markup-compatibility/2006">
              <mc:Choice xmlns:v="urn:schemas-microsoft-com:vml" Requires="v">
                <p:oleObj spid="_x0000_s99335" name="Rastrový obrázek" r:id="rId3" imgW="5047619" imgH="4334480" progId="Paint.Picture">
                  <p:embed/>
                </p:oleObj>
              </mc:Choice>
              <mc:Fallback>
                <p:oleObj name="Rastrový obrázek" r:id="rId3" imgW="5047619" imgH="4334480"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9200" y="774700"/>
                        <a:ext cx="7086600" cy="6083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Závislost na Machovým číslem </a:t>
            </a:r>
          </a:p>
        </p:txBody>
      </p:sp>
      <p:sp>
        <p:nvSpPr>
          <p:cNvPr id="100355" name="Rectangle 3"/>
          <p:cNvSpPr>
            <a:spLocks noChangeArrowheads="1"/>
          </p:cNvSpPr>
          <p:nvPr/>
        </p:nvSpPr>
        <p:spPr bwMode="auto">
          <a:xfrm>
            <a:off x="5181600" y="685800"/>
            <a:ext cx="39624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solidFill>
                  <a:srgbClr val="000000"/>
                </a:solidFill>
                <a:latin typeface="Times New Roman" charset="0"/>
                <a:cs typeface="Times New Roman" charset="0"/>
              </a:rPr>
              <a:t>Úhel </a:t>
            </a:r>
            <a:r>
              <a:rPr lang="cs-CZ" sz="2800" u="none">
                <a:solidFill>
                  <a:srgbClr val="000000"/>
                </a:solidFill>
                <a:latin typeface="Times New Roman" charset="0"/>
                <a:cs typeface="Times New Roman" charset="0"/>
                <a:sym typeface="Symbol" pitchFamily="18" charset="2"/>
              </a:rPr>
              <a:t></a:t>
            </a:r>
            <a:r>
              <a:rPr lang="cs-CZ" sz="2800" u="none" baseline="-30000">
                <a:solidFill>
                  <a:srgbClr val="000000"/>
                </a:solidFill>
                <a:latin typeface="Times New Roman" charset="0"/>
                <a:cs typeface="Times New Roman" charset="0"/>
              </a:rPr>
              <a:t>m</a:t>
            </a:r>
            <a:r>
              <a:rPr lang="cs-CZ" sz="2800" u="none">
                <a:solidFill>
                  <a:srgbClr val="000000"/>
                </a:solidFill>
                <a:latin typeface="Times New Roman" charset="0"/>
                <a:cs typeface="Times New Roman" charset="0"/>
              </a:rPr>
              <a:t> = 84° se nazývá Machův kužel</a:t>
            </a:r>
            <a:endParaRPr lang="cs-CZ" sz="2800" u="none">
              <a:latin typeface="Times New Roman" charset="0"/>
              <a:cs typeface="Times New Roman" charset="0"/>
            </a:endParaRPr>
          </a:p>
          <a:p>
            <a:pPr algn="l" eaLnBrk="0" hangingPunct="0"/>
            <a:r>
              <a:rPr lang="cs-CZ" sz="2800" u="none">
                <a:solidFill>
                  <a:srgbClr val="000000"/>
                </a:solidFill>
                <a:latin typeface="Times New Roman" charset="0"/>
                <a:cs typeface="Times New Roman" charset="0"/>
              </a:rPr>
              <a:t> </a:t>
            </a:r>
          </a:p>
          <a:p>
            <a:pPr algn="l" eaLnBrk="0" hangingPunct="0"/>
            <a:r>
              <a:rPr lang="cs-CZ" sz="2800" u="none">
                <a:solidFill>
                  <a:srgbClr val="000000"/>
                </a:solidFill>
                <a:latin typeface="Franklin Gothic Medium" pitchFamily="34" charset="0"/>
                <a:cs typeface="Times New Roman" charset="0"/>
                <a:sym typeface="Symbol" pitchFamily="18" charset="2"/>
              </a:rPr>
              <a:t></a:t>
            </a:r>
            <a:r>
              <a:rPr lang="cs-CZ" sz="2800" u="none" baseline="-30000">
                <a:solidFill>
                  <a:srgbClr val="000000"/>
                </a:solidFill>
                <a:latin typeface="Franklin Gothic Medium" pitchFamily="34" charset="0"/>
                <a:cs typeface="Times New Roman" charset="0"/>
              </a:rPr>
              <a:t>m</a:t>
            </a:r>
            <a:r>
              <a:rPr lang="cs-CZ" sz="2800" u="none">
                <a:solidFill>
                  <a:srgbClr val="000000"/>
                </a:solidFill>
                <a:latin typeface="Franklin Gothic Medium" pitchFamily="34" charset="0"/>
                <a:cs typeface="Times New Roman" charset="0"/>
              </a:rPr>
              <a:t> = arsin c/v</a:t>
            </a:r>
            <a:r>
              <a:rPr lang="cs-CZ" sz="2800" u="none">
                <a:latin typeface="Times New Roman" charset="0"/>
              </a:rPr>
              <a:t> </a:t>
            </a:r>
            <a:endParaRPr lang="cs-CZ" sz="2800" u="none">
              <a:latin typeface="Times New Roman" charset="0"/>
              <a:cs typeface="Times New Roman" charset="0"/>
            </a:endParaRPr>
          </a:p>
          <a:p>
            <a:pPr algn="l" eaLnBrk="0" hangingPunct="0"/>
            <a:r>
              <a:rPr lang="cs-CZ" sz="2800" u="none">
                <a:solidFill>
                  <a:srgbClr val="000000"/>
                </a:solidFill>
                <a:latin typeface="Times New Roman" charset="0"/>
                <a:cs typeface="Times New Roman" charset="0"/>
              </a:rPr>
              <a:t>kde: </a:t>
            </a:r>
          </a:p>
          <a:p>
            <a:pPr algn="l" eaLnBrk="0" hangingPunct="0"/>
            <a:r>
              <a:rPr lang="cs-CZ" sz="2800" u="none">
                <a:solidFill>
                  <a:srgbClr val="000000"/>
                </a:solidFill>
                <a:latin typeface="Times New Roman" charset="0"/>
                <a:cs typeface="Times New Roman" charset="0"/>
              </a:rPr>
              <a:t>c – rychlost zvuku </a:t>
            </a:r>
          </a:p>
          <a:p>
            <a:pPr algn="l" eaLnBrk="0" hangingPunct="0"/>
            <a:r>
              <a:rPr lang="cs-CZ" sz="2800" u="none">
                <a:solidFill>
                  <a:srgbClr val="000000"/>
                </a:solidFill>
                <a:latin typeface="Times New Roman" charset="0"/>
                <a:cs typeface="Times New Roman" charset="0"/>
              </a:rPr>
              <a:t>(cca 340 m/s)</a:t>
            </a:r>
          </a:p>
          <a:p>
            <a:pPr algn="l" eaLnBrk="0" hangingPunct="0"/>
            <a:r>
              <a:rPr lang="cs-CZ" sz="2800" u="none">
                <a:solidFill>
                  <a:srgbClr val="000000"/>
                </a:solidFill>
                <a:latin typeface="Times New Roman" charset="0"/>
                <a:cs typeface="Times New Roman" charset="0"/>
              </a:rPr>
              <a:t>v – rychlost střely</a:t>
            </a:r>
          </a:p>
          <a:p>
            <a:pPr algn="l" eaLnBrk="0" hangingPunct="0"/>
            <a:r>
              <a:rPr lang="cs-CZ" sz="2800" u="none">
                <a:solidFill>
                  <a:srgbClr val="000000"/>
                </a:solidFill>
                <a:latin typeface="Times New Roman" charset="0"/>
                <a:cs typeface="Times New Roman" charset="0"/>
              </a:rPr>
              <a:t>Při pohybu střel obvyklých tvarů vzniká čelní balistická rázová vlna, která má tvar rotačního hyperboloidu. </a:t>
            </a:r>
          </a:p>
        </p:txBody>
      </p:sp>
      <p:graphicFrame>
        <p:nvGraphicFramePr>
          <p:cNvPr id="100359" name="Object 7"/>
          <p:cNvGraphicFramePr>
            <a:graphicFrameLocks noChangeAspect="1"/>
          </p:cNvGraphicFramePr>
          <p:nvPr/>
        </p:nvGraphicFramePr>
        <p:xfrm>
          <a:off x="0" y="1533525"/>
          <a:ext cx="5181600" cy="5324475"/>
        </p:xfrm>
        <a:graphic>
          <a:graphicData uri="http://schemas.openxmlformats.org/presentationml/2006/ole">
            <mc:AlternateContent xmlns:mc="http://schemas.openxmlformats.org/markup-compatibility/2006">
              <mc:Choice xmlns:v="urn:schemas-microsoft-com:vml" Requires="v">
                <p:oleObj spid="_x0000_s104450" name="Rastrový obrázek" r:id="rId3" imgW="5180952" imgH="5323810" progId="Paint.Picture">
                  <p:embed/>
                </p:oleObj>
              </mc:Choice>
              <mc:Fallback>
                <p:oleObj name="Rastrový obrázek" r:id="rId3" imgW="5180952" imgH="5323810" progId="Paint.Picture">
                  <p:embed/>
                  <p:pic>
                    <p:nvPicPr>
                      <p:cNvPr id="0"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33525"/>
                        <a:ext cx="5181600" cy="532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Eliminace zpětného rázu </a:t>
            </a:r>
          </a:p>
        </p:txBody>
      </p:sp>
      <p:sp>
        <p:nvSpPr>
          <p:cNvPr id="81927" name="Rectangle 7"/>
          <p:cNvSpPr>
            <a:spLocks noChangeArrowheads="1"/>
          </p:cNvSpPr>
          <p:nvPr/>
        </p:nvSpPr>
        <p:spPr bwMode="auto">
          <a:xfrm>
            <a:off x="0" y="838200"/>
            <a:ext cx="9144000"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rPr>
              <a:t>	</a:t>
            </a:r>
            <a:r>
              <a:rPr lang="cs-CZ" sz="2800" u="none">
                <a:latin typeface="Times New Roman" charset="0"/>
                <a:cs typeface="Times New Roman" charset="0"/>
              </a:rPr>
              <a:t>K eliminaci zpětného rázu se používají různé přípravky k úpravě zbraně. Jsou to zejména různé úsťové nástavce nebo tlumiče s protizávažím umístěné v pažbě. Je třeba zdůraznit, že obecně jsou tlumiče zpětného rázu určeny především na zbraně se skutečně vysokým výkonem určené k lovu např. tropické zvěře. Tlumiče zpětného rázu mají i řadu nevýhod. U úsťových brzd je to především značné zesílení třesku výstřelu, který střelec vnímá a jejich poměrně malá účinnost. Pažbové tlumiče zpětného rázu zase značně zvyšují hmotnost zbraně. Tlumiče zpětného rázu tlumí pouze část zpětného rázu, která je sice nejsilnější, tj. po opuštění střely ústí hlavně, ale na přesnost střelby nemají zásadní vliv.</a:t>
            </a:r>
            <a:endParaRPr lang="cs-CZ" sz="2800" u="none">
              <a:latin typeface="Times New Roman"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68611" name="Rectangle 3"/>
          <p:cNvSpPr>
            <a:spLocks noChangeArrowheads="1"/>
          </p:cNvSpPr>
          <p:nvPr/>
        </p:nvSpPr>
        <p:spPr bwMode="auto">
          <a:xfrm>
            <a:off x="0" y="1524000"/>
            <a:ext cx="9144000" cy="436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charset="0"/>
              </a:rPr>
              <a:t> Ing. FRENZL Jiří – Ruční palné zbraně </a:t>
            </a:r>
          </a:p>
          <a:p>
            <a:pPr algn="r"/>
            <a:r>
              <a:rPr lang="cs-CZ" sz="2800" i="1" u="none">
                <a:latin typeface="Times New Roman" charset="0"/>
              </a:rPr>
              <a:t>Uherský Brod 1993</a:t>
            </a:r>
          </a:p>
          <a:p>
            <a:pPr algn="l">
              <a:buFontTx/>
              <a:buChar char="-"/>
            </a:pPr>
            <a:r>
              <a:rPr lang="cs-CZ" sz="2800" u="none">
                <a:latin typeface="Times New Roman" charset="0"/>
              </a:rPr>
              <a:t> Ing. KŘÍBEK Jan – Střelné zbraně I + II</a:t>
            </a:r>
          </a:p>
          <a:p>
            <a:pPr algn="r"/>
            <a:r>
              <a:rPr lang="cs-CZ" sz="2800" i="1" u="none">
                <a:latin typeface="Times New Roman" charset="0"/>
              </a:rPr>
              <a:t>Brno 1994</a:t>
            </a:r>
            <a:endParaRPr lang="cs-CZ" sz="2800" u="none">
              <a:latin typeface="Times New Roman" charset="0"/>
            </a:endParaRPr>
          </a:p>
          <a:p>
            <a:pPr algn="l">
              <a:buFontTx/>
              <a:buChar char="-"/>
            </a:pPr>
            <a:r>
              <a:rPr lang="cs-CZ" sz="2800" u="none">
                <a:latin typeface="Times New Roman" charset="0"/>
              </a:rPr>
              <a:t> Ing. STROUHAL Karel – Civilní ruční zbraně a střelivo</a:t>
            </a:r>
          </a:p>
          <a:p>
            <a:pPr algn="r"/>
            <a:r>
              <a:rPr lang="cs-CZ" sz="2800" i="1" u="none">
                <a:latin typeface="Times New Roman" charset="0"/>
              </a:rPr>
              <a:t>Uherský Brod 1993</a:t>
            </a:r>
          </a:p>
          <a:p>
            <a:pPr algn="l">
              <a:buFontTx/>
              <a:buChar char="-"/>
            </a:pPr>
            <a:r>
              <a:rPr lang="cs-CZ" sz="2800" u="none">
                <a:latin typeface="Times New Roman" charset="0"/>
              </a:rPr>
              <a:t> Alexandr B. Žuk – Pušky a samopaly</a:t>
            </a:r>
          </a:p>
          <a:p>
            <a:pPr algn="r"/>
            <a:r>
              <a:rPr lang="cs-CZ" sz="2800" i="1" u="none">
                <a:latin typeface="Times New Roman" charset="0"/>
              </a:rPr>
              <a:t>Moskva 1987</a:t>
            </a:r>
          </a:p>
          <a:p>
            <a:pPr algn="l">
              <a:buFontTx/>
              <a:buChar char="-"/>
            </a:pPr>
            <a:r>
              <a:rPr lang="cs-CZ" sz="2800" u="none">
                <a:latin typeface="Times New Roman" charset="0"/>
              </a:rPr>
              <a:t> Alexandr B. Žuk – Revolvery a pistole</a:t>
            </a:r>
          </a:p>
          <a:p>
            <a:pPr algn="r" eaLnBrk="0" hangingPunct="0"/>
            <a:r>
              <a:rPr lang="cs-CZ" sz="2800" i="1" u="none">
                <a:latin typeface="Times New Roman" charset="0"/>
              </a:rPr>
              <a:t>Moskva 1983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p:cNvSpPr>
          <p:nvPr>
            <p:ph type="title" idx="4294967295"/>
          </p:nvPr>
        </p:nvSpPr>
        <p:spPr bwMode="auto">
          <a:xfrm>
            <a:off x="2286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86019" name="Rectangle 3"/>
          <p:cNvSpPr>
            <a:spLocks noChangeArrowheads="1"/>
          </p:cNvSpPr>
          <p:nvPr/>
        </p:nvSpPr>
        <p:spPr bwMode="auto">
          <a:xfrm>
            <a:off x="0" y="11430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charset="0"/>
              </a:rPr>
              <a:t> Prof. Ing. Fišer Miloslav CSc. – Konstrukce loveckých, sportovních a obraných zbraní </a:t>
            </a:r>
          </a:p>
          <a:p>
            <a:pPr algn="r"/>
            <a:r>
              <a:rPr lang="cs-CZ" sz="2800" i="1" u="none">
                <a:latin typeface="Times New Roman" charset="0"/>
              </a:rPr>
              <a:t>Ostrava 2009</a:t>
            </a:r>
          </a:p>
          <a:p>
            <a:pPr algn="l">
              <a:buFontTx/>
              <a:buChar char="-"/>
            </a:pPr>
            <a:r>
              <a:rPr lang="cs-CZ" sz="2800" u="none">
                <a:latin typeface="Times New Roman" charset="0"/>
              </a:rPr>
              <a:t> Prof. Ing. Fišer Miloslav CSc. </a:t>
            </a:r>
          </a:p>
          <a:p>
            <a:pPr algn="l">
              <a:buFontTx/>
              <a:buChar char="-"/>
            </a:pPr>
            <a:r>
              <a:rPr lang="cs-CZ" sz="2800" u="none">
                <a:latin typeface="Times New Roman" charset="0"/>
              </a:rPr>
              <a:t> Doc. Ing. Procházka Stanislav CSc. – Projektování  loveckých, sportovních a obraných zbraní </a:t>
            </a:r>
          </a:p>
          <a:p>
            <a:pPr algn="r"/>
            <a:r>
              <a:rPr lang="cs-CZ" sz="2800" i="1" u="none">
                <a:latin typeface="Times New Roman" charset="0"/>
              </a:rPr>
              <a:t>Ostrava 2007</a:t>
            </a:r>
          </a:p>
          <a:p>
            <a:pPr algn="l">
              <a:buFontTx/>
              <a:buChar char="-"/>
            </a:pPr>
            <a:r>
              <a:rPr lang="cs-CZ" sz="2800" u="none">
                <a:latin typeface="Times New Roman" charset="0"/>
              </a:rPr>
              <a:t> Plíhal Bohumil, Beer Stanislav, Komenda Jan, Jedlička Luděk, Kuda Bohuslav  - Balistika</a:t>
            </a:r>
          </a:p>
          <a:p>
            <a:pPr algn="r"/>
            <a:r>
              <a:rPr lang="cs-CZ" sz="2800" i="1" u="none">
                <a:latin typeface="Times New Roman" charset="0"/>
              </a:rPr>
              <a:t>Brno 2003</a:t>
            </a:r>
            <a:endParaRPr lang="cs-CZ" sz="2800" u="none">
              <a:latin typeface="Times New Roman" charset="0"/>
            </a:endParaRPr>
          </a:p>
          <a:p>
            <a:pPr algn="l"/>
            <a:endParaRPr lang="cs-CZ" sz="2800" u="none">
              <a:latin typeface="Times New Roman" charset="0"/>
            </a:endParaRPr>
          </a:p>
          <a:p>
            <a:pPr algn="l"/>
            <a:r>
              <a:rPr lang="cs-CZ" sz="2800" u="none">
                <a:latin typeface="Times New Roman" charset="0"/>
              </a:rPr>
              <a:t>Firemní literatura, odborná periodika, sbírky zákonů a ostatní normy.</a:t>
            </a:r>
            <a:endParaRPr lang="cs-CZ" sz="2800" i="1" u="none">
              <a:latin typeface="Times New Roman"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6_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6_Cesta">
      <a:majorFont>
        <a:latin typeface=""/>
        <a:ea typeface=""/>
        <a:cs typeface=""/>
      </a:majorFont>
      <a:minorFont>
        <a:latin typeface=""/>
        <a:ea typeface=""/>
        <a:cs typeface=""/>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2622</TotalTime>
  <Words>439</Words>
  <Application>Microsoft Office PowerPoint</Application>
  <PresentationFormat>Předvádění na obrazovce (4:3)</PresentationFormat>
  <Paragraphs>125</Paragraphs>
  <Slides>21</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21</vt:i4>
      </vt:variant>
    </vt:vector>
  </HeadingPairs>
  <TitlesOfParts>
    <vt:vector size="23" baseType="lpstr">
      <vt:lpstr>6_Cesta</vt:lpstr>
      <vt:lpstr>Rastrový obrázek</vt:lpstr>
      <vt:lpstr>05. Zpětný ráz</vt:lpstr>
      <vt:lpstr>A N O T A C E</vt:lpstr>
      <vt:lpstr>Kde se vezme zpětný ráz</vt:lpstr>
      <vt:lpstr>Zpětný ráz a fyzika </vt:lpstr>
      <vt:lpstr>Na čem ZR závisí </vt:lpstr>
      <vt:lpstr>S čím je nutno počítat </vt:lpstr>
      <vt:lpstr>Výpočet zpětného rázu </vt:lpstr>
      <vt:lpstr>Význam jednotlivých veličin </vt:lpstr>
      <vt:lpstr>Příklad </vt:lpstr>
      <vt:lpstr>Průběh výstřelu u brokových zbraní</vt:lpstr>
      <vt:lpstr>Průběh výstřelu u kulových zbraní</vt:lpstr>
      <vt:lpstr>Důsledek zpětného rázu </vt:lpstr>
      <vt:lpstr>Co působí současně se zpětným rázem</vt:lpstr>
      <vt:lpstr>Výstřel a akustika</vt:lpstr>
      <vt:lpstr>Stínové radarové snímky</vt:lpstr>
      <vt:lpstr>Střela 7,62 x 54R </vt:lpstr>
      <vt:lpstr>Střela 7,65 x 17 B </vt:lpstr>
      <vt:lpstr>Závislost na Machovým číslem </vt:lpstr>
      <vt:lpstr>Eliminace zpětného rázu </vt:lpstr>
      <vt:lpstr>Použitá literatura</vt:lpstr>
      <vt:lpstr>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skola2</dc:creator>
  <cp:lastModifiedBy>Pavel</cp:lastModifiedBy>
  <cp:revision>135</cp:revision>
  <dcterms:created xsi:type="dcterms:W3CDTF">2012-05-15T11:32:42Z</dcterms:created>
  <dcterms:modified xsi:type="dcterms:W3CDTF">2013-11-06T14:38:21Z</dcterms:modified>
</cp:coreProperties>
</file>