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57" r:id="rId1"/>
  </p:sldMasterIdLst>
  <p:notesMasterIdLst>
    <p:notesMasterId r:id="rId20"/>
  </p:notesMasterIdLst>
  <p:handoutMasterIdLst>
    <p:handoutMasterId r:id="rId21"/>
  </p:handoutMasterIdLst>
  <p:sldIdLst>
    <p:sldId id="257" r:id="rId2"/>
    <p:sldId id="279" r:id="rId3"/>
    <p:sldId id="293" r:id="rId4"/>
    <p:sldId id="285" r:id="rId5"/>
    <p:sldId id="294" r:id="rId6"/>
    <p:sldId id="292" r:id="rId7"/>
    <p:sldId id="290" r:id="rId8"/>
    <p:sldId id="291" r:id="rId9"/>
    <p:sldId id="286" r:id="rId10"/>
    <p:sldId id="287" r:id="rId11"/>
    <p:sldId id="281" r:id="rId12"/>
    <p:sldId id="289" r:id="rId13"/>
    <p:sldId id="297" r:id="rId14"/>
    <p:sldId id="298" r:id="rId15"/>
    <p:sldId id="288" r:id="rId16"/>
    <p:sldId id="299" r:id="rId17"/>
    <p:sldId id="282" r:id="rId18"/>
    <p:sldId id="296" r:id="rId19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7430"/>
    <a:srgbClr val="FF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295" autoAdjust="0"/>
    <p:restoredTop sz="94660"/>
  </p:normalViewPr>
  <p:slideViewPr>
    <p:cSldViewPr>
      <p:cViewPr varScale="1">
        <p:scale>
          <a:sx n="95" d="100"/>
          <a:sy n="95" d="100"/>
        </p:scale>
        <p:origin x="-9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5672711A-7926-42B4-9767-5BC5F7EF7D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144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0"/>
            <a:r>
              <a:rPr lang="cs-CZ" smtClean="0"/>
              <a:t>Druhá úroveň</a:t>
            </a:r>
          </a:p>
          <a:p>
            <a:pPr lvl="0"/>
            <a:r>
              <a:rPr lang="cs-CZ" smtClean="0"/>
              <a:t>Třetí úroveň</a:t>
            </a:r>
          </a:p>
          <a:p>
            <a:pPr lvl="0"/>
            <a:r>
              <a:rPr lang="cs-CZ" smtClean="0"/>
              <a:t>Čtvrtá úroveň</a:t>
            </a:r>
          </a:p>
          <a:p>
            <a:pPr lvl="0"/>
            <a:r>
              <a:rPr lang="cs-CZ" smtClean="0"/>
              <a:t>Pátá úroveň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EB004DC9-ED82-47E8-BED4-DB738FC80C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14739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DACA2-BDCF-40F9-BA67-EAD0858020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753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datum 2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zápatí 23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5CBADE5-8B68-4099-A214-D6D6A2894D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u="none"/>
          </a:p>
        </p:txBody>
      </p:sp>
      <p:graphicFrame>
        <p:nvGraphicFramePr>
          <p:cNvPr id="10275" name="Group 35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3069435434"/>
              </p:ext>
            </p:extLst>
          </p:nvPr>
        </p:nvGraphicFramePr>
        <p:xfrm>
          <a:off x="152400" y="1981200"/>
          <a:ext cx="8493125" cy="4018406"/>
        </p:xfrm>
        <a:graphic>
          <a:graphicData uri="http://schemas.openxmlformats.org/drawingml/2006/table">
            <a:tbl>
              <a:tblPr/>
              <a:tblGrid>
                <a:gridCol w="2114550"/>
                <a:gridCol w="63785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SŠ-COPT Uherský Brod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Štursa Petr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06. Děje před ústím hlavně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6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10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Balistika a konstrukce hlavních dílů zbraní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(pro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předmětu </a:t>
                      </a:r>
                      <a:r>
                        <a:rPr kumimoji="0" lang="cs-CZ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SZb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CZ.1.07./1.5.00/34.0727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19. Září 2012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7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u="none"/>
              <a:t>Uvedení autor, není-li uvedeno jinak, je autorem tohoto výukového materiálu a všech jeho částí. Tento projekt je spolufinancován ESF a státním rozpočtem ČR.</a:t>
            </a:r>
          </a:p>
        </p:txBody>
      </p:sp>
      <p:sp>
        <p:nvSpPr>
          <p:cNvPr id="10276" name="Rectangle 36"/>
          <p:cNvSpPr>
            <a:spLocks noGrp="1"/>
          </p:cNvSpPr>
          <p:nvPr>
            <p:ph type="title" idx="4294967295"/>
          </p:nvPr>
        </p:nvSpPr>
        <p:spPr bwMode="auto">
          <a:xfrm>
            <a:off x="304800" y="106680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06. Děje před ústím hlavně</a:t>
            </a: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80" y="165774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8991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A N O T A C E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1600200"/>
            <a:ext cx="91440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cs-CZ" sz="2800" u="none"/>
              <a:t>	Záměrem této sady výukových materiálů s názvem </a:t>
            </a:r>
            <a:r>
              <a:rPr lang="cs-CZ" sz="2800" b="1" u="none"/>
              <a:t>Balistika a konstrukce hlavních dílů zbraní </a:t>
            </a:r>
            <a:r>
              <a:rPr lang="cs-CZ" sz="2800" u="none"/>
              <a:t>je ukázat žákům 2. ročníku SŠ-COPt, ve vyučovaném předmětu </a:t>
            </a:r>
            <a:r>
              <a:rPr lang="cs-CZ" sz="2800" i="1" u="none"/>
              <a:t>Střelné zbraně a balistika </a:t>
            </a:r>
            <a:r>
              <a:rPr lang="cs-CZ" sz="2800" u="none"/>
              <a:t>zajímavou technikou některá úskalí této zajímavé vědní disciplíny.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44196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solidFill>
                  <a:schemeClr val="tx2"/>
                </a:solidFill>
              </a:rPr>
              <a:t>	</a:t>
            </a:r>
            <a:r>
              <a:rPr lang="cs-CZ" sz="2800" u="none"/>
              <a:t>Jednotlivé prezentace  této sady popisují postupně probírané oblasti a zábavnou formou se je snaží přiblížit žákům a tak je vtáhnout do daného problému.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Co se děje na ústí hlavně </a:t>
            </a: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838200"/>
            <a:ext cx="914400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Ústím hlavně po výstřelu a po opuštění střely vývrt prochází téměř 75% energie výstřelu. Většina této energie je jako tepelná, dále je to tlaková energie a kinetická (pohybová) energie. Tato energie se nachází v hnacích plynech opouštějících hlaveň. Tyto plyny svým chováním značně ovlivňují střelu, kterou vytlačily z hlaně a dále samotnou zbraň. V našem případě jsou tedy hlavními faktory všech nežádoucích doprovodných povýstřelových efektů. Jedná se především o ránu (povýstřelový hluk), a silný záblesk výstřelu. Expanze těchto plynů do okolního prostředí (vzduchu), zapříčiňuje značné turbulence před ústím malorážové zbraně. Takto vzniklá balistická vlna  se šíří všemi směry rychlostí zvuku (cca 340 m/s), a je vnímána jako zvuk výstřelu.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Střela těsně před opuštěním hlavně </a:t>
            </a:r>
          </a:p>
        </p:txBody>
      </p:sp>
      <p:graphicFrame>
        <p:nvGraphicFramePr>
          <p:cNvPr id="72709" name="Object 5"/>
          <p:cNvGraphicFramePr>
            <a:graphicFrameLocks noChangeAspect="1"/>
          </p:cNvGraphicFramePr>
          <p:nvPr/>
        </p:nvGraphicFramePr>
        <p:xfrm>
          <a:off x="1295400" y="685800"/>
          <a:ext cx="6148388" cy="617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4" name="Rastrový obrázek" r:id="rId3" imgW="5191850" imgH="5210902" progId="Paint.Picture">
                  <p:embed/>
                </p:oleObj>
              </mc:Choice>
              <mc:Fallback>
                <p:oleObj name="Rastrový obrázek" r:id="rId3" imgW="5191850" imgH="5210902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685800"/>
                        <a:ext cx="6148388" cy="617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2568575" y="685800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cs-CZ" sz="2800" u="none">
              <a:latin typeface="Times New Roman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Legenda před opuštěním</a:t>
            </a: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1219200"/>
            <a:ext cx="9144000" cy="479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Popis primárního tlakového pole na ústí hlavně těsně před opuštěním střely hlaveň:</a:t>
            </a:r>
          </a:p>
          <a:p>
            <a:pPr algn="l">
              <a:spcBef>
                <a:spcPct val="50000"/>
              </a:spcBef>
            </a:pPr>
            <a:endParaRPr lang="cs-CZ" sz="2800" u="none">
              <a:latin typeface="Times New Roman" charset="0"/>
            </a:endParaRPr>
          </a:p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1 – primární tlaková vlna</a:t>
            </a:r>
          </a:p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2 – primární hlavňová vlnoplocha</a:t>
            </a:r>
          </a:p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3 – primární machův disk</a:t>
            </a:r>
          </a:p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4 – předbíhající hnací plyny</a:t>
            </a:r>
          </a:p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2+3 – primární lahvovitá vlna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074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Výtok plynů </a:t>
            </a:r>
          </a:p>
        </p:txBody>
      </p:sp>
      <p:sp>
        <p:nvSpPr>
          <p:cNvPr id="79878" name="Rectangle 3078"/>
          <p:cNvSpPr>
            <a:spLocks noChangeArrowheads="1"/>
          </p:cNvSpPr>
          <p:nvPr/>
        </p:nvSpPr>
        <p:spPr bwMode="auto">
          <a:xfrm>
            <a:off x="0" y="787400"/>
            <a:ext cx="9144000" cy="584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700" u="none">
                <a:latin typeface="Times New Roman" charset="0"/>
              </a:rPr>
              <a:t>	Během výstřelu je rychlost zvuku v nejbližším okolí ústí hlavně značně proměnlivá. Je to z důvodu tlaku a hustoty hnacích plynů a z důvodu značně kolísajících výkyvů teploty. Hnací plyny o vysokém tlaku, rozpínající se vysokou rychlostí před ústím hlavně, se šíří v podobě kulové vlno plochy (tlakové vlny), před ústím hlavně rychlostí vyšší než rychlost zvuku (cca 340 m/s), vnímáme jako ránu výstřelu. Tato tlaková vlna se pohybuje všemi směry, a tedy i proti samotným hnacím plynům. V těsné blízkosti ústí hlavně může nastat stav, kdy jsou tyto rychlosti naprosto shodné. V tomto případě se stává část této tlakové vlny qazistatickou. Její tvar je velmi složitý a přibližuje se k lahvovitému tvaru. Její postupně se rozšiřující přední část vycházející z ústí se nazývá hlavňová vlnoplocha. Zaoblenou základnu nazýváme Machův disk.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Hlavní tlakové pole po opuštění hlavně </a:t>
            </a:r>
          </a:p>
        </p:txBody>
      </p:sp>
      <p:graphicFrame>
        <p:nvGraphicFramePr>
          <p:cNvPr id="77827" name="Object 3"/>
          <p:cNvGraphicFramePr>
            <a:graphicFrameLocks noChangeAspect="1"/>
          </p:cNvGraphicFramePr>
          <p:nvPr/>
        </p:nvGraphicFramePr>
        <p:xfrm>
          <a:off x="1066800" y="679450"/>
          <a:ext cx="6781800" cy="617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0" name="Rastrový obrázek" r:id="rId3" imgW="5133333" imgH="4676190" progId="Paint.Picture">
                  <p:embed/>
                </p:oleObj>
              </mc:Choice>
              <mc:Fallback>
                <p:oleObj name="Rastrový obrázek" r:id="rId3" imgW="5133333" imgH="467619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679450"/>
                        <a:ext cx="6781800" cy="617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Legenda po opuštění </a:t>
            </a: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0" y="990600"/>
            <a:ext cx="91440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Hlavní části hlavního tlakového pole v okamžiku, kdy střela opuští ústí hlavně malorážové zbraně: 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1 – rozdělená primární tlaková vlna</a:t>
            </a:r>
          </a:p>
          <a:p>
            <a:pPr algn="l"/>
            <a:r>
              <a:rPr lang="cs-CZ" sz="2800" u="none">
                <a:latin typeface="Times New Roman" charset="0"/>
              </a:rPr>
              <a:t>	2 – rozdělený pozůstatek primární lahvovité vlny</a:t>
            </a:r>
          </a:p>
          <a:p>
            <a:pPr algn="l"/>
            <a:r>
              <a:rPr lang="cs-CZ" sz="2800" u="none">
                <a:latin typeface="Times New Roman" charset="0"/>
              </a:rPr>
              <a:t>	5 – tlakový ráz na dno střely ze sekundární hlavňové 	      vlnoplochy</a:t>
            </a:r>
          </a:p>
          <a:p>
            <a:pPr algn="l"/>
            <a:r>
              <a:rPr lang="cs-CZ" sz="2800" u="none">
                <a:latin typeface="Times New Roman" charset="0"/>
              </a:rPr>
              <a:t>	6 – sekundární tlaková vlna plynů, opouštějících hlaveň 	      za střelou</a:t>
            </a:r>
          </a:p>
          <a:p>
            <a:pPr algn="l"/>
            <a:r>
              <a:rPr lang="cs-CZ" sz="2800" u="none">
                <a:latin typeface="Times New Roman" charset="0"/>
              </a:rPr>
              <a:t>	7 – sekundární hlavňová vlnoplocha plynů, které 	   	      opouštějí hlaveň za střelou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Rozpínání hlavního tlakového pole</a:t>
            </a:r>
          </a:p>
        </p:txBody>
      </p:sp>
      <p:graphicFrame>
        <p:nvGraphicFramePr>
          <p:cNvPr id="73733" name="Object 5"/>
          <p:cNvGraphicFramePr>
            <a:graphicFrameLocks noChangeAspect="1"/>
          </p:cNvGraphicFramePr>
          <p:nvPr/>
        </p:nvGraphicFramePr>
        <p:xfrm>
          <a:off x="990600" y="650875"/>
          <a:ext cx="7162800" cy="620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6" name="Rastrový obrázek" r:id="rId3" imgW="5285714" imgH="4580952" progId="Paint.Picture">
                  <p:embed/>
                </p:oleObj>
              </mc:Choice>
              <mc:Fallback>
                <p:oleObj name="Rastrový obrázek" r:id="rId3" imgW="5285714" imgH="4580952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650875"/>
                        <a:ext cx="7162800" cy="620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Legenda expanze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0" y="914400"/>
            <a:ext cx="90678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Při postupném zvyšování rychlosti hnacích plynů se velikost lahvovité vlnoplochy zvětšuje. Při zmenšování rychlosti se tato velikost vlnoplochy zmešuje tak dlouho až zanikne u ústí zbraně. Význam jednotlivých částí expandujícího tlakového pole: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1 – primární tlaková plocha</a:t>
            </a:r>
          </a:p>
          <a:p>
            <a:pPr algn="l"/>
            <a:r>
              <a:rPr lang="cs-CZ" sz="2800" u="none">
                <a:latin typeface="Times New Roman" charset="0"/>
              </a:rPr>
              <a:t>	6 – sekundární tlaková vlna</a:t>
            </a:r>
          </a:p>
          <a:p>
            <a:pPr algn="l"/>
            <a:r>
              <a:rPr lang="cs-CZ" sz="2800" u="none">
                <a:latin typeface="Times New Roman" charset="0"/>
              </a:rPr>
              <a:t>	7 – sekundární hlavňová vlnoplocha</a:t>
            </a:r>
          </a:p>
          <a:p>
            <a:pPr algn="l"/>
            <a:r>
              <a:rPr lang="cs-CZ" sz="2800" u="none">
                <a:latin typeface="Times New Roman" charset="0"/>
              </a:rPr>
              <a:t>	8 – sekundární Machův disk</a:t>
            </a:r>
          </a:p>
          <a:p>
            <a:pPr algn="l"/>
            <a:r>
              <a:rPr lang="cs-CZ" sz="2800" u="none">
                <a:latin typeface="Times New Roman" charset="0"/>
              </a:rPr>
              <a:t>	9 – rostoucí Machův kužel na čele střely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Závěrečná fáze expanze</a:t>
            </a:r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228600" y="684213"/>
          <a:ext cx="8382000" cy="617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6" name="Rastrový obrázek" r:id="rId3" imgW="5133333" imgH="3780952" progId="Paint.Picture">
                  <p:embed/>
                </p:oleObj>
              </mc:Choice>
              <mc:Fallback>
                <p:oleObj name="Rastrový obrázek" r:id="rId3" imgW="5133333" imgH="3780952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684213"/>
                        <a:ext cx="8382000" cy="617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026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Legenda závěrečné fáze </a:t>
            </a:r>
          </a:p>
        </p:txBody>
      </p:sp>
      <p:sp>
        <p:nvSpPr>
          <p:cNvPr id="76804" name="Rectangle 1028"/>
          <p:cNvSpPr>
            <a:spLocks noChangeArrowheads="1"/>
          </p:cNvSpPr>
          <p:nvPr/>
        </p:nvSpPr>
        <p:spPr bwMode="auto">
          <a:xfrm>
            <a:off x="0" y="838200"/>
            <a:ext cx="9144000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Hlavní části hlavního tlakového pole v okamžiku, kdy střela opuští ústí hlavně malorážové zbraně, před kontrakcí (zúžením) lahvovité tlakové vlny: 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  4 – sekundární tlaková vlna</a:t>
            </a:r>
          </a:p>
          <a:p>
            <a:pPr algn="l"/>
            <a:r>
              <a:rPr lang="cs-CZ" sz="2800" u="none">
                <a:latin typeface="Times New Roman" charset="0"/>
              </a:rPr>
              <a:t>	  5 – sekundární hlavňová vlnoplocha</a:t>
            </a:r>
          </a:p>
          <a:p>
            <a:pPr algn="l"/>
            <a:r>
              <a:rPr lang="cs-CZ" sz="2800" u="none">
                <a:latin typeface="Times New Roman" charset="0"/>
              </a:rPr>
              <a:t>	  6 – sekundární Machův disk</a:t>
            </a:r>
          </a:p>
          <a:p>
            <a:pPr algn="l"/>
            <a:r>
              <a:rPr lang="cs-CZ" sz="2800" u="none">
                <a:latin typeface="Times New Roman" charset="0"/>
              </a:rPr>
              <a:t>	  7 – Machův kužel</a:t>
            </a:r>
          </a:p>
          <a:p>
            <a:pPr algn="l"/>
            <a:r>
              <a:rPr lang="cs-CZ" sz="2800" u="none">
                <a:latin typeface="Times New Roman" charset="0"/>
              </a:rPr>
              <a:t>	  9 – tlaková vlna dna střely</a:t>
            </a:r>
          </a:p>
          <a:p>
            <a:pPr algn="l"/>
            <a:r>
              <a:rPr lang="cs-CZ" sz="2800" u="none">
                <a:latin typeface="Times New Roman" charset="0"/>
              </a:rPr>
              <a:t>	10 – turbulence (víření) za střelou</a:t>
            </a:r>
          </a:p>
          <a:p>
            <a:pPr algn="l"/>
            <a:r>
              <a:rPr lang="cs-CZ" sz="2800" u="none">
                <a:latin typeface="Times New Roman" charset="0"/>
              </a:rPr>
              <a:t>	11 – turbulentní mísení plynů se vzduchem</a:t>
            </a:r>
          </a:p>
          <a:p>
            <a:pPr algn="l"/>
            <a:endParaRPr lang="cs-CZ" sz="2800" u="none">
              <a:latin typeface="Times New Roman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48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Jak vzniká zvuk výstřelu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0" y="838200"/>
            <a:ext cx="914400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Zvuk výstřelu je souhrn akustických efektů, které vyprodukovaly tlakové vlny, které se pohybují od ústí hlavně. Vznikly po chemické reakci a následném rozpínání hnacích plynů do atmosféry. Můžeme rozlišit dva hlavní zdroje zvuku výstřelu. Jsou to úsťová tlaková vlna (rozpínající se tlakové plyny) a záblesková tlaková vlna (efekt teplotního rázu uvnitř sekundárního záblesku). Tyto dva základní zdroje zvuku výstřelu můžeme rozdělit na několk dalších částí:</a:t>
            </a:r>
          </a:p>
          <a:p>
            <a:pPr algn="l"/>
            <a:r>
              <a:rPr lang="cs-CZ" sz="2800" u="none">
                <a:latin typeface="Times New Roman" charset="0"/>
              </a:rPr>
              <a:t>	</a:t>
            </a:r>
          </a:p>
          <a:p>
            <a:pPr algn="l"/>
            <a:r>
              <a:rPr lang="cs-CZ" sz="2800" u="none">
                <a:latin typeface="Times New Roman" charset="0"/>
              </a:rPr>
              <a:t>	a) dopad závěru (závorníku) na zadní čelo hlavně</a:t>
            </a:r>
          </a:p>
          <a:p>
            <a:pPr algn="l"/>
            <a:r>
              <a:rPr lang="cs-CZ" sz="2800" u="none">
                <a:latin typeface="Times New Roman" charset="0"/>
              </a:rPr>
              <a:t>	b) dopad úderníku na zápalku náboje</a:t>
            </a:r>
          </a:p>
          <a:p>
            <a:pPr algn="l"/>
            <a:r>
              <a:rPr lang="cs-CZ" sz="2800" u="none">
                <a:latin typeface="Times New Roman" charset="0"/>
              </a:rPr>
              <a:t>	c) zážek prachové slože</a:t>
            </a:r>
          </a:p>
          <a:p>
            <a:pPr algn="l"/>
            <a:r>
              <a:rPr lang="cs-CZ" sz="2800" u="none">
                <a:latin typeface="Times New Roman" charset="0"/>
              </a:rPr>
              <a:t>	d) únik plynů zadní částí okolo zápalky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Co dále ovlivňuje hlasitost výstřelu</a:t>
            </a:r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V bodech a+b jsou obsaženy mechanické zvuky, které závisí na konstrukci zbraně a munice. Nejvýrazněji se uplatňují u automatických zbraní, nejméně u zbraní jednoranných a opakovacích. 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V bodech c+d, které nepatří mezi mechanické zvuky opět záleží nejen na konstrukci ale i na přesné výrobě zbraně a současně i na výkonu použité munice.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Jak se můžeme těchto jevů zbavit </a:t>
            </a: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914400"/>
            <a:ext cx="91440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Utlumení zvukových projevů výstřelu lze v podstatě provédst dvěma základními způsoby?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1 – zabránění vzniku balistické vlny, nebo jejím maximálně možným redukováním. Základem tlumení je snížení rychlosti a tlaků vytékajících plynů. Toho je dosahováno zejména kontrolovanou expanzí a dalšími principy, jako je například víření plynů,  jejich následný odraz, eventuelně jejich absorpce. Patří sem také maskování výstřelu. Jedná se o změnu frekvence zvuku výstřelu, a tím oklamání protivníka (výstřel je vnímán např. jako pískání apod).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Jak se můžeme těchto jevů zbavit</a:t>
            </a:r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Utlumení zvukových projevů výstřelu lze v podstatě provédst dvěma základními způsoby?</a:t>
            </a: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	2 – druhý základní způsob je  pohlcování již vzniklé balistické vlny. Jedná se v podstatě až o následné opatření vedoucí ke snížení zvuku výstřelu. Tento princip se sestává ze čtyř základních principů:</a:t>
            </a:r>
          </a:p>
          <a:p>
            <a:pPr algn="l"/>
            <a:r>
              <a:rPr lang="cs-CZ" sz="2800" u="none">
                <a:latin typeface="Times New Roman" charset="0"/>
              </a:rPr>
              <a:t>		- absorbční</a:t>
            </a:r>
          </a:p>
          <a:p>
            <a:pPr algn="l"/>
            <a:r>
              <a:rPr lang="cs-CZ" sz="2800" u="none">
                <a:latin typeface="Times New Roman" charset="0"/>
              </a:rPr>
              <a:t>		- odrazový</a:t>
            </a:r>
          </a:p>
          <a:p>
            <a:pPr algn="l"/>
            <a:r>
              <a:rPr lang="cs-CZ" sz="2800" u="none">
                <a:latin typeface="Times New Roman" charset="0"/>
              </a:rPr>
              <a:t>		- rozptylový</a:t>
            </a:r>
          </a:p>
          <a:p>
            <a:pPr algn="l"/>
            <a:r>
              <a:rPr lang="cs-CZ" sz="2800" u="none">
                <a:latin typeface="Times New Roman" charset="0"/>
              </a:rPr>
              <a:t>		- překrýváním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Použitá literatura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1524000"/>
            <a:ext cx="91440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FRENZL Jiří – Ruční palné zbraně </a:t>
            </a:r>
          </a:p>
          <a:p>
            <a:pPr algn="r"/>
            <a:r>
              <a:rPr lang="cs-CZ" sz="2800" i="1" u="none">
                <a:latin typeface="Times New Roman" charset="0"/>
              </a:rPr>
              <a:t>Uherský Brod 1993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KŘÍBEK Jan – Střelné zbraně I + II</a:t>
            </a:r>
          </a:p>
          <a:p>
            <a:pPr algn="r"/>
            <a:r>
              <a:rPr lang="cs-CZ" sz="2800" i="1" u="none">
                <a:latin typeface="Times New Roman" charset="0"/>
              </a:rPr>
              <a:t>Brno 1994</a:t>
            </a:r>
            <a:endParaRPr lang="cs-CZ" sz="2800" u="none">
              <a:latin typeface="Times New Roman" charset="0"/>
            </a:endParaRP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STROUHAL Karel – Civilní ruční zbraně a střelivo</a:t>
            </a:r>
          </a:p>
          <a:p>
            <a:pPr algn="r"/>
            <a:r>
              <a:rPr lang="cs-CZ" sz="2800" i="1" u="none">
                <a:latin typeface="Times New Roman" charset="0"/>
              </a:rPr>
              <a:t>Uherský Brod 1993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Alexandr B. Žuk – Pušky a samopaly</a:t>
            </a:r>
          </a:p>
          <a:p>
            <a:pPr algn="r"/>
            <a:r>
              <a:rPr lang="cs-CZ" sz="2800" i="1" u="none">
                <a:latin typeface="Times New Roman" charset="0"/>
              </a:rPr>
              <a:t>Moskva 1987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Alexandr B. Žuk – Revolvery a pistole</a:t>
            </a:r>
          </a:p>
          <a:p>
            <a:pPr algn="r" eaLnBrk="0" hangingPunct="0"/>
            <a:r>
              <a:rPr lang="cs-CZ" sz="2800" i="1" u="none">
                <a:latin typeface="Times New Roman" charset="0"/>
              </a:rPr>
              <a:t>Moskva 1983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22860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Použitá literatura</a:t>
            </a:r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0" y="1143000"/>
            <a:ext cx="914400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Prof. Ing. Fišer Miloslav CSc. – Konstrukce loveckých, sportovních a obraných zbraní </a:t>
            </a:r>
          </a:p>
          <a:p>
            <a:pPr algn="r"/>
            <a:r>
              <a:rPr lang="cs-CZ" sz="2800" i="1" u="none">
                <a:latin typeface="Times New Roman" charset="0"/>
              </a:rPr>
              <a:t>Ostrava 2009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Prof. Ing. Fišer Miloslav CSc. 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Doc. Ing. Procházka Stanislav CSc. – Projektování  loveckých, sportovních a obraných zbraní </a:t>
            </a:r>
          </a:p>
          <a:p>
            <a:pPr algn="r"/>
            <a:r>
              <a:rPr lang="cs-CZ" sz="2800" i="1" u="none">
                <a:latin typeface="Times New Roman" charset="0"/>
              </a:rPr>
              <a:t>Ostrava 2007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Plíhal Bohumil, Beer Stanislav, Komenda Jan, Jedlička Luděk, Kuda Bohuslav  - Balistika</a:t>
            </a:r>
          </a:p>
          <a:p>
            <a:pPr algn="r"/>
            <a:r>
              <a:rPr lang="cs-CZ" sz="2800" i="1" u="none">
                <a:latin typeface="Times New Roman" charset="0"/>
              </a:rPr>
              <a:t>Brno 2003</a:t>
            </a:r>
            <a:endParaRPr lang="cs-CZ" sz="2800" u="none">
              <a:latin typeface="Times New Roman" charset="0"/>
            </a:endParaRP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Firemní literatura, odborná periodika, sbírky zákonů a ostatní normy.</a:t>
            </a:r>
            <a:endParaRPr lang="cs-CZ" sz="2800" i="1" u="none">
              <a:latin typeface="Times New Roman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6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6_Cesta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2954</TotalTime>
  <Words>292</Words>
  <Application>Microsoft Office PowerPoint</Application>
  <PresentationFormat>Předvádění na obrazovce (4:3)</PresentationFormat>
  <Paragraphs>105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6_Cesta</vt:lpstr>
      <vt:lpstr>Rastrový obrázek</vt:lpstr>
      <vt:lpstr>06. Děje před ústím hlavně</vt:lpstr>
      <vt:lpstr>A N O T A C E</vt:lpstr>
      <vt:lpstr>Co se děje na ústí hlavně </vt:lpstr>
      <vt:lpstr>Střela těsně před opuštěním hlavně </vt:lpstr>
      <vt:lpstr>Legenda před opuštěním</vt:lpstr>
      <vt:lpstr>Výtok plynů </vt:lpstr>
      <vt:lpstr>Hlavní tlakové pole po opuštění hlavně </vt:lpstr>
      <vt:lpstr>Legenda po opuštění </vt:lpstr>
      <vt:lpstr>Rozpínání hlavního tlakového pole</vt:lpstr>
      <vt:lpstr>Legenda expanze</vt:lpstr>
      <vt:lpstr>Závěrečná fáze expanze</vt:lpstr>
      <vt:lpstr>Legenda závěrečné fáze </vt:lpstr>
      <vt:lpstr>Jak vzniká zvuk výstřelu</vt:lpstr>
      <vt:lpstr>Co dále ovlivňuje hlasitost výstřelu</vt:lpstr>
      <vt:lpstr>Jak se můžeme těchto jevů zbavit </vt:lpstr>
      <vt:lpstr>Jak se můžeme těchto jevů zbavit</vt:lpstr>
      <vt:lpstr>Použitá literatura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skola2</dc:creator>
  <cp:lastModifiedBy>Pavel</cp:lastModifiedBy>
  <cp:revision>135</cp:revision>
  <dcterms:created xsi:type="dcterms:W3CDTF">2012-05-15T11:32:42Z</dcterms:created>
  <dcterms:modified xsi:type="dcterms:W3CDTF">2013-11-06T14:38:36Z</dcterms:modified>
</cp:coreProperties>
</file>