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4057" r:id="rId1"/>
  </p:sldMasterIdLst>
  <p:notesMasterIdLst>
    <p:notesMasterId r:id="rId27"/>
  </p:notesMasterIdLst>
  <p:handoutMasterIdLst>
    <p:handoutMasterId r:id="rId28"/>
  </p:handoutMasterIdLst>
  <p:sldIdLst>
    <p:sldId id="257" r:id="rId2"/>
    <p:sldId id="279" r:id="rId3"/>
    <p:sldId id="287" r:id="rId4"/>
    <p:sldId id="284" r:id="rId5"/>
    <p:sldId id="293" r:id="rId6"/>
    <p:sldId id="299" r:id="rId7"/>
    <p:sldId id="298" r:id="rId8"/>
    <p:sldId id="300" r:id="rId9"/>
    <p:sldId id="301" r:id="rId10"/>
    <p:sldId id="302" r:id="rId11"/>
    <p:sldId id="303" r:id="rId12"/>
    <p:sldId id="281" r:id="rId13"/>
    <p:sldId id="288" r:id="rId14"/>
    <p:sldId id="292" r:id="rId15"/>
    <p:sldId id="295" r:id="rId16"/>
    <p:sldId id="297" r:id="rId17"/>
    <p:sldId id="283" r:id="rId18"/>
    <p:sldId id="285" r:id="rId19"/>
    <p:sldId id="289" r:id="rId20"/>
    <p:sldId id="286" r:id="rId21"/>
    <p:sldId id="290" r:id="rId22"/>
    <p:sldId id="304" r:id="rId23"/>
    <p:sldId id="291" r:id="rId24"/>
    <p:sldId id="282" r:id="rId25"/>
    <p:sldId id="296" r:id="rId26"/>
  </p:sldIdLst>
  <p:sldSz cx="9144000" cy="6858000" type="screen4x3"/>
  <p:notesSz cx="6858000" cy="9144000"/>
  <p:defaultTextStyle>
    <a:defPPr>
      <a:defRPr lang="cs-CZ"/>
    </a:defPPr>
    <a:lvl1pPr algn="ctr" rtl="0" fontAlgn="base">
      <a:spcBef>
        <a:spcPct val="0"/>
      </a:spcBef>
      <a:spcAft>
        <a:spcPct val="0"/>
      </a:spcAft>
      <a:defRPr u="sng" kern="1200">
        <a:solidFill>
          <a:schemeClr val="tx1"/>
        </a:solidFill>
        <a:latin typeface="Arial" charset="0"/>
        <a:ea typeface="+mn-ea"/>
        <a:cs typeface="Arial" charset="0"/>
      </a:defRPr>
    </a:lvl1pPr>
    <a:lvl2pPr marL="457200" algn="ctr" rtl="0" fontAlgn="base">
      <a:spcBef>
        <a:spcPct val="0"/>
      </a:spcBef>
      <a:spcAft>
        <a:spcPct val="0"/>
      </a:spcAft>
      <a:defRPr u="sng" kern="1200">
        <a:solidFill>
          <a:schemeClr val="tx1"/>
        </a:solidFill>
        <a:latin typeface="Arial" charset="0"/>
        <a:ea typeface="+mn-ea"/>
        <a:cs typeface="Arial" charset="0"/>
      </a:defRPr>
    </a:lvl2pPr>
    <a:lvl3pPr marL="914400" algn="ctr" rtl="0" fontAlgn="base">
      <a:spcBef>
        <a:spcPct val="0"/>
      </a:spcBef>
      <a:spcAft>
        <a:spcPct val="0"/>
      </a:spcAft>
      <a:defRPr u="sng" kern="1200">
        <a:solidFill>
          <a:schemeClr val="tx1"/>
        </a:solidFill>
        <a:latin typeface="Arial" charset="0"/>
        <a:ea typeface="+mn-ea"/>
        <a:cs typeface="Arial" charset="0"/>
      </a:defRPr>
    </a:lvl3pPr>
    <a:lvl4pPr marL="1371600" algn="ctr" rtl="0" fontAlgn="base">
      <a:spcBef>
        <a:spcPct val="0"/>
      </a:spcBef>
      <a:spcAft>
        <a:spcPct val="0"/>
      </a:spcAft>
      <a:defRPr u="sng" kern="1200">
        <a:solidFill>
          <a:schemeClr val="tx1"/>
        </a:solidFill>
        <a:latin typeface="Arial" charset="0"/>
        <a:ea typeface="+mn-ea"/>
        <a:cs typeface="Arial" charset="0"/>
      </a:defRPr>
    </a:lvl4pPr>
    <a:lvl5pPr marL="1828800" algn="ctr" rtl="0" fontAlgn="base">
      <a:spcBef>
        <a:spcPct val="0"/>
      </a:spcBef>
      <a:spcAft>
        <a:spcPct val="0"/>
      </a:spcAft>
      <a:defRPr u="sng" kern="1200">
        <a:solidFill>
          <a:schemeClr val="tx1"/>
        </a:solidFill>
        <a:latin typeface="Arial" charset="0"/>
        <a:ea typeface="+mn-ea"/>
        <a:cs typeface="Arial" charset="0"/>
      </a:defRPr>
    </a:lvl5pPr>
    <a:lvl6pPr marL="2286000" algn="l" defTabSz="914400" rtl="0" eaLnBrk="1" latinLnBrk="0" hangingPunct="1">
      <a:defRPr u="sng" kern="1200">
        <a:solidFill>
          <a:schemeClr val="tx1"/>
        </a:solidFill>
        <a:latin typeface="Arial" charset="0"/>
        <a:ea typeface="+mn-ea"/>
        <a:cs typeface="Arial" charset="0"/>
      </a:defRPr>
    </a:lvl6pPr>
    <a:lvl7pPr marL="2743200" algn="l" defTabSz="914400" rtl="0" eaLnBrk="1" latinLnBrk="0" hangingPunct="1">
      <a:defRPr u="sng" kern="1200">
        <a:solidFill>
          <a:schemeClr val="tx1"/>
        </a:solidFill>
        <a:latin typeface="Arial" charset="0"/>
        <a:ea typeface="+mn-ea"/>
        <a:cs typeface="Arial" charset="0"/>
      </a:defRPr>
    </a:lvl7pPr>
    <a:lvl8pPr marL="3200400" algn="l" defTabSz="914400" rtl="0" eaLnBrk="1" latinLnBrk="0" hangingPunct="1">
      <a:defRPr u="sng" kern="1200">
        <a:solidFill>
          <a:schemeClr val="tx1"/>
        </a:solidFill>
        <a:latin typeface="Arial" charset="0"/>
        <a:ea typeface="+mn-ea"/>
        <a:cs typeface="Arial" charset="0"/>
      </a:defRPr>
    </a:lvl8pPr>
    <a:lvl9pPr marL="3657600" algn="l" defTabSz="914400" rtl="0" eaLnBrk="1" latinLnBrk="0" hangingPunct="1">
      <a:defRPr u="sng"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00"/>
    <a:srgbClr val="527430"/>
    <a:srgbClr val="FFCC00"/>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6582" autoAdjust="0"/>
    <p:restoredTop sz="94660"/>
  </p:normalViewPr>
  <p:slideViewPr>
    <p:cSldViewPr>
      <p:cViewPr varScale="1">
        <p:scale>
          <a:sx n="95" d="100"/>
          <a:sy n="95" d="100"/>
        </p:scale>
        <p:origin x="-90"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4.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5.png"/></Relationships>
</file>

<file path=ppt/drawings/_rels/vmlDrawing3.vml.rels><?xml version="1.0" encoding="UTF-8" standalone="yes"?>
<Relationships xmlns="http://schemas.openxmlformats.org/package/2006/relationships"><Relationship Id="rId1" Type="http://schemas.openxmlformats.org/officeDocument/2006/relationships/image" Target="../media/image6.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842" name="Rectangle 2"/>
          <p:cNvSpPr>
            <a:spLocks noGrp="1" noChangeArrowheads="1"/>
          </p:cNvSpPr>
          <p:nvPr>
            <p:ph type="hdr" sz="quarter"/>
          </p:nvPr>
        </p:nvSpPr>
        <p:spPr bwMode="auto">
          <a:xfrm>
            <a:off x="0" y="0"/>
            <a:ext cx="2971800" cy="45720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l">
              <a:defRPr sz="1200" u="none"/>
            </a:lvl1pPr>
          </a:lstStyle>
          <a:p>
            <a:pPr>
              <a:defRPr/>
            </a:pPr>
            <a:r>
              <a:rPr lang="cs-CZ"/>
              <a:t>Uvedení autoři, není-li uvedeno jinak jsou autory tohoto výukového materiálu a všech jeho částí. Tento projekt je spolufinancován ESF a státním rozpočtem ČR.</a:t>
            </a:r>
          </a:p>
        </p:txBody>
      </p:sp>
      <p:sp>
        <p:nvSpPr>
          <p:cNvPr id="35843" name="Rectangle 3"/>
          <p:cNvSpPr>
            <a:spLocks noGrp="1" noChangeArrowheads="1"/>
          </p:cNvSpPr>
          <p:nvPr>
            <p:ph type="dt" sz="quarter" idx="1"/>
          </p:nvPr>
        </p:nvSpPr>
        <p:spPr bwMode="auto">
          <a:xfrm>
            <a:off x="3884613" y="0"/>
            <a:ext cx="2971800" cy="45720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r">
              <a:defRPr sz="1200" u="none"/>
            </a:lvl1pPr>
          </a:lstStyle>
          <a:p>
            <a:pPr>
              <a:defRPr/>
            </a:pPr>
            <a:r>
              <a:rPr lang="cs-CZ"/>
              <a:t>Uvedení autoři, není-li uvedeno jinak jsou autory tohoto výukového materiálu a všech jeho částí. Tento projekt je spolufinancován ESF a státním rozpočtem ČR.</a:t>
            </a:r>
          </a:p>
        </p:txBody>
      </p:sp>
      <p:sp>
        <p:nvSpPr>
          <p:cNvPr id="35844" name="Rectangle 4"/>
          <p:cNvSpPr>
            <a:spLocks noGrp="1" noChangeArrowheads="1"/>
          </p:cNvSpPr>
          <p:nvPr>
            <p:ph type="ftr" sz="quarter" idx="2"/>
          </p:nvPr>
        </p:nvSpPr>
        <p:spPr bwMode="auto">
          <a:xfrm>
            <a:off x="0" y="8685213"/>
            <a:ext cx="2971800" cy="457200"/>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algn="l">
              <a:defRPr sz="1200" u="none"/>
            </a:lvl1pPr>
          </a:lstStyle>
          <a:p>
            <a:pPr>
              <a:defRPr/>
            </a:pPr>
            <a:endParaRPr lang="cs-CZ"/>
          </a:p>
        </p:txBody>
      </p:sp>
      <p:sp>
        <p:nvSpPr>
          <p:cNvPr id="35845" name="Rectangle 5"/>
          <p:cNvSpPr>
            <a:spLocks noGrp="1" noChangeArrowheads="1"/>
          </p:cNvSpPr>
          <p:nvPr>
            <p:ph type="sldNum" sz="quarter" idx="3"/>
          </p:nvPr>
        </p:nvSpPr>
        <p:spPr bwMode="auto">
          <a:xfrm>
            <a:off x="3884613" y="8685213"/>
            <a:ext cx="2971800" cy="457200"/>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algn="r">
              <a:defRPr sz="1200" u="none"/>
            </a:lvl1pPr>
          </a:lstStyle>
          <a:p>
            <a:pPr>
              <a:defRPr/>
            </a:pPr>
            <a:fld id="{28E1D6B3-6084-440D-AE2C-775AD4D1FFEF}" type="slidenum">
              <a:rPr lang="cs-CZ"/>
              <a:pPr>
                <a:defRPr/>
              </a:pPr>
              <a:t>‹#›</a:t>
            </a:fld>
            <a:endParaRPr lang="cs-CZ"/>
          </a:p>
        </p:txBody>
      </p:sp>
    </p:spTree>
    <p:extLst>
      <p:ext uri="{BB962C8B-B14F-4D97-AF65-F5344CB8AC3E}">
        <p14:creationId xmlns:p14="http://schemas.microsoft.com/office/powerpoint/2010/main" val="16949766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4" name="Rectangle 2"/>
          <p:cNvSpPr>
            <a:spLocks noGrp="1" noChangeArrowheads="1"/>
          </p:cNvSpPr>
          <p:nvPr>
            <p:ph type="hdr" sz="quarter"/>
          </p:nvPr>
        </p:nvSpPr>
        <p:spPr bwMode="auto">
          <a:xfrm>
            <a:off x="0" y="0"/>
            <a:ext cx="2971800" cy="45720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l">
              <a:defRPr sz="1200" u="none"/>
            </a:lvl1pPr>
          </a:lstStyle>
          <a:p>
            <a:pPr>
              <a:defRPr/>
            </a:pPr>
            <a:r>
              <a:rPr lang="cs-CZ"/>
              <a:t>Uvedení autoři, není-li uvedeno jinak jsou autory tohoto výukového materiálu a všech jeho částí. Tento projekt je spolufinancován ESF a státním rozpočtem ČR.</a:t>
            </a:r>
          </a:p>
        </p:txBody>
      </p:sp>
      <p:sp>
        <p:nvSpPr>
          <p:cNvPr id="13315" name="Rectangle 3"/>
          <p:cNvSpPr>
            <a:spLocks noGrp="1" noChangeArrowheads="1"/>
          </p:cNvSpPr>
          <p:nvPr>
            <p:ph type="dt" idx="1"/>
          </p:nvPr>
        </p:nvSpPr>
        <p:spPr bwMode="auto">
          <a:xfrm>
            <a:off x="3884613" y="0"/>
            <a:ext cx="2971800" cy="45720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r">
              <a:defRPr sz="1200" u="none"/>
            </a:lvl1pPr>
          </a:lstStyle>
          <a:p>
            <a:pPr>
              <a:defRPr/>
            </a:pPr>
            <a:r>
              <a:rPr lang="cs-CZ"/>
              <a:t>Uvedení autoři, není-li uvedeno jinak jsou autory tohoto výukového materiálu a všech jeho částí. Tento projekt je spolufinancován ESF a státním rozpočtem ČR.</a:t>
            </a:r>
          </a:p>
        </p:txBody>
      </p:sp>
      <p:sp>
        <p:nvSpPr>
          <p:cNvPr id="30724"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7" name="Rectangle 5"/>
          <p:cNvSpPr>
            <a:spLocks noGrp="1" noChangeArrowheads="1"/>
          </p:cNvSpPr>
          <p:nvPr>
            <p:ph type="body" sz="quarter" idx="3"/>
          </p:nvPr>
        </p:nvSpPr>
        <p:spPr bwMode="auto">
          <a:xfrm>
            <a:off x="685800" y="4343400"/>
            <a:ext cx="5486400" cy="4114800"/>
          </a:xfrm>
          <a:prstGeom prst="rect">
            <a:avLst/>
          </a:prstGeom>
          <a:noFill/>
          <a:ln>
            <a:noFill/>
          </a:ln>
          <a:effectLst/>
          <a:extLst/>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0"/>
            <a:r>
              <a:rPr lang="cs-CZ" smtClean="0"/>
              <a:t>Druhá úroveň</a:t>
            </a:r>
          </a:p>
          <a:p>
            <a:pPr lvl="0"/>
            <a:r>
              <a:rPr lang="cs-CZ" smtClean="0"/>
              <a:t>Třetí úroveň</a:t>
            </a:r>
          </a:p>
          <a:p>
            <a:pPr lvl="0"/>
            <a:r>
              <a:rPr lang="cs-CZ" smtClean="0"/>
              <a:t>Čtvrtá úroveň</a:t>
            </a:r>
          </a:p>
          <a:p>
            <a:pPr lvl="0"/>
            <a:r>
              <a:rPr lang="cs-CZ" smtClean="0"/>
              <a:t>Pátá úroveň</a:t>
            </a:r>
          </a:p>
        </p:txBody>
      </p:sp>
      <p:sp>
        <p:nvSpPr>
          <p:cNvPr id="13318" name="Rectangle 6"/>
          <p:cNvSpPr>
            <a:spLocks noGrp="1" noChangeArrowheads="1"/>
          </p:cNvSpPr>
          <p:nvPr>
            <p:ph type="ftr" sz="quarter" idx="4"/>
          </p:nvPr>
        </p:nvSpPr>
        <p:spPr bwMode="auto">
          <a:xfrm>
            <a:off x="0" y="8685213"/>
            <a:ext cx="2971800" cy="457200"/>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algn="l">
              <a:defRPr sz="1200" u="none"/>
            </a:lvl1pPr>
          </a:lstStyle>
          <a:p>
            <a:pPr>
              <a:defRPr/>
            </a:pPr>
            <a:endParaRPr lang="cs-CZ"/>
          </a:p>
        </p:txBody>
      </p:sp>
      <p:sp>
        <p:nvSpPr>
          <p:cNvPr id="13319" name="Rectangle 7"/>
          <p:cNvSpPr>
            <a:spLocks noGrp="1" noChangeArrowheads="1"/>
          </p:cNvSpPr>
          <p:nvPr>
            <p:ph type="sldNum" sz="quarter" idx="5"/>
          </p:nvPr>
        </p:nvSpPr>
        <p:spPr bwMode="auto">
          <a:xfrm>
            <a:off x="3884613" y="8685213"/>
            <a:ext cx="2971800" cy="457200"/>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algn="r">
              <a:defRPr sz="1200" u="none"/>
            </a:lvl1pPr>
          </a:lstStyle>
          <a:p>
            <a:pPr>
              <a:defRPr/>
            </a:pPr>
            <a:fld id="{94912979-05B3-4DFE-8669-E1C1FEF12D3F}" type="slidenum">
              <a:rPr lang="cs-CZ"/>
              <a:pPr>
                <a:defRPr/>
              </a:pPr>
              <a:t>‹#›</a:t>
            </a:fld>
            <a:endParaRPr lang="cs-CZ"/>
          </a:p>
        </p:txBody>
      </p:sp>
    </p:spTree>
    <p:extLst>
      <p:ext uri="{BB962C8B-B14F-4D97-AF65-F5344CB8AC3E}">
        <p14:creationId xmlns:p14="http://schemas.microsoft.com/office/powerpoint/2010/main" val="3663943399"/>
      </p:ext>
    </p:extLst>
  </p:cSld>
  <p:clrMap bg1="lt1" tx1="dk1" bg2="lt2" tx2="dk2" accent1="accent1" accent2="accent2" accent3="accent3" accent4="accent4" accent5="accent5" accent6="accent6" hlink="hlink" folHlink="folHlink"/>
  <p:hf hdr="0" ftr="0"/>
  <p:notesStyle>
    <a:lvl1pPr algn="l" rtl="0" eaLnBrk="0" fontAlgn="base" hangingPunct="0">
      <a:spcBef>
        <a:spcPct val="30000"/>
      </a:spcBef>
      <a:spcAft>
        <a:spcPct val="0"/>
      </a:spcAft>
      <a:defRPr sz="1200" kern="1200">
        <a:solidFill>
          <a:schemeClr val="tx1"/>
        </a:solidFill>
        <a:latin typeface="Arial" charset="0"/>
        <a:ea typeface="+mn-ea"/>
        <a:cs typeface="Arial" charset="0"/>
      </a:defRPr>
    </a:lvl1pPr>
    <a:lvl2pPr marL="457200" algn="l" rtl="0" eaLnBrk="0" fontAlgn="base" hangingPunct="0">
      <a:spcBef>
        <a:spcPct val="30000"/>
      </a:spcBef>
      <a:spcAft>
        <a:spcPct val="0"/>
      </a:spcAft>
      <a:defRPr sz="1200" kern="1200">
        <a:solidFill>
          <a:schemeClr val="tx1"/>
        </a:solidFill>
        <a:latin typeface="Arial" charset="0"/>
        <a:ea typeface="+mn-ea"/>
        <a:cs typeface="Arial" charset="0"/>
      </a:defRPr>
    </a:lvl2pPr>
    <a:lvl3pPr marL="914400" algn="l" rtl="0" eaLnBrk="0" fontAlgn="base" hangingPunct="0">
      <a:spcBef>
        <a:spcPct val="30000"/>
      </a:spcBef>
      <a:spcAft>
        <a:spcPct val="0"/>
      </a:spcAft>
      <a:defRPr sz="1200" kern="1200">
        <a:solidFill>
          <a:schemeClr val="tx1"/>
        </a:solidFill>
        <a:latin typeface="Arial" charset="0"/>
        <a:ea typeface="+mn-ea"/>
        <a:cs typeface="Arial" charset="0"/>
      </a:defRPr>
    </a:lvl3pPr>
    <a:lvl4pPr marL="1371600" algn="l" rtl="0" eaLnBrk="0" fontAlgn="base" hangingPunct="0">
      <a:spcBef>
        <a:spcPct val="30000"/>
      </a:spcBef>
      <a:spcAft>
        <a:spcPct val="0"/>
      </a:spcAft>
      <a:defRPr sz="1200" kern="1200">
        <a:solidFill>
          <a:schemeClr val="tx1"/>
        </a:solidFill>
        <a:latin typeface="Arial" charset="0"/>
        <a:ea typeface="+mn-ea"/>
        <a:cs typeface="Arial" charset="0"/>
      </a:defRPr>
    </a:lvl4pPr>
    <a:lvl5pPr marL="1828800" algn="l" rtl="0" eaLnBrk="0" fontAlgn="base" hangingPunct="0">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2"/>
          <p:cNvSpPr>
            <a:spLocks noGrp="1"/>
          </p:cNvSpPr>
          <p:nvPr>
            <p:ph type="dt" sz="half" idx="10"/>
          </p:nvPr>
        </p:nvSpPr>
        <p:spPr/>
        <p:txBody>
          <a:bodyPr/>
          <a:lstStyle>
            <a:lvl1pPr>
              <a:defRPr/>
            </a:lvl1pPr>
          </a:lstStyle>
          <a:p>
            <a:pPr>
              <a:defRPr/>
            </a:pPr>
            <a:endParaRPr lang="cs-CZ"/>
          </a:p>
        </p:txBody>
      </p:sp>
      <p:sp>
        <p:nvSpPr>
          <p:cNvPr id="3" name="Zástupný symbol pro zápatí 23"/>
          <p:cNvSpPr>
            <a:spLocks noGrp="1"/>
          </p:cNvSpPr>
          <p:nvPr>
            <p:ph type="ftr" sz="quarter" idx="11"/>
          </p:nvPr>
        </p:nvSpPr>
        <p:spPr/>
        <p:txBody>
          <a:bodyPr/>
          <a:lstStyle>
            <a:lvl1pPr>
              <a:defRPr/>
            </a:lvl1pPr>
          </a:lstStyle>
          <a:p>
            <a:pPr>
              <a:defRPr/>
            </a:pPr>
            <a:endParaRPr lang="cs-CZ"/>
          </a:p>
        </p:txBody>
      </p:sp>
      <p:sp>
        <p:nvSpPr>
          <p:cNvPr id="4" name="Zástupný symbol pro číslo snímku 6"/>
          <p:cNvSpPr>
            <a:spLocks noGrp="1"/>
          </p:cNvSpPr>
          <p:nvPr>
            <p:ph type="sldNum" sz="quarter" idx="12"/>
          </p:nvPr>
        </p:nvSpPr>
        <p:spPr/>
        <p:txBody>
          <a:bodyPr/>
          <a:lstStyle>
            <a:lvl1pPr>
              <a:defRPr/>
            </a:lvl1pPr>
          </a:lstStyle>
          <a:p>
            <a:pPr>
              <a:defRPr/>
            </a:pPr>
            <a:fld id="{AE2C8A0C-7FC9-4095-808E-4A8DA8645B2C}" type="slidenum">
              <a:rPr lang="cs-CZ"/>
              <a:pPr>
                <a:defRPr/>
              </a:pPr>
              <a:t>‹#›</a:t>
            </a:fld>
            <a:endParaRPr lang="cs-CZ"/>
          </a:p>
        </p:txBody>
      </p:sp>
    </p:spTree>
    <p:extLst>
      <p:ext uri="{BB962C8B-B14F-4D97-AF65-F5344CB8AC3E}">
        <p14:creationId xmlns:p14="http://schemas.microsoft.com/office/powerpoint/2010/main" val="3750625692"/>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Zástupný symbol pro text 7"/>
          <p:cNvSpPr>
            <a:spLocks noGrp="1"/>
          </p:cNvSpPr>
          <p:nvPr>
            <p:ph type="body" idx="1"/>
          </p:nvPr>
        </p:nvSpPr>
        <p:spPr bwMode="auto">
          <a:xfrm>
            <a:off x="304800" y="1554163"/>
            <a:ext cx="86868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smtClean="0"/>
          </a:p>
        </p:txBody>
      </p:sp>
      <p:sp>
        <p:nvSpPr>
          <p:cNvPr id="10" name="Zástupný symbol pro nadpis 9"/>
          <p:cNvSpPr>
            <a:spLocks noGrp="1"/>
          </p:cNvSpPr>
          <p:nvPr>
            <p:ph type="title"/>
          </p:nvPr>
        </p:nvSpPr>
        <p:spPr>
          <a:xfrm>
            <a:off x="304800" y="457200"/>
            <a:ext cx="8686800" cy="838200"/>
          </a:xfrm>
          <a:prstGeom prst="rect">
            <a:avLst/>
          </a:prstGeom>
        </p:spPr>
        <p:txBody>
          <a:bodyPr vert="horz" anchor="ctr">
            <a:normAutofit/>
          </a:bodyPr>
          <a:lstStyle/>
          <a:p>
            <a:r>
              <a:rPr lang="cs-CZ" smtClean="0"/>
              <a:t>Klepnutím lze upravit styl předlohy nadpisů.</a:t>
            </a:r>
            <a:endParaRPr lang="en-US"/>
          </a:p>
        </p:txBody>
      </p:sp>
      <p:sp>
        <p:nvSpPr>
          <p:cNvPr id="13" name="Zástupný symbol pro datum 2"/>
          <p:cNvSpPr>
            <a:spLocks noGrp="1"/>
          </p:cNvSpPr>
          <p:nvPr>
            <p:ph type="dt" sz="half" idx="2"/>
          </p:nvPr>
        </p:nvSpPr>
        <p:spPr>
          <a:xfrm>
            <a:off x="6477000" y="76200"/>
            <a:ext cx="2514600" cy="288925"/>
          </a:xfrm>
          <a:prstGeom prst="rect">
            <a:avLst/>
          </a:prstGeom>
        </p:spPr>
        <p:txBody>
          <a:bodyPr vert="horz"/>
          <a:lstStyle>
            <a:lvl1pPr algn="l">
              <a:defRPr sz="1200" u="none">
                <a:solidFill>
                  <a:schemeClr val="accent1">
                    <a:shade val="75000"/>
                  </a:schemeClr>
                </a:solidFill>
              </a:defRPr>
            </a:lvl1pPr>
          </a:lstStyle>
          <a:p>
            <a:pPr>
              <a:defRPr/>
            </a:pPr>
            <a:endParaRPr lang="cs-CZ"/>
          </a:p>
        </p:txBody>
      </p:sp>
      <p:sp>
        <p:nvSpPr>
          <p:cNvPr id="14" name="Zástupný symbol pro zápatí 23"/>
          <p:cNvSpPr>
            <a:spLocks noGrp="1"/>
          </p:cNvSpPr>
          <p:nvPr>
            <p:ph type="ftr" sz="quarter" idx="3"/>
          </p:nvPr>
        </p:nvSpPr>
        <p:spPr>
          <a:xfrm>
            <a:off x="3124200" y="76200"/>
            <a:ext cx="3352800" cy="288925"/>
          </a:xfrm>
          <a:prstGeom prst="rect">
            <a:avLst/>
          </a:prstGeom>
        </p:spPr>
        <p:txBody>
          <a:bodyPr vert="horz"/>
          <a:lstStyle>
            <a:lvl1pPr algn="r">
              <a:defRPr sz="1200" u="none">
                <a:solidFill>
                  <a:schemeClr val="accent1">
                    <a:shade val="75000"/>
                  </a:schemeClr>
                </a:solidFill>
              </a:defRPr>
            </a:lvl1pPr>
          </a:lstStyle>
          <a:p>
            <a:pPr>
              <a:defRPr/>
            </a:pPr>
            <a:endParaRPr lang="cs-CZ"/>
          </a:p>
        </p:txBody>
      </p:sp>
      <p:sp>
        <p:nvSpPr>
          <p:cNvPr id="15" name="Zástupný symbol pro číslo snímku 6"/>
          <p:cNvSpPr>
            <a:spLocks noGrp="1"/>
          </p:cNvSpPr>
          <p:nvPr>
            <p:ph type="sldNum" sz="quarter" idx="4"/>
          </p:nvPr>
        </p:nvSpPr>
        <p:spPr>
          <a:xfrm>
            <a:off x="8229600" y="6477000"/>
            <a:ext cx="762000" cy="244475"/>
          </a:xfrm>
          <a:prstGeom prst="rect">
            <a:avLst/>
          </a:prstGeom>
        </p:spPr>
        <p:txBody>
          <a:bodyPr vert="horz"/>
          <a:lstStyle>
            <a:lvl1pPr algn="r">
              <a:defRPr sz="1200" u="none">
                <a:solidFill>
                  <a:schemeClr val="accent1">
                    <a:shade val="75000"/>
                  </a:schemeClr>
                </a:solidFill>
              </a:defRPr>
            </a:lvl1pPr>
          </a:lstStyle>
          <a:p>
            <a:pPr>
              <a:defRPr/>
            </a:pPr>
            <a:fld id="{FBBD3278-DE81-468A-A455-BE2F4708D54D}"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4058" r:id="rId1"/>
  </p:sldLayoutIdLst>
  <p:hf hdr="0" ftr="0" dt="0"/>
  <p:txStyles>
    <p:titleStyle>
      <a:lvl1pPr algn="l" rtl="0" eaLnBrk="0" fontAlgn="base" hangingPunct="0">
        <a:spcBef>
          <a:spcPct val="0"/>
        </a:spcBef>
        <a:spcAft>
          <a:spcPct val="0"/>
        </a:spcAft>
        <a:defRPr sz="3600" kern="1200" cap="all">
          <a:solidFill>
            <a:schemeClr val="tx2"/>
          </a:solidFill>
          <a:effectLst>
            <a:reflection blurRad="12700" stA="48000" endA="300" endPos="55000" dir="5400000" sy="-90000" algn="bl" rotWithShape="0"/>
          </a:effectLst>
          <a:latin typeface="+mj-lt"/>
          <a:ea typeface="+mj-ea"/>
          <a:cs typeface="+mj-cs"/>
        </a:defRPr>
      </a:lvl1pPr>
      <a:lvl2pPr algn="l" rtl="0" eaLnBrk="0" fontAlgn="base" hangingPunct="0">
        <a:spcBef>
          <a:spcPct val="0"/>
        </a:spcBef>
        <a:spcAft>
          <a:spcPct val="0"/>
        </a:spcAft>
        <a:defRPr sz="3600">
          <a:solidFill>
            <a:schemeClr val="tx2"/>
          </a:solidFill>
          <a:latin typeface="Franklin Gothic Medium" pitchFamily="34" charset="0"/>
        </a:defRPr>
      </a:lvl2pPr>
      <a:lvl3pPr algn="l" rtl="0" eaLnBrk="0" fontAlgn="base" hangingPunct="0">
        <a:spcBef>
          <a:spcPct val="0"/>
        </a:spcBef>
        <a:spcAft>
          <a:spcPct val="0"/>
        </a:spcAft>
        <a:defRPr sz="3600">
          <a:solidFill>
            <a:schemeClr val="tx2"/>
          </a:solidFill>
          <a:latin typeface="Franklin Gothic Medium" pitchFamily="34" charset="0"/>
        </a:defRPr>
      </a:lvl3pPr>
      <a:lvl4pPr algn="l" rtl="0" eaLnBrk="0" fontAlgn="base" hangingPunct="0">
        <a:spcBef>
          <a:spcPct val="0"/>
        </a:spcBef>
        <a:spcAft>
          <a:spcPct val="0"/>
        </a:spcAft>
        <a:defRPr sz="3600">
          <a:solidFill>
            <a:schemeClr val="tx2"/>
          </a:solidFill>
          <a:latin typeface="Franklin Gothic Medium" pitchFamily="34" charset="0"/>
        </a:defRPr>
      </a:lvl4pPr>
      <a:lvl5pPr algn="l" rtl="0" eaLnBrk="0" fontAlgn="base" hangingPunct="0">
        <a:spcBef>
          <a:spcPct val="0"/>
        </a:spcBef>
        <a:spcAft>
          <a:spcPct val="0"/>
        </a:spcAft>
        <a:defRPr sz="3600">
          <a:solidFill>
            <a:schemeClr val="tx2"/>
          </a:solidFill>
          <a:latin typeface="Franklin Gothic Medium" pitchFamily="34" charset="0"/>
        </a:defRPr>
      </a:lvl5pPr>
      <a:lvl6pPr marL="457200" algn="l" rtl="0" fontAlgn="base">
        <a:spcBef>
          <a:spcPct val="0"/>
        </a:spcBef>
        <a:spcAft>
          <a:spcPct val="0"/>
        </a:spcAft>
        <a:defRPr sz="3600">
          <a:solidFill>
            <a:schemeClr val="tx2"/>
          </a:solidFill>
          <a:latin typeface="Franklin Gothic Medium" pitchFamily="34" charset="0"/>
        </a:defRPr>
      </a:lvl6pPr>
      <a:lvl7pPr marL="914400" algn="l" rtl="0" fontAlgn="base">
        <a:spcBef>
          <a:spcPct val="0"/>
        </a:spcBef>
        <a:spcAft>
          <a:spcPct val="0"/>
        </a:spcAft>
        <a:defRPr sz="3600">
          <a:solidFill>
            <a:schemeClr val="tx2"/>
          </a:solidFill>
          <a:latin typeface="Franklin Gothic Medium" pitchFamily="34" charset="0"/>
        </a:defRPr>
      </a:lvl7pPr>
      <a:lvl8pPr marL="1371600" algn="l" rtl="0" fontAlgn="base">
        <a:spcBef>
          <a:spcPct val="0"/>
        </a:spcBef>
        <a:spcAft>
          <a:spcPct val="0"/>
        </a:spcAft>
        <a:defRPr sz="3600">
          <a:solidFill>
            <a:schemeClr val="tx2"/>
          </a:solidFill>
          <a:latin typeface="Franklin Gothic Medium" pitchFamily="34" charset="0"/>
        </a:defRPr>
      </a:lvl8pPr>
      <a:lvl9pPr marL="1828800" algn="l" rtl="0" fontAlgn="base">
        <a:spcBef>
          <a:spcPct val="0"/>
        </a:spcBef>
        <a:spcAft>
          <a:spcPct val="0"/>
        </a:spcAft>
        <a:defRPr sz="3600">
          <a:solidFill>
            <a:schemeClr val="tx2"/>
          </a:solidFill>
          <a:latin typeface="Franklin Gothic Medium" pitchFamily="34" charset="0"/>
        </a:defRPr>
      </a:lvl9pPr>
    </p:titleStyle>
    <p:bodyStyle>
      <a:lvl1pPr marL="342900" indent="-342900" algn="l" rtl="0" eaLnBrk="0" fontAlgn="base" hangingPunct="0">
        <a:spcBef>
          <a:spcPct val="20000"/>
        </a:spcBef>
        <a:spcAft>
          <a:spcPct val="0"/>
        </a:spcAft>
        <a:buClr>
          <a:schemeClr val="accent1"/>
        </a:buClr>
        <a:buSzPct val="70000"/>
        <a:buFont typeface="Wingdings 2" pitchFamily="18" charset="2"/>
        <a:buChar char=""/>
        <a:defRPr sz="3200" kern="1200">
          <a:solidFill>
            <a:schemeClr val="tx2"/>
          </a:solidFill>
          <a:latin typeface="+mn-lt"/>
          <a:ea typeface="+mn-ea"/>
          <a:cs typeface="+mn-cs"/>
        </a:defRPr>
      </a:lvl1pPr>
      <a:lvl2pPr marL="742950" indent="-285750" algn="l" rtl="0" eaLnBrk="0" fontAlgn="base" hangingPunct="0">
        <a:spcBef>
          <a:spcPct val="20000"/>
        </a:spcBef>
        <a:spcAft>
          <a:spcPct val="0"/>
        </a:spcAft>
        <a:buClr>
          <a:schemeClr val="accent1"/>
        </a:buClr>
        <a:buSzPct val="70000"/>
        <a:buFont typeface="Wingdings 2" pitchFamily="18" charset="2"/>
        <a:buChar char=""/>
        <a:defRPr sz="2800" kern="1200">
          <a:solidFill>
            <a:schemeClr val="tx2"/>
          </a:solidFill>
          <a:latin typeface="+mn-lt"/>
          <a:ea typeface="+mn-ea"/>
          <a:cs typeface="+mn-cs"/>
        </a:defRPr>
      </a:lvl2pPr>
      <a:lvl3pPr marL="1143000" indent="-228600" algn="l" rtl="0" eaLnBrk="0" fontAlgn="base" hangingPunct="0">
        <a:spcBef>
          <a:spcPct val="20000"/>
        </a:spcBef>
        <a:spcAft>
          <a:spcPct val="0"/>
        </a:spcAft>
        <a:buClr>
          <a:schemeClr val="accent1"/>
        </a:buClr>
        <a:buSzPct val="70000"/>
        <a:buFont typeface="Wingdings 2" pitchFamily="18" charset="2"/>
        <a:buChar char=""/>
        <a:defRPr sz="2400" kern="1200">
          <a:solidFill>
            <a:schemeClr val="tx2"/>
          </a:solidFill>
          <a:latin typeface="+mn-lt"/>
          <a:ea typeface="+mn-ea"/>
          <a:cs typeface="+mn-cs"/>
        </a:defRPr>
      </a:lvl3pPr>
      <a:lvl4pPr marL="1600200" indent="-228600" algn="l" rtl="0" eaLnBrk="0" fontAlgn="base" hangingPunct="0">
        <a:spcBef>
          <a:spcPct val="20000"/>
        </a:spcBef>
        <a:spcAft>
          <a:spcPct val="0"/>
        </a:spcAft>
        <a:buClr>
          <a:schemeClr val="accent1"/>
        </a:buClr>
        <a:buSzPct val="70000"/>
        <a:buFont typeface="Wingdings 2" pitchFamily="18" charset="2"/>
        <a:buChar char=""/>
        <a:defRPr sz="2000" kern="1200">
          <a:solidFill>
            <a:schemeClr val="tx2"/>
          </a:solidFill>
          <a:latin typeface="+mn-lt"/>
          <a:ea typeface="+mn-ea"/>
          <a:cs typeface="+mn-cs"/>
        </a:defRPr>
      </a:lvl4pPr>
      <a:lvl5pPr marL="2057400" indent="-228600" algn="l" rtl="0" eaLnBrk="0" fontAlgn="base" hangingPunct="0">
        <a:spcBef>
          <a:spcPct val="20000"/>
        </a:spcBef>
        <a:spcAft>
          <a:spcPct val="0"/>
        </a:spcAft>
        <a:buClr>
          <a:schemeClr val="accent1"/>
        </a:buClr>
        <a:buSzPct val="60000"/>
        <a:buFont typeface="Wingdings 2" pitchFamily="18" charset="2"/>
        <a:buChar char=""/>
        <a:defRPr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1.xml"/><Relationship Id="rId1" Type="http://schemas.openxmlformats.org/officeDocument/2006/relationships/vmlDrawing" Target="../drawings/vmlDrawing1.vml"/><Relationship Id="rId4" Type="http://schemas.openxmlformats.org/officeDocument/2006/relationships/image" Target="../media/image4.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1.xml"/><Relationship Id="rId1" Type="http://schemas.openxmlformats.org/officeDocument/2006/relationships/vmlDrawing" Target="../drawings/vmlDrawing2.vml"/><Relationship Id="rId4" Type="http://schemas.openxmlformats.org/officeDocument/2006/relationships/image" Target="../media/image5.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1.xml"/><Relationship Id="rId1" Type="http://schemas.openxmlformats.org/officeDocument/2006/relationships/vmlDrawing" Target="../drawings/vmlDrawing3.vml"/><Relationship Id="rId4" Type="http://schemas.openxmlformats.org/officeDocument/2006/relationships/image" Target="../media/image6.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Obdélník 9"/>
          <p:cNvSpPr/>
          <p:nvPr/>
        </p:nvSpPr>
        <p:spPr>
          <a:xfrm>
            <a:off x="0" y="0"/>
            <a:ext cx="9144000" cy="1196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cs-CZ" u="none"/>
          </a:p>
        </p:txBody>
      </p:sp>
      <p:graphicFrame>
        <p:nvGraphicFramePr>
          <p:cNvPr id="10278" name="Group 38"/>
          <p:cNvGraphicFramePr>
            <a:graphicFrameLocks noGrp="1"/>
          </p:cNvGraphicFramePr>
          <p:nvPr>
            <p:ph type="tbl" idx="4294967295"/>
            <p:extLst>
              <p:ext uri="{D42A27DB-BD31-4B8C-83A1-F6EECF244321}">
                <p14:modId xmlns:p14="http://schemas.microsoft.com/office/powerpoint/2010/main" val="3223889809"/>
              </p:ext>
            </p:extLst>
          </p:nvPr>
        </p:nvGraphicFramePr>
        <p:xfrm>
          <a:off x="228600" y="2057400"/>
          <a:ext cx="8493125" cy="4018502"/>
        </p:xfrm>
        <a:graphic>
          <a:graphicData uri="http://schemas.openxmlformats.org/drawingml/2006/table">
            <a:tbl>
              <a:tblPr/>
              <a:tblGrid>
                <a:gridCol w="2114550"/>
                <a:gridCol w="6378575"/>
              </a:tblGrid>
              <a:tr h="517525">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200" b="0" i="1" u="none" strike="noStrike" cap="none" normalizeH="0" baseline="0" dirty="0" smtClean="0">
                          <a:ln>
                            <a:noFill/>
                          </a:ln>
                          <a:solidFill>
                            <a:schemeClr val="tx1"/>
                          </a:solidFill>
                          <a:effectLst/>
                          <a:latin typeface="Arial" charset="0"/>
                          <a:cs typeface="Arial" charset="0"/>
                        </a:rPr>
                        <a:t>Název SŠ:</a:t>
                      </a:r>
                    </a:p>
                  </a:txBody>
                  <a:tcPr marL="91437" marR="91437" marT="45672" marB="4567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800" b="1" i="0" u="none" strike="noStrike" cap="none" normalizeH="0" baseline="0" smtClean="0">
                          <a:ln>
                            <a:noFill/>
                          </a:ln>
                          <a:solidFill>
                            <a:schemeClr val="tx1"/>
                          </a:solidFill>
                          <a:effectLst/>
                          <a:latin typeface="Arial" charset="0"/>
                          <a:cs typeface="Arial" charset="0"/>
                        </a:rPr>
                        <a:t>SŠ-COPT Uherský Brod</a:t>
                      </a:r>
                    </a:p>
                  </a:txBody>
                  <a:tcPr marL="91437" marR="91437" marT="45672" marB="4567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47700">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200" b="0" i="1" u="none" strike="noStrike" cap="none" normalizeH="0" baseline="0" smtClean="0">
                          <a:ln>
                            <a:noFill/>
                          </a:ln>
                          <a:solidFill>
                            <a:schemeClr val="tx1"/>
                          </a:solidFill>
                          <a:effectLst/>
                          <a:latin typeface="Arial" charset="0"/>
                          <a:cs typeface="Arial" charset="0"/>
                        </a:rPr>
                        <a:t>Auto</a:t>
                      </a:r>
                      <a:r>
                        <a:rPr kumimoji="0" lang="cs-CZ" sz="2200" b="0" i="1" u="none" strike="noStrike" cap="none" normalizeH="0" baseline="0" smtClean="0">
                          <a:ln>
                            <a:noFill/>
                          </a:ln>
                          <a:solidFill>
                            <a:schemeClr val="tx1"/>
                          </a:solidFill>
                          <a:effectLst/>
                          <a:latin typeface="Arial" charset="0"/>
                        </a:rPr>
                        <a:t>r</a:t>
                      </a:r>
                      <a:r>
                        <a:rPr kumimoji="0" lang="cs-CZ" sz="2200" b="0" i="1" u="none" strike="noStrike" cap="none" normalizeH="0" baseline="0" smtClean="0">
                          <a:ln>
                            <a:noFill/>
                          </a:ln>
                          <a:solidFill>
                            <a:schemeClr val="tx1"/>
                          </a:solidFill>
                          <a:effectLst/>
                          <a:latin typeface="Arial" charset="0"/>
                          <a:cs typeface="Arial" charset="0"/>
                        </a:rPr>
                        <a:t>:</a:t>
                      </a:r>
                    </a:p>
                  </a:txBody>
                  <a:tcPr marL="91437" marR="91437" marT="45672" marB="4567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800" b="1" i="0" u="none" strike="noStrike" cap="none" normalizeH="0" baseline="0" smtClean="0">
                          <a:ln>
                            <a:noFill/>
                          </a:ln>
                          <a:solidFill>
                            <a:schemeClr val="tx1"/>
                          </a:solidFill>
                          <a:effectLst/>
                          <a:latin typeface="Arial" charset="0"/>
                        </a:rPr>
                        <a:t>Ing. Štursa Petr</a:t>
                      </a:r>
                    </a:p>
                  </a:txBody>
                  <a:tcPr marL="91437" marR="91437" marT="45672" marB="4567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62000">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200" b="0" i="1" u="none" strike="noStrike" cap="none" normalizeH="0" baseline="0" smtClean="0">
                          <a:ln>
                            <a:noFill/>
                          </a:ln>
                          <a:solidFill>
                            <a:schemeClr val="tx1"/>
                          </a:solidFill>
                          <a:effectLst/>
                          <a:latin typeface="Arial" charset="0"/>
                          <a:cs typeface="Arial" charset="0"/>
                        </a:rPr>
                        <a:t>Název prezentace</a:t>
                      </a:r>
                      <a:r>
                        <a:rPr kumimoji="0" lang="cs-CZ" sz="2200" b="0" i="1" u="none" strike="noStrike" cap="none" normalizeH="0" baseline="0" smtClean="0">
                          <a:ln>
                            <a:noFill/>
                          </a:ln>
                          <a:solidFill>
                            <a:schemeClr val="tx1"/>
                          </a:solidFill>
                          <a:effectLst/>
                          <a:latin typeface="Arial" charset="0"/>
                        </a:rPr>
                        <a:t>:</a:t>
                      </a:r>
                    </a:p>
                  </a:txBody>
                  <a:tcPr marL="91437" marR="91437" marT="45672" marB="4567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endParaRPr kumimoji="0" lang="cs-CZ" sz="500" b="1" i="0" u="none" strike="noStrike" cap="none" normalizeH="0" baseline="0" smtClean="0">
                        <a:ln>
                          <a:noFill/>
                        </a:ln>
                        <a:solidFill>
                          <a:schemeClr val="tx1"/>
                        </a:solidFill>
                        <a:effectLst/>
                        <a:latin typeface="Arial" charset="0"/>
                      </a:endParaRPr>
                    </a:p>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800" b="1" i="0" u="none" strike="noStrike" cap="none" normalizeH="0" baseline="0" smtClean="0">
                          <a:ln>
                            <a:noFill/>
                          </a:ln>
                          <a:solidFill>
                            <a:schemeClr val="tx1"/>
                          </a:solidFill>
                          <a:effectLst/>
                          <a:latin typeface="Arial" charset="0"/>
                        </a:rPr>
                        <a:t>07. Přechodová balistika</a:t>
                      </a:r>
                    </a:p>
                  </a:txBody>
                  <a:tcPr marL="91437" marR="91437" marT="45672" marB="4567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036638">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endParaRPr kumimoji="0" lang="cs-CZ" sz="1000" b="0" i="1" u="none" strike="noStrike" cap="none" normalizeH="0" baseline="0" smtClean="0">
                        <a:ln>
                          <a:noFill/>
                        </a:ln>
                        <a:solidFill>
                          <a:schemeClr val="tx1"/>
                        </a:solidFill>
                        <a:effectLst/>
                        <a:latin typeface="Arial" charset="0"/>
                      </a:endParaRPr>
                    </a:p>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200" b="0" i="1" u="none" strike="noStrike" cap="none" normalizeH="0" baseline="0" smtClean="0">
                          <a:ln>
                            <a:noFill/>
                          </a:ln>
                          <a:solidFill>
                            <a:schemeClr val="tx1"/>
                          </a:solidFill>
                          <a:effectLst/>
                          <a:latin typeface="Arial" charset="0"/>
                          <a:cs typeface="Arial" charset="0"/>
                        </a:rPr>
                        <a:t>Název sady:</a:t>
                      </a:r>
                    </a:p>
                  </a:txBody>
                  <a:tcPr marL="91437" marR="91437" marT="45672" marB="4567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800" b="1" i="0" u="none" strike="noStrike" cap="none" normalizeH="0" baseline="0" smtClean="0">
                          <a:ln>
                            <a:noFill/>
                          </a:ln>
                          <a:solidFill>
                            <a:schemeClr val="tx1"/>
                          </a:solidFill>
                          <a:effectLst/>
                          <a:latin typeface="Arial" charset="0"/>
                        </a:rPr>
                        <a:t>Balistika a konstrukce hlavních dílů zbraní </a:t>
                      </a:r>
                      <a:r>
                        <a:rPr kumimoji="0" lang="cs-CZ" sz="2400" b="0" i="0" u="none" strike="noStrike" cap="none" normalizeH="0" baseline="0" smtClean="0">
                          <a:ln>
                            <a:noFill/>
                          </a:ln>
                          <a:solidFill>
                            <a:schemeClr val="tx1"/>
                          </a:solidFill>
                          <a:effectLst/>
                          <a:latin typeface="Arial" charset="0"/>
                          <a:cs typeface="Arial" charset="0"/>
                        </a:rPr>
                        <a:t>(pro </a:t>
                      </a:r>
                      <a:r>
                        <a:rPr kumimoji="0" lang="cs-CZ" sz="2400" b="0" i="0" u="none" strike="noStrike" cap="none" normalizeH="0" baseline="0" smtClean="0">
                          <a:ln>
                            <a:noFill/>
                          </a:ln>
                          <a:solidFill>
                            <a:schemeClr val="tx1"/>
                          </a:solidFill>
                          <a:effectLst/>
                          <a:latin typeface="Arial" charset="0"/>
                        </a:rPr>
                        <a:t>2</a:t>
                      </a:r>
                      <a:r>
                        <a:rPr kumimoji="0" lang="cs-CZ" sz="2400" b="0" i="0" u="none" strike="noStrike" cap="none" normalizeH="0" baseline="0" smtClean="0">
                          <a:ln>
                            <a:noFill/>
                          </a:ln>
                          <a:solidFill>
                            <a:schemeClr val="tx1"/>
                          </a:solidFill>
                          <a:effectLst/>
                          <a:latin typeface="Arial" charset="0"/>
                          <a:cs typeface="Arial" charset="0"/>
                        </a:rPr>
                        <a:t>. </a:t>
                      </a:r>
                      <a:r>
                        <a:rPr kumimoji="0" lang="cs-CZ" sz="2400" b="0" i="0" u="none" strike="noStrike" cap="none" normalizeH="0" baseline="0" dirty="0" smtClean="0">
                          <a:ln>
                            <a:noFill/>
                          </a:ln>
                          <a:solidFill>
                            <a:schemeClr val="tx1"/>
                          </a:solidFill>
                          <a:effectLst/>
                          <a:latin typeface="Arial" charset="0"/>
                          <a:cs typeface="Arial" charset="0"/>
                        </a:rPr>
                        <a:t>ročník </a:t>
                      </a:r>
                      <a:r>
                        <a:rPr kumimoji="0" lang="cs-CZ" sz="2400" b="0" i="0" u="none" strike="noStrike" cap="none" normalizeH="0" baseline="0" dirty="0" smtClean="0">
                          <a:ln>
                            <a:noFill/>
                          </a:ln>
                          <a:solidFill>
                            <a:schemeClr val="tx1"/>
                          </a:solidFill>
                          <a:effectLst/>
                          <a:latin typeface="Arial" charset="0"/>
                        </a:rPr>
                        <a:t>předmětu </a:t>
                      </a:r>
                      <a:r>
                        <a:rPr kumimoji="0" lang="cs-CZ" sz="2400" b="0" i="0" u="none" strike="noStrike" cap="none" normalizeH="0" baseline="0" dirty="0" err="1" smtClean="0">
                          <a:ln>
                            <a:noFill/>
                          </a:ln>
                          <a:solidFill>
                            <a:schemeClr val="tx1"/>
                          </a:solidFill>
                          <a:effectLst/>
                          <a:latin typeface="Arial" charset="0"/>
                        </a:rPr>
                        <a:t>SZb</a:t>
                      </a:r>
                      <a:r>
                        <a:rPr kumimoji="0" lang="cs-CZ" sz="2400" b="0" i="0" u="none" strike="noStrike" cap="none" normalizeH="0" baseline="0" dirty="0" smtClean="0">
                          <a:ln>
                            <a:noFill/>
                          </a:ln>
                          <a:solidFill>
                            <a:schemeClr val="tx1"/>
                          </a:solidFill>
                          <a:effectLst/>
                          <a:latin typeface="Arial" charset="0"/>
                          <a:cs typeface="Arial" charset="0"/>
                        </a:rPr>
                        <a:t>)</a:t>
                      </a:r>
                      <a:endParaRPr kumimoji="0" lang="cs-CZ" sz="2400" b="1" i="0" u="none" strike="noStrike" cap="none" normalizeH="0" baseline="0" dirty="0" smtClean="0">
                        <a:ln>
                          <a:noFill/>
                        </a:ln>
                        <a:solidFill>
                          <a:schemeClr val="tx1"/>
                        </a:solidFill>
                        <a:effectLst/>
                        <a:latin typeface="Arial" charset="0"/>
                        <a:cs typeface="Arial" charset="0"/>
                      </a:endParaRPr>
                    </a:p>
                  </a:txBody>
                  <a:tcPr marL="91437" marR="91437" marT="45672" marB="4567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27050">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200" b="0" i="1" u="none" strike="noStrike" cap="none" normalizeH="0" baseline="0" smtClean="0">
                          <a:ln>
                            <a:noFill/>
                          </a:ln>
                          <a:solidFill>
                            <a:schemeClr val="tx1"/>
                          </a:solidFill>
                          <a:effectLst/>
                          <a:latin typeface="Arial" charset="0"/>
                          <a:cs typeface="Arial" charset="0"/>
                        </a:rPr>
                        <a:t>Číslo projektu:</a:t>
                      </a:r>
                    </a:p>
                  </a:txBody>
                  <a:tcPr marL="91437" marR="91437" marT="45672" marB="4567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800" b="1" i="0" u="none" strike="noStrike" cap="none" normalizeH="0" baseline="0" smtClean="0">
                          <a:ln>
                            <a:noFill/>
                          </a:ln>
                          <a:solidFill>
                            <a:schemeClr val="tx1"/>
                          </a:solidFill>
                          <a:effectLst/>
                          <a:latin typeface="Arial" charset="0"/>
                          <a:cs typeface="Arial" charset="0"/>
                        </a:rPr>
                        <a:t>CZ.1.07./1.5.00/34.0727</a:t>
                      </a:r>
                    </a:p>
                  </a:txBody>
                  <a:tcPr marL="91437" marR="91437" marT="45672" marB="4567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27050">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200" b="0" i="1" u="none" strike="noStrike" cap="none" normalizeH="0" baseline="0" smtClean="0">
                          <a:ln>
                            <a:noFill/>
                          </a:ln>
                          <a:solidFill>
                            <a:schemeClr val="tx1"/>
                          </a:solidFill>
                          <a:effectLst/>
                          <a:latin typeface="Arial" charset="0"/>
                          <a:cs typeface="Arial" charset="0"/>
                        </a:rPr>
                        <a:t>Datum vzniku:</a:t>
                      </a:r>
                    </a:p>
                  </a:txBody>
                  <a:tcPr marL="91437" marR="91437" marT="45672" marB="4567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800" b="1" i="0" u="none" strike="noStrike" cap="none" normalizeH="0" baseline="0" smtClean="0">
                          <a:ln>
                            <a:noFill/>
                          </a:ln>
                          <a:solidFill>
                            <a:schemeClr val="tx1"/>
                          </a:solidFill>
                          <a:effectLst/>
                          <a:latin typeface="Arial" charset="0"/>
                        </a:rPr>
                        <a:t>25. Září 2012</a:t>
                      </a:r>
                    </a:p>
                  </a:txBody>
                  <a:tcPr marL="91437" marR="91437" marT="45672" marB="4567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10267" name="Text Box 43"/>
          <p:cNvSpPr txBox="1">
            <a:spLocks noChangeArrowheads="1"/>
          </p:cNvSpPr>
          <p:nvPr/>
        </p:nvSpPr>
        <p:spPr bwMode="auto">
          <a:xfrm>
            <a:off x="468313" y="6021388"/>
            <a:ext cx="8348662"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eaLnBrk="0" hangingPunct="0">
              <a:defRPr>
                <a:solidFill>
                  <a:schemeClr val="tx1"/>
                </a:solidFill>
                <a:latin typeface="Arial" charset="0"/>
                <a:cs typeface="Arial" charset="0"/>
              </a:defRPr>
            </a:lvl1pPr>
            <a:lvl2pPr marL="742950" indent="-285750" algn="l" eaLnBrk="0" hangingPunct="0">
              <a:defRPr>
                <a:solidFill>
                  <a:schemeClr val="tx1"/>
                </a:solidFill>
                <a:latin typeface="Arial" charset="0"/>
                <a:cs typeface="Arial" charset="0"/>
              </a:defRPr>
            </a:lvl2pPr>
            <a:lvl3pPr marL="1143000" indent="-228600" algn="l" eaLnBrk="0" hangingPunct="0">
              <a:defRPr>
                <a:solidFill>
                  <a:schemeClr val="tx1"/>
                </a:solidFill>
                <a:latin typeface="Arial" charset="0"/>
                <a:cs typeface="Arial" charset="0"/>
              </a:defRPr>
            </a:lvl3pPr>
            <a:lvl4pPr marL="1600200" indent="-228600" algn="l" eaLnBrk="0" hangingPunct="0">
              <a:defRPr>
                <a:solidFill>
                  <a:schemeClr val="tx1"/>
                </a:solidFill>
                <a:latin typeface="Arial" charset="0"/>
                <a:cs typeface="Arial" charset="0"/>
              </a:defRPr>
            </a:lvl4pPr>
            <a:lvl5pPr marL="2057400" indent="-228600" algn="l"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cs-CZ" i="1" u="none"/>
              <a:t>Uvedení autor, není-li uvedeno jinak, je autorem tohoto výukového materiálu a všech jeho částí. Tento projekt je spolufinancován ESF a státním rozpočtem ČR.</a:t>
            </a:r>
          </a:p>
        </p:txBody>
      </p:sp>
      <p:sp>
        <p:nvSpPr>
          <p:cNvPr id="10279" name="Rectangle 39"/>
          <p:cNvSpPr>
            <a:spLocks noGrp="1"/>
          </p:cNvSpPr>
          <p:nvPr>
            <p:ph type="title" idx="4294967295"/>
          </p:nvPr>
        </p:nvSpPr>
        <p:spPr bwMode="auto">
          <a:xfrm>
            <a:off x="304800" y="114300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07. Přechodová balistika</a:t>
            </a:r>
          </a:p>
        </p:txBody>
      </p:sp>
      <p:pic>
        <p:nvPicPr>
          <p:cNvPr id="7" name="Picture 2" descr="C:\Users\Pavel\Desktop\OPVK_hor_zakladni_logolink_RGB_cz.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91780" y="165774"/>
            <a:ext cx="3960440" cy="86542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p:cNvSpPr>
          <p:nvPr>
            <p:ph type="title" idx="4294967295"/>
          </p:nvPr>
        </p:nvSpPr>
        <p:spPr bwMode="auto">
          <a:xfrm>
            <a:off x="0" y="0"/>
            <a:ext cx="89916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A N O T A C E</a:t>
            </a:r>
          </a:p>
        </p:txBody>
      </p:sp>
      <p:sp>
        <p:nvSpPr>
          <p:cNvPr id="50179" name="Rectangle 3"/>
          <p:cNvSpPr>
            <a:spLocks noChangeArrowheads="1"/>
          </p:cNvSpPr>
          <p:nvPr/>
        </p:nvSpPr>
        <p:spPr bwMode="auto">
          <a:xfrm>
            <a:off x="0" y="1600200"/>
            <a:ext cx="9144000" cy="2012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lnSpc>
                <a:spcPct val="90000"/>
              </a:lnSpc>
              <a:spcBef>
                <a:spcPct val="20000"/>
              </a:spcBef>
              <a:buClr>
                <a:schemeClr val="accent1"/>
              </a:buClr>
              <a:buSzPct val="70000"/>
              <a:buFont typeface="Wingdings 2" pitchFamily="18" charset="2"/>
              <a:buNone/>
            </a:pPr>
            <a:r>
              <a:rPr lang="cs-CZ" sz="2800" u="none"/>
              <a:t>	Záměrem této sady výukových materiálů s názvem </a:t>
            </a:r>
            <a:r>
              <a:rPr lang="cs-CZ" sz="2800" b="1" u="none"/>
              <a:t>Balistika a konstrukce hlavních dílů zbraní </a:t>
            </a:r>
            <a:r>
              <a:rPr lang="cs-CZ" sz="2800" u="none"/>
              <a:t>je ukázat žákům 2. ročníku SŠ-COPt, ve vyučovaném předmětu </a:t>
            </a:r>
            <a:r>
              <a:rPr lang="cs-CZ" sz="2800" i="1" u="none"/>
              <a:t>Střelné zbraně a balistika </a:t>
            </a:r>
            <a:r>
              <a:rPr lang="cs-CZ" sz="2800" u="none"/>
              <a:t>zajímavou technikou některá úskalí této zajímavé vědní disciplíny.</a:t>
            </a:r>
          </a:p>
        </p:txBody>
      </p:sp>
      <p:sp>
        <p:nvSpPr>
          <p:cNvPr id="50180" name="Rectangle 4"/>
          <p:cNvSpPr>
            <a:spLocks noChangeArrowheads="1"/>
          </p:cNvSpPr>
          <p:nvPr/>
        </p:nvSpPr>
        <p:spPr bwMode="auto">
          <a:xfrm>
            <a:off x="0" y="4419600"/>
            <a:ext cx="9144000" cy="13731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cs-CZ" sz="2800" u="none">
                <a:solidFill>
                  <a:schemeClr val="tx2"/>
                </a:solidFill>
              </a:rPr>
              <a:t>	</a:t>
            </a:r>
            <a:r>
              <a:rPr lang="cs-CZ" sz="2800" u="none"/>
              <a:t>Jednotlivé prezentace  této sady popisují postupně probírané oblasti a zábavnou formou se je snaží přiblížit žákům a tak je vtáhnout do daného problému.</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Kde probíhá přechodová balistika </a:t>
            </a:r>
          </a:p>
        </p:txBody>
      </p:sp>
      <p:sp>
        <p:nvSpPr>
          <p:cNvPr id="74758" name="Rectangle 6"/>
          <p:cNvSpPr>
            <a:spLocks noChangeArrowheads="1"/>
          </p:cNvSpPr>
          <p:nvPr/>
        </p:nvSpPr>
        <p:spPr bwMode="auto">
          <a:xfrm>
            <a:off x="0" y="1066800"/>
            <a:ext cx="9144000" cy="5643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spcBef>
                <a:spcPct val="50000"/>
              </a:spcBef>
            </a:pPr>
            <a:r>
              <a:rPr lang="cs-CZ" sz="2800" u="none">
                <a:solidFill>
                  <a:srgbClr val="000000"/>
                </a:solidFill>
                <a:latin typeface="Times New Roman" charset="0"/>
              </a:rPr>
              <a:t>	Tato sleduje pohyb střely bezprostředně po opuštění vývrtu hlavně až do okamžiku, kdy na ni přestanou působit plynné produkty výstřelu, střela se v této fázi urychlí asi 5% a délka přechodové balistiky se udává 10-20x ráže zbraně. Po opuštění ústí hlavně působí na střelu z počátku prachové plyny, vytékající z hlavně rychlostí větší, než je rychlost střely. Předbíhají střelu, avšak tento stav trvá velmi krátce. Po celou tuto dobu však působí na dno střely a urychlují velikost její rychlosti až do hodnoty vypočtené a označované </a:t>
            </a:r>
            <a:r>
              <a:rPr lang="cs-CZ" sz="2800" u="none">
                <a:latin typeface="Times New Roman" charset="0"/>
              </a:rPr>
              <a:t>v</a:t>
            </a:r>
            <a:r>
              <a:rPr lang="cs-CZ" sz="2800" u="none" baseline="-30000">
                <a:latin typeface="Times New Roman" charset="0"/>
              </a:rPr>
              <a:t>0</a:t>
            </a:r>
            <a:r>
              <a:rPr lang="cs-CZ" sz="2800" u="none">
                <a:solidFill>
                  <a:srgbClr val="000000"/>
                </a:solidFill>
                <a:latin typeface="Times New Roman" charset="0"/>
              </a:rPr>
              <a:t> . Při experimentech bylo zjištěno, že je maximální rychlost střely dosahováno ve vzdálenosti přibližně 10-20 ráží od ústí hlavně. Toto období se nazývá obdobím dodatečného působení prachových plynů a tvoří předmět řešení přechodové balistiky.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Čím se zabývá přechodová balistika </a:t>
            </a:r>
          </a:p>
        </p:txBody>
      </p:sp>
      <p:sp>
        <p:nvSpPr>
          <p:cNvPr id="71686" name="Rectangle 6"/>
          <p:cNvSpPr>
            <a:spLocks noChangeArrowheads="1"/>
          </p:cNvSpPr>
          <p:nvPr/>
        </p:nvSpPr>
        <p:spPr bwMode="auto">
          <a:xfrm>
            <a:off x="0" y="787400"/>
            <a:ext cx="8991600" cy="607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cs-CZ" sz="2800" u="none">
                <a:latin typeface="Times New Roman" charset="0"/>
              </a:rPr>
              <a:t>	Přechodová balistika se zabývá ději, které se odehrávají před ústím malorážové zbraně. Rychle unikající a rozpínající se spalné plyny dále urychlují pohybující se střelu. Současně s těmito spalnými plyny z ústí vylétají povýstřelové zplodiny. Všechny tyto vedlejší produkty výstřelu lze částečně, nebo úplně eliminovat. K tomuto slouží různá úsťová ústrojí, které zlepšují činnost a funkci hlavně. Můžeme je rozdělit:</a:t>
            </a:r>
          </a:p>
          <a:p>
            <a:pPr algn="l"/>
            <a:r>
              <a:rPr lang="cs-CZ" sz="2800" u="none">
                <a:latin typeface="Times New Roman" charset="0"/>
              </a:rPr>
              <a:t>	- kompenzátory zpětného rázu (úsťové brzdy)</a:t>
            </a:r>
          </a:p>
          <a:p>
            <a:pPr algn="l"/>
            <a:r>
              <a:rPr lang="cs-CZ" sz="2800" u="none">
                <a:latin typeface="Times New Roman" charset="0"/>
              </a:rPr>
              <a:t>	- kompenzátory zdvihu</a:t>
            </a:r>
          </a:p>
          <a:p>
            <a:pPr algn="l"/>
            <a:r>
              <a:rPr lang="cs-CZ" sz="2800" u="none">
                <a:latin typeface="Times New Roman" charset="0"/>
              </a:rPr>
              <a:t>	- zesilovače zpětného rázu</a:t>
            </a:r>
          </a:p>
          <a:p>
            <a:pPr algn="l"/>
            <a:r>
              <a:rPr lang="cs-CZ" sz="2800" u="none">
                <a:latin typeface="Times New Roman" charset="0"/>
              </a:rPr>
              <a:t>	- tlumiče plamene</a:t>
            </a:r>
          </a:p>
          <a:p>
            <a:pPr algn="l"/>
            <a:r>
              <a:rPr lang="cs-CZ" sz="2800" u="none">
                <a:latin typeface="Times New Roman" charset="0"/>
              </a:rPr>
              <a:t>	- tlumiče hluku</a:t>
            </a:r>
          </a:p>
          <a:p>
            <a:pPr algn="l"/>
            <a:r>
              <a:rPr lang="cs-CZ" sz="2800" u="none">
                <a:latin typeface="Times New Roman" charset="0"/>
              </a:rPr>
              <a:t>	- úsťové deflektory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Kompenzátory zpětného rázu </a:t>
            </a:r>
          </a:p>
        </p:txBody>
      </p:sp>
      <p:sp>
        <p:nvSpPr>
          <p:cNvPr id="80899" name="Rectangle 3"/>
          <p:cNvSpPr>
            <a:spLocks noChangeArrowheads="1"/>
          </p:cNvSpPr>
          <p:nvPr/>
        </p:nvSpPr>
        <p:spPr bwMode="auto">
          <a:xfrm>
            <a:off x="0" y="990600"/>
            <a:ext cx="9144000" cy="5216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eaLnBrk="0" hangingPunct="0"/>
            <a:r>
              <a:rPr lang="cs-CZ" sz="900" u="none">
                <a:solidFill>
                  <a:srgbClr val="000000"/>
                </a:solidFill>
                <a:latin typeface="Arial"/>
              </a:rPr>
              <a:t> </a:t>
            </a:r>
            <a:r>
              <a:rPr lang="cs-CZ" sz="900" u="none">
                <a:solidFill>
                  <a:srgbClr val="000000"/>
                </a:solidFill>
                <a:latin typeface="Tahoma" pitchFamily="34" charset="0"/>
              </a:rPr>
              <a:t>	</a:t>
            </a:r>
            <a:r>
              <a:rPr lang="cs-CZ" sz="2800" u="none">
                <a:solidFill>
                  <a:srgbClr val="000000"/>
                </a:solidFill>
                <a:latin typeface="Times New Roman" charset="0"/>
              </a:rPr>
              <a:t>Kompenzátor a úsťová brzda jsou podobná úsťová zařízení palných zbraní, která vytváří při výstřelu korekční síly, eliminující nežádoucí vliv standardně působících sil od výstřelu. Zjednodušeně lze říci, že kompenzátor i úsťová brzda omezují nežádoucí pohyb zbraně při výstřelu. Obě zařízení se umísťují na ústí hlavně zbraně a pracují na principu reaktivního působení z hlavně vytékajících plynů, u nichž je modifikován směr výtoku z hlavně, popř. je využito působení plynů na vhodně orientované funkční plochy. Je tedy zřejmé, že funkce těchto zařízení se uplatní až poté, co střela opustila hlaveň. Mohou být vyrobena jako součást hlavně, nebo jako přídavné zařízení malorážové zbraně.</a:t>
            </a:r>
            <a:endParaRPr lang="cs-CZ" sz="2800" u="none">
              <a:latin typeface="Times New Roman"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p:cNvSpPr>
          <p:nvPr>
            <p:ph type="title" idx="4294967295"/>
          </p:nvPr>
        </p:nvSpPr>
        <p:spPr bwMode="auto">
          <a:xfrm>
            <a:off x="1524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Úsťová brzda</a:t>
            </a:r>
          </a:p>
        </p:txBody>
      </p:sp>
      <p:sp>
        <p:nvSpPr>
          <p:cNvPr id="101379" name="Rectangle 3"/>
          <p:cNvSpPr>
            <a:spLocks noChangeArrowheads="1"/>
          </p:cNvSpPr>
          <p:nvPr/>
        </p:nvSpPr>
        <p:spPr bwMode="auto">
          <a:xfrm>
            <a:off x="0" y="1000125"/>
            <a:ext cx="9144000" cy="5857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eaLnBrk="0" hangingPunct="0">
              <a:spcBef>
                <a:spcPct val="50000"/>
              </a:spcBef>
            </a:pPr>
            <a:r>
              <a:rPr lang="cs-CZ" sz="2800" u="none">
                <a:solidFill>
                  <a:srgbClr val="000000"/>
                </a:solidFill>
                <a:latin typeface="Times New Roman" charset="0"/>
              </a:rPr>
              <a:t>	Poněkud jinou funkci má úsťová brzda, která je někdy také nazývána kompenzátorem (tlumičem) zpětného rázu. Základní funkce brzdy spočívá v působení vytékajících plynů na plochu orientovanou kolmo k ose hlavně, některé brzdy také otáčí z hlavně vytékající plyny o více než 90° a vytváří reakci působící ve směru osy hlavně. Síla od brzdy působí vždy ve směru osy hlavně směrem dopředu a eliminuje tedy pohyb zbraně vzad, který je nežádoucí nejen tím, že působí na střelce, ale i tím, že odchyluje zbraň do nežádoucích směrů.</a:t>
            </a:r>
            <a:endParaRPr lang="cs-CZ" sz="2800" u="none">
              <a:latin typeface="Times New Roman" charset="0"/>
            </a:endParaRPr>
          </a:p>
          <a:p>
            <a:pPr algn="l" eaLnBrk="0" hangingPunct="0">
              <a:spcBef>
                <a:spcPct val="50000"/>
              </a:spcBef>
            </a:pPr>
            <a:r>
              <a:rPr lang="cs-CZ" sz="2800" u="none">
                <a:solidFill>
                  <a:srgbClr val="000000"/>
                </a:solidFill>
                <a:latin typeface="Times New Roman" charset="0"/>
              </a:rPr>
              <a:t>Střelba ze zbraně vybavené kompenzátorem zdvihu nebo úsťovou brzdou je pohodlnější a míra pohodlí roste s balistickým výkonem systému. Někdy to však může být pohoda jen zdánlivá.</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p:cNvSpPr>
          <p:nvPr>
            <p:ph type="title" idx="4294967295"/>
          </p:nvPr>
        </p:nvSpPr>
        <p:spPr bwMode="auto">
          <a:xfrm>
            <a:off x="3048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Kompenzátory zdvihu</a:t>
            </a:r>
          </a:p>
        </p:txBody>
      </p:sp>
      <p:sp>
        <p:nvSpPr>
          <p:cNvPr id="100355" name="Rectangle 3"/>
          <p:cNvSpPr>
            <a:spLocks noChangeArrowheads="1"/>
          </p:cNvSpPr>
          <p:nvPr/>
        </p:nvSpPr>
        <p:spPr bwMode="auto">
          <a:xfrm>
            <a:off x="0" y="1905000"/>
            <a:ext cx="9144000" cy="4791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eaLnBrk="0" hangingPunct="0">
              <a:spcBef>
                <a:spcPct val="50000"/>
              </a:spcBef>
            </a:pPr>
            <a:r>
              <a:rPr lang="cs-CZ" sz="2800" u="none">
                <a:solidFill>
                  <a:srgbClr val="000000"/>
                </a:solidFill>
                <a:latin typeface="Times New Roman" charset="0"/>
              </a:rPr>
              <a:t>	Kompenzátory zdvihu eliminují zdvih ústí hlavně. A to takovým způsobem, že při střelbě s využívají změny směru proudění prachových plynů, které vytékajících z hlavně a expandují na ústí hlavně při výstřelu. </a:t>
            </a:r>
          </a:p>
          <a:p>
            <a:pPr algn="l" eaLnBrk="0" hangingPunct="0">
              <a:spcBef>
                <a:spcPct val="50000"/>
              </a:spcBef>
            </a:pPr>
            <a:r>
              <a:rPr lang="cs-CZ" sz="2800" u="none">
                <a:solidFill>
                  <a:srgbClr val="000000"/>
                </a:solidFill>
                <a:latin typeface="Times New Roman" charset="0"/>
              </a:rPr>
              <a:t>	Kompenzátory jsou konstruovány tak, že část vytékajících plynů z hlavně otáčí ve směru kolmém k ose hlavně vzhůru. Vytvořená reakce působí proti klopnému momentu vyvolanému silou a zpětným rázem vznikajícím při výstřelu. </a:t>
            </a:r>
          </a:p>
          <a:p>
            <a:pPr eaLnBrk="0" hangingPunct="0">
              <a:spcBef>
                <a:spcPct val="50000"/>
              </a:spcBef>
            </a:pPr>
            <a:endParaRPr lang="cs-CZ" sz="2800" u="none">
              <a:latin typeface="Times New Roman"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Grp="1"/>
          </p:cNvSpPr>
          <p:nvPr>
            <p:ph type="title" idx="4294967295"/>
          </p:nvPr>
        </p:nvSpPr>
        <p:spPr bwMode="auto">
          <a:xfrm>
            <a:off x="4572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Zesilovače zpětného rázu</a:t>
            </a:r>
          </a:p>
        </p:txBody>
      </p:sp>
      <p:sp>
        <p:nvSpPr>
          <p:cNvPr id="102403" name="Rectangle 3"/>
          <p:cNvSpPr>
            <a:spLocks noChangeArrowheads="1"/>
          </p:cNvSpPr>
          <p:nvPr/>
        </p:nvSpPr>
        <p:spPr bwMode="auto">
          <a:xfrm>
            <a:off x="0" y="1447800"/>
            <a:ext cx="9144000" cy="4149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eaLnBrk="0" hangingPunct="0">
              <a:spcBef>
                <a:spcPct val="50000"/>
              </a:spcBef>
            </a:pPr>
            <a:r>
              <a:rPr lang="cs-CZ" sz="2800" u="none">
                <a:solidFill>
                  <a:srgbClr val="000000"/>
                </a:solidFill>
                <a:latin typeface="Times New Roman" charset="0"/>
              </a:rPr>
              <a:t>	Zařízení sloužící ke zrychlení zákluzového pohybu hlavně.</a:t>
            </a:r>
          </a:p>
          <a:p>
            <a:pPr algn="l" eaLnBrk="0" hangingPunct="0">
              <a:spcBef>
                <a:spcPct val="50000"/>
              </a:spcBef>
            </a:pPr>
            <a:r>
              <a:rPr lang="cs-CZ" sz="2800" u="none">
                <a:solidFill>
                  <a:srgbClr val="000000"/>
                </a:solidFill>
                <a:latin typeface="Times New Roman" charset="0"/>
              </a:rPr>
              <a:t>	Jejich účinek je přesně opačný, jako u úsťových brzd. Používají se především u malorážových zbraní, které využívají pro svou funkci automatický chod. Hlavně u zbraní s krátkým zákluzem hlavně. Z tohoto důvodu je nezbytné zvětšit rychlost tohoto zákluzu. Využívá se tlaku plynů na čelo  hlavně v plynové komoře.Jako svérázný zesilovač zpětného rázu může sloužit i tlumič plamene.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Tlumiče plamene</a:t>
            </a:r>
          </a:p>
        </p:txBody>
      </p:sp>
      <p:sp>
        <p:nvSpPr>
          <p:cNvPr id="103430" name="Rectangle 6"/>
          <p:cNvSpPr>
            <a:spLocks noChangeArrowheads="1"/>
          </p:cNvSpPr>
          <p:nvPr/>
        </p:nvSpPr>
        <p:spPr bwMode="auto">
          <a:xfrm>
            <a:off x="0" y="1143000"/>
            <a:ext cx="9144000" cy="5216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eaLnBrk="0" hangingPunct="0">
              <a:spcBef>
                <a:spcPct val="50000"/>
              </a:spcBef>
            </a:pPr>
            <a:r>
              <a:rPr lang="cs-CZ" sz="2800" u="none">
                <a:solidFill>
                  <a:srgbClr val="000000"/>
                </a:solidFill>
                <a:latin typeface="Times New Roman" charset="0"/>
              </a:rPr>
              <a:t>	Teplota plynů, které vytékají z hlavně se pohybuje okolo 2 500°C. Současně tyto vytékající plyny obsahují oxid uhelnatý, metat a vodík. Je zřejmé že po smísení se vzdušným kyslíkem dojde k zapálení těchto plynů, což se projeví výšlehem plamene z ústí hlavně. Je proto nutné snížit teplotu těchto expandujících plynů pod zápalnou teplotu. Tlumiče plamene proto mívají tvar komolého kužele, čímž dojde k mechanickému odclonění plamene. Otvory v zadní části tlumiče směrem k ústí zbraně, přisávají studený vzduch, čímž dojde k jejich ochlazení pod zápalnou teplotu. Proto se používají tlumiče plamene štěrbinového tvaru, které mají taktéž funkci úsťové brzdy.</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2"/>
          <p:cNvSpPr>
            <a:spLocks noGrp="1"/>
          </p:cNvSpPr>
          <p:nvPr>
            <p:ph type="title" idx="4294967295"/>
          </p:nvPr>
        </p:nvSpPr>
        <p:spPr bwMode="auto">
          <a:xfrm>
            <a:off x="1524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Tlumiče hluku</a:t>
            </a:r>
          </a:p>
        </p:txBody>
      </p:sp>
      <p:sp>
        <p:nvSpPr>
          <p:cNvPr id="104453" name="Rectangle 5"/>
          <p:cNvSpPr>
            <a:spLocks noChangeArrowheads="1"/>
          </p:cNvSpPr>
          <p:nvPr/>
        </p:nvSpPr>
        <p:spPr bwMode="auto">
          <a:xfrm>
            <a:off x="0" y="914400"/>
            <a:ext cx="9144000" cy="5643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cs-CZ" sz="2800" u="none">
                <a:solidFill>
                  <a:srgbClr val="000000"/>
                </a:solidFill>
                <a:latin typeface="Times New Roman" charset="0"/>
              </a:rPr>
              <a:t>	Kromě plamene je výstřel z malorážové zbraně doprovázený silným akustickým jevem Nejsilnější je úsťový hluk vyvolaný rázovou vlnou plynů vytékajících z hlavně nadzvukovou rychlostí. U malorážových zbraní se tato hladina pohybuje okolo 140-160 dB a překračuje práh bolestivosti. Z tohoto důvodu je při střelbě z palných zbraní bezpodmínečně nutná ochrana sluchu. Účinné a reálné je tlumení zvuku pouze u zbraní, které mají menší úsťovou rychlost než je rychlost zvuku. Plyny expandují do tlumiče, kde se ochladí a vytékají do okolní atmosféry již pomalu. U zbraní s vyšší úsťovou rychlostí než je rychlost zvuku, zůstává ještě balistický třesk střely. V podstatě lze utlumit pouze střelbu se subsonickým střelivem.</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3074"/>
          <p:cNvSpPr>
            <a:spLocks noGrp="1"/>
          </p:cNvSpPr>
          <p:nvPr>
            <p:ph type="title" idx="4294967295"/>
          </p:nvPr>
        </p:nvSpPr>
        <p:spPr bwMode="auto">
          <a:xfrm>
            <a:off x="3048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Úsťové deflektory</a:t>
            </a:r>
          </a:p>
        </p:txBody>
      </p:sp>
      <p:sp>
        <p:nvSpPr>
          <p:cNvPr id="105475" name="Rectangle 3075"/>
          <p:cNvSpPr>
            <a:spLocks noChangeArrowheads="1"/>
          </p:cNvSpPr>
          <p:nvPr/>
        </p:nvSpPr>
        <p:spPr bwMode="auto">
          <a:xfrm>
            <a:off x="0" y="762000"/>
            <a:ext cx="9144000" cy="5643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cs-CZ" sz="2800" u="none">
                <a:solidFill>
                  <a:srgbClr val="000000"/>
                </a:solidFill>
                <a:latin typeface="Times New Roman" charset="0"/>
              </a:rPr>
              <a:t>Jsou zařízení, která v podstatě zabraňují vychýlení hlavně automatické zbraně po výstřelu. Ve většině případů se používají u ručních zbraní k eliminaci jejich zdvihu. Vyvolávají u ústí hlavně reaktivní sílu, která vytváří moment síly proti zdvihu zbraně. Jejich konstrukce je jednoduchá. Ve většině případů se jedná o jednoduchou úpravu ústí hlavně. Základní konstrukční principy úsťových deflektorů:</a:t>
            </a:r>
          </a:p>
          <a:p>
            <a:pPr algn="l"/>
            <a:endParaRPr lang="cs-CZ" sz="2800" u="none">
              <a:solidFill>
                <a:srgbClr val="000000"/>
              </a:solidFill>
              <a:latin typeface="Times New Roman" charset="0"/>
            </a:endParaRPr>
          </a:p>
          <a:p>
            <a:pPr algn="l"/>
            <a:r>
              <a:rPr lang="cs-CZ" sz="2800" u="none">
                <a:solidFill>
                  <a:srgbClr val="000000"/>
                </a:solidFill>
                <a:latin typeface="Times New Roman" charset="0"/>
              </a:rPr>
              <a:t>	- šikmé sklonění ústí hlavně</a:t>
            </a:r>
          </a:p>
          <a:p>
            <a:pPr algn="l"/>
            <a:endParaRPr lang="cs-CZ" sz="2800" u="none">
              <a:solidFill>
                <a:srgbClr val="000000"/>
              </a:solidFill>
              <a:latin typeface="Times New Roman" charset="0"/>
            </a:endParaRPr>
          </a:p>
          <a:p>
            <a:pPr algn="l"/>
            <a:r>
              <a:rPr lang="cs-CZ" sz="2800" u="none">
                <a:solidFill>
                  <a:srgbClr val="000000"/>
                </a:solidFill>
                <a:latin typeface="Times New Roman" charset="0"/>
              </a:rPr>
              <a:t>	- otvory, nebo drážky před ústím hlavně</a:t>
            </a:r>
          </a:p>
          <a:p>
            <a:pPr algn="l"/>
            <a:endParaRPr lang="cs-CZ" sz="2800" u="none">
              <a:solidFill>
                <a:srgbClr val="000000"/>
              </a:solidFill>
              <a:latin typeface="Times New Roman" charset="0"/>
            </a:endParaRPr>
          </a:p>
          <a:p>
            <a:pPr algn="l"/>
            <a:r>
              <a:rPr lang="cs-CZ" sz="2800" u="none">
                <a:solidFill>
                  <a:srgbClr val="000000"/>
                </a:solidFill>
                <a:latin typeface="Times New Roman" charset="0"/>
              </a:rPr>
              <a:t>	- nasazení bodáku na konec hlavně</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8" name="Rectangle 4"/>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Jevy odehrávající se před hlavní </a:t>
            </a:r>
          </a:p>
        </p:txBody>
      </p:sp>
      <p:sp>
        <p:nvSpPr>
          <p:cNvPr id="67589" name="Rectangle 5"/>
          <p:cNvSpPr>
            <a:spLocks noChangeArrowheads="1"/>
          </p:cNvSpPr>
          <p:nvPr/>
        </p:nvSpPr>
        <p:spPr bwMode="auto">
          <a:xfrm>
            <a:off x="0" y="1066800"/>
            <a:ext cx="9144000" cy="38750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cs-CZ" sz="2800" b="1" u="none">
                <a:latin typeface="Times New Roman" charset="0"/>
              </a:rPr>
              <a:t>	</a:t>
            </a:r>
            <a:r>
              <a:rPr lang="cs-CZ" sz="2800" u="none">
                <a:latin typeface="Times New Roman" charset="0"/>
              </a:rPr>
              <a:t>Základním jevem odehrávajícím se před ústím hlavně při výstřelu z malorážové zbraně, je expanze produktů hoření prachové náplně. Skládá se ze dvou na sebe navazujících period:</a:t>
            </a:r>
          </a:p>
          <a:p>
            <a:pPr algn="l"/>
            <a:r>
              <a:rPr lang="cs-CZ" sz="2800" u="none">
                <a:latin typeface="Times New Roman" charset="0"/>
              </a:rPr>
              <a:t>	</a:t>
            </a:r>
          </a:p>
          <a:p>
            <a:pPr algn="l"/>
            <a:r>
              <a:rPr lang="cs-CZ" sz="3600" u="none">
                <a:solidFill>
                  <a:srgbClr val="FF3300"/>
                </a:solidFill>
                <a:latin typeface="Times New Roman" charset="0"/>
              </a:rPr>
              <a:t>- perioda primární expanze vytékajících plynů</a:t>
            </a:r>
          </a:p>
          <a:p>
            <a:pPr algn="l"/>
            <a:r>
              <a:rPr lang="cs-CZ" sz="3600" u="none">
                <a:solidFill>
                  <a:srgbClr val="FF3300"/>
                </a:solidFill>
                <a:latin typeface="Times New Roman" charset="0"/>
              </a:rPr>
              <a:t>	</a:t>
            </a:r>
          </a:p>
          <a:p>
            <a:pPr algn="l"/>
            <a:r>
              <a:rPr lang="cs-CZ" sz="3600" u="none">
                <a:solidFill>
                  <a:srgbClr val="FF3300"/>
                </a:solidFill>
                <a:latin typeface="Times New Roman" charset="0"/>
              </a:rPr>
              <a:t>- perioda sekundární expanze vytékajících plynů</a:t>
            </a:r>
          </a:p>
        </p:txBody>
      </p:sp>
      <p:sp>
        <p:nvSpPr>
          <p:cNvPr id="67591" name="Rectangle 7"/>
          <p:cNvSpPr>
            <a:spLocks noChangeArrowheads="1"/>
          </p:cNvSpPr>
          <p:nvPr/>
        </p:nvSpPr>
        <p:spPr bwMode="auto">
          <a:xfrm>
            <a:off x="4521200" y="3886200"/>
            <a:ext cx="1841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endParaRPr lang="cs-CZ" sz="3600" b="1">
              <a:latin typeface="Times New Roman" charset="0"/>
            </a:endParaRPr>
          </a:p>
        </p:txBody>
      </p:sp>
      <p:sp>
        <p:nvSpPr>
          <p:cNvPr id="67592" name="Rectangle 8"/>
          <p:cNvSpPr>
            <a:spLocks noChangeArrowheads="1"/>
          </p:cNvSpPr>
          <p:nvPr/>
        </p:nvSpPr>
        <p:spPr bwMode="auto">
          <a:xfrm>
            <a:off x="1600200" y="5057775"/>
            <a:ext cx="109855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l"/>
            <a:r>
              <a:rPr lang="cs-CZ" sz="2800" u="none">
                <a:latin typeface="Times New Roman" charset="0"/>
              </a:rPr>
              <a:t>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Doprovodné jevy</a:t>
            </a:r>
          </a:p>
        </p:txBody>
      </p:sp>
      <p:sp>
        <p:nvSpPr>
          <p:cNvPr id="75779" name="Rectangle 3"/>
          <p:cNvSpPr>
            <a:spLocks noChangeArrowheads="1"/>
          </p:cNvSpPr>
          <p:nvPr/>
        </p:nvSpPr>
        <p:spPr bwMode="auto">
          <a:xfrm>
            <a:off x="0" y="5334000"/>
            <a:ext cx="91440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eaLnBrk="0" hangingPunct="0"/>
            <a:endParaRPr lang="cs-CZ" u="none"/>
          </a:p>
        </p:txBody>
      </p:sp>
      <p:sp>
        <p:nvSpPr>
          <p:cNvPr id="75780" name="Rectangle 4"/>
          <p:cNvSpPr>
            <a:spLocks noChangeArrowheads="1"/>
          </p:cNvSpPr>
          <p:nvPr/>
        </p:nvSpPr>
        <p:spPr bwMode="auto">
          <a:xfrm>
            <a:off x="1524000" y="1600200"/>
            <a:ext cx="6324600" cy="2443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spcBef>
                <a:spcPct val="50000"/>
              </a:spcBef>
            </a:pPr>
            <a:r>
              <a:rPr lang="cs-CZ" sz="2800" u="none">
                <a:latin typeface="Times New Roman" charset="0"/>
              </a:rPr>
              <a:t>- elektromagnetické záření</a:t>
            </a:r>
          </a:p>
          <a:p>
            <a:pPr algn="l">
              <a:spcBef>
                <a:spcPct val="50000"/>
              </a:spcBef>
            </a:pPr>
            <a:r>
              <a:rPr lang="cs-CZ" sz="2800" u="none">
                <a:latin typeface="Times New Roman" charset="0"/>
              </a:rPr>
              <a:t>- záblesk plamene na ústí hlavně</a:t>
            </a:r>
          </a:p>
          <a:p>
            <a:pPr algn="l">
              <a:spcBef>
                <a:spcPct val="50000"/>
              </a:spcBef>
            </a:pPr>
            <a:r>
              <a:rPr lang="cs-CZ" sz="2800" u="none">
                <a:latin typeface="Times New Roman" charset="0"/>
              </a:rPr>
              <a:t>- kouřový efekt hořících plynů</a:t>
            </a:r>
          </a:p>
          <a:p>
            <a:pPr algn="l">
              <a:spcBef>
                <a:spcPct val="50000"/>
              </a:spcBef>
            </a:pPr>
            <a:r>
              <a:rPr lang="cs-CZ" sz="2800" u="none">
                <a:latin typeface="Times New Roman" charset="0"/>
              </a:rPr>
              <a:t>- hluk doprovázející výstřel</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Perioda primární expanze </a:t>
            </a:r>
          </a:p>
        </p:txBody>
      </p:sp>
      <p:sp>
        <p:nvSpPr>
          <p:cNvPr id="79875" name="Rectangle 3"/>
          <p:cNvSpPr>
            <a:spLocks noChangeArrowheads="1"/>
          </p:cNvSpPr>
          <p:nvPr/>
        </p:nvSpPr>
        <p:spPr bwMode="auto">
          <a:xfrm>
            <a:off x="0" y="1447800"/>
            <a:ext cx="9144000" cy="47894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eaLnBrk="0" hangingPunct="0">
              <a:spcBef>
                <a:spcPct val="50000"/>
              </a:spcBef>
            </a:pPr>
            <a:r>
              <a:rPr lang="cs-CZ" sz="2800" u="none">
                <a:latin typeface="Times New Roman" charset="0"/>
              </a:rPr>
              <a:t>	Po zážehu prachové náplně se střela hnaná vznikajícími prachovými plyny pohybuje postupně se zvyšující rychlostí směrem k ústí malorážové zbraně. Před sebou vytlačuje vzduchový sloupec obsažený ve vývrtu hlavně, který musíme zvětšit o objem plynů, které předbíhají střelu nedokonalostí utěsnění ve vývrtu. Zhuštění vytvořené v hlavni před střelou tato postupně vytlačuje a tím na ústí vytváří kulovou primární tlakovou vlnu. Když tato dosáhne dostatečně vysokou rychlost, vytvoří se před ústím hlavně malorážové zbraně malá  quazistatická lahvovitá vlna. Její velikost se společně s rostoucí rychlostí vzduchového sloupce zvětšuje.</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4098"/>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Perioda sekundární expanze </a:t>
            </a:r>
          </a:p>
        </p:txBody>
      </p:sp>
      <p:sp>
        <p:nvSpPr>
          <p:cNvPr id="82947" name="Rectangle 4099"/>
          <p:cNvSpPr>
            <a:spLocks noChangeArrowheads="1"/>
          </p:cNvSpPr>
          <p:nvPr/>
        </p:nvSpPr>
        <p:spPr bwMode="auto">
          <a:xfrm>
            <a:off x="0" y="1143000"/>
            <a:ext cx="9144000" cy="5216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eaLnBrk="0" hangingPunct="0">
              <a:spcBef>
                <a:spcPct val="50000"/>
              </a:spcBef>
            </a:pPr>
            <a:r>
              <a:rPr lang="cs-CZ" sz="2800" u="none">
                <a:latin typeface="Times New Roman" charset="0"/>
              </a:rPr>
              <a:t>	Po výstupu střely z hlavně nastává prudké rozpínání rozpínajících se prachových plynů do okolního prostředí. Tím dochází ke vzniku sekundární tlakové vlny. Tato sekundární tlaková vlna není kulovitá, jak by se dalo předpokládat. Hlavním důvodem je to, rozpínající se hnací plyny mají daleko větší rychlost jako samotná pohybující se střela. Toto dovoluje vzniku tlakového rázu, který působí na dno střely. Toto působení nám nadále zvyšuje rychlost střely, z rychlosti úsťové, na rychlost maximální. Tento krátký povýstřelový  děj probíhá po přímce totožné s osou hlavně na úseku dlouhém dvacetinásobku ráže hlavně. Teprve v dalším úseku pohybu střely tato přechází na balistickou křivku</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1026"/>
          <p:cNvSpPr>
            <a:spLocks noGrp="1"/>
          </p:cNvSpPr>
          <p:nvPr>
            <p:ph type="title" idx="4294967295"/>
          </p:nvPr>
        </p:nvSpPr>
        <p:spPr bwMode="auto">
          <a:xfrm>
            <a:off x="1524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Perioda sekundární expanze</a:t>
            </a:r>
          </a:p>
        </p:txBody>
      </p:sp>
      <p:sp>
        <p:nvSpPr>
          <p:cNvPr id="99333" name="Rectangle 1029"/>
          <p:cNvSpPr>
            <a:spLocks noChangeArrowheads="1"/>
          </p:cNvSpPr>
          <p:nvPr/>
        </p:nvSpPr>
        <p:spPr bwMode="auto">
          <a:xfrm>
            <a:off x="0" y="990600"/>
            <a:ext cx="9144000" cy="5643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cs-CZ" sz="2800" u="none">
                <a:latin typeface="Times New Roman" charset="0"/>
              </a:rPr>
              <a:t>U brokových zbraní s hromadnou střelou, mají rozpínající se  tlakové plyny nemalý vliv na jejich rozptyl. </a:t>
            </a:r>
          </a:p>
          <a:p>
            <a:pPr algn="l"/>
            <a:r>
              <a:rPr lang="cs-CZ" sz="2800" u="none">
                <a:latin typeface="Times New Roman" charset="0"/>
              </a:rPr>
              <a:t>	Těsně před ústím hlavně vzniká sekundární hlavňová vlnoplocha, a současně s ní Machův disk. Po následujícím poklesu rychlosti hnacích plynů se postupně zmenšuje velikost sekundární hlavňové vlnoplochy. Když dosáhne velikosti průměru ráže hlavně, tak se vrací zpět do hlavně, čímž začne vznikat za dnem střely podtlaková vlna. Její pohyb je směrem od ústí hlavně k nábojové komoře. Je-li rychlost střely, která opouští hlaveň větší než je rychlost zvuk (cca 340 m/s), proniká střela sekundární hlavňovou vlnoplochou a na jejím hrotu vzniká Machův kužel, který je příčinou aerodynamického třesku.</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Úsťová charakteristika hlavně</a:t>
            </a:r>
          </a:p>
        </p:txBody>
      </p:sp>
      <p:sp>
        <p:nvSpPr>
          <p:cNvPr id="70659" name="Rectangle 3"/>
          <p:cNvSpPr>
            <a:spLocks noChangeArrowheads="1"/>
          </p:cNvSpPr>
          <p:nvPr/>
        </p:nvSpPr>
        <p:spPr bwMode="auto">
          <a:xfrm>
            <a:off x="0" y="1143000"/>
            <a:ext cx="9144000" cy="39354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cs-CZ" sz="2800" u="none">
                <a:latin typeface="Times New Roman" charset="0"/>
              </a:rPr>
              <a:t>	Tyto úsťové charakteristiky hlavně lze ovlivňovat několika způsoby, a to buďto přídavnými úsťovými mechanizmy, nebo úpravou prachové slože náboje. Nejúčinnější je však kombinace obou způsobů:</a:t>
            </a:r>
          </a:p>
          <a:p>
            <a:pPr algn="l"/>
            <a:endParaRPr lang="cs-CZ" sz="2800" u="none">
              <a:latin typeface="Times New Roman" charset="0"/>
            </a:endParaRPr>
          </a:p>
          <a:p>
            <a:pPr algn="l"/>
            <a:r>
              <a:rPr lang="cs-CZ" sz="2800" u="none">
                <a:latin typeface="Times New Roman" charset="0"/>
              </a:rPr>
              <a:t>- mechanická úsťová zařízení</a:t>
            </a:r>
          </a:p>
          <a:p>
            <a:pPr algn="l"/>
            <a:endParaRPr lang="cs-CZ" sz="2800" u="none">
              <a:latin typeface="Times New Roman" charset="0"/>
            </a:endParaRPr>
          </a:p>
          <a:p>
            <a:pPr algn="l">
              <a:buFontTx/>
              <a:buChar char="-"/>
            </a:pPr>
            <a:r>
              <a:rPr lang="cs-CZ" sz="2800" u="none">
                <a:latin typeface="Times New Roman" charset="0"/>
              </a:rPr>
              <a:t> chemická aditiva střelného prachu (tlumiče plamene)</a:t>
            </a:r>
          </a:p>
          <a:p>
            <a:pPr lvl="1" algn="l"/>
            <a:endParaRPr lang="cs-CZ" sz="2800" u="none">
              <a:latin typeface="Times New Roman"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Pohled na ústí při výstřelu </a:t>
            </a:r>
          </a:p>
        </p:txBody>
      </p:sp>
      <p:sp>
        <p:nvSpPr>
          <p:cNvPr id="72708" name="Rectangle 4"/>
          <p:cNvSpPr>
            <a:spLocks noChangeArrowheads="1"/>
          </p:cNvSpPr>
          <p:nvPr/>
        </p:nvSpPr>
        <p:spPr bwMode="auto">
          <a:xfrm>
            <a:off x="0" y="1447800"/>
            <a:ext cx="9144000" cy="3508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eaLnBrk="0" hangingPunct="0"/>
            <a:r>
              <a:rPr lang="cs-CZ" sz="2800" u="none">
                <a:latin typeface="Times New Roman" charset="0"/>
              </a:rPr>
              <a:t>	Na 1. obrázku je zobrazen boční pohled na ústí hlavně v okamžiku výstřelu ze zbraně se subsonickým střelivem. Dříve než střela začne vystupovat z hlavně, vytékají z hlavně plyny, které profoukly kolem střely při jejím zařezávání do drážek vývrtu. Tudíž ji předběhly ve fázi volného běhu střely. Profouknutí rozpínajících se plynů kolem střely je poměrně masivní a plyny se příliš nepodobají zplodinám hoření bezdýmného prachu.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Pohled na ústí při výstřelu </a:t>
            </a:r>
          </a:p>
        </p:txBody>
      </p:sp>
      <p:sp>
        <p:nvSpPr>
          <p:cNvPr id="76806" name="Rectangle 6"/>
          <p:cNvSpPr>
            <a:spLocks noChangeArrowheads="1"/>
          </p:cNvSpPr>
          <p:nvPr/>
        </p:nvSpPr>
        <p:spPr bwMode="auto">
          <a:xfrm>
            <a:off x="1485900" y="1533525"/>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cs-CZ"/>
          </a:p>
        </p:txBody>
      </p:sp>
      <p:graphicFrame>
        <p:nvGraphicFramePr>
          <p:cNvPr id="76807" name="Object 7"/>
          <p:cNvGraphicFramePr>
            <a:graphicFrameLocks noChangeAspect="1"/>
          </p:cNvGraphicFramePr>
          <p:nvPr/>
        </p:nvGraphicFramePr>
        <p:xfrm>
          <a:off x="228600" y="1003300"/>
          <a:ext cx="8915400" cy="5854700"/>
        </p:xfrm>
        <a:graphic>
          <a:graphicData uri="http://schemas.openxmlformats.org/presentationml/2006/ole">
            <mc:AlternateContent xmlns:mc="http://schemas.openxmlformats.org/markup-compatibility/2006">
              <mc:Choice xmlns:v="urn:schemas-microsoft-com:vml" Requires="v">
                <p:oleObj spid="_x0000_s107522" name="Rastrový obrázek" r:id="rId3" imgW="6496957" imgH="4266667" progId="Paint.Picture">
                  <p:embed/>
                </p:oleObj>
              </mc:Choice>
              <mc:Fallback>
                <p:oleObj name="Rastrový obrázek" r:id="rId3" imgW="6496957" imgH="4266667" progId="Paint.Picture">
                  <p:embed/>
                  <p:pic>
                    <p:nvPicPr>
                      <p:cNvPr id="0" name="Object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8600" y="1003300"/>
                        <a:ext cx="8915400" cy="5854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Pohled na střelu opouštějící hlaveň</a:t>
            </a:r>
          </a:p>
        </p:txBody>
      </p:sp>
      <p:sp>
        <p:nvSpPr>
          <p:cNvPr id="73735" name="Rectangle 7"/>
          <p:cNvSpPr>
            <a:spLocks noChangeArrowheads="1"/>
          </p:cNvSpPr>
          <p:nvPr/>
        </p:nvSpPr>
        <p:spPr bwMode="auto">
          <a:xfrm>
            <a:off x="0" y="1295400"/>
            <a:ext cx="9144000" cy="5216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eaLnBrk="0" hangingPunct="0"/>
            <a:r>
              <a:rPr lang="cs-CZ" sz="2800" u="none">
                <a:latin typeface="Times New Roman" charset="0"/>
              </a:rPr>
              <a:t>	Střela r. 7,65 povylézá z ústí hlavně podzvukovou rychlostí cca 300 m/s. V horní části střely je vidět expandující prachové plyny, které svědčí o špatně vyrobeném ústí hlavně dané zbraně. Tyto plyny mají vyšší rychlost, než samotná střela. Prachové plyny, které předběhly střelu, se rozpínají do okolní atmosféry a srovnávají tak tlak s okolím.</a:t>
            </a:r>
          </a:p>
          <a:p>
            <a:pPr algn="l" eaLnBrk="0" hangingPunct="0"/>
            <a:r>
              <a:rPr lang="cs-CZ" sz="2800" u="none">
                <a:latin typeface="Times New Roman" charset="0"/>
              </a:rPr>
              <a:t>	Po opuštění hlavně na střelu krátkodobě působí prachové plyny, které mají v tomto okamžiku větší rychlost než střela a způsobují její zanedbatelné zrychlení. Vysoký úsťový tlak může negativně působit na přesnost střely, zpětný ráz a akustický třesk. Vyjímku tvoří zbraně osazené kompenzátory.</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Pohled na střelu vystupující z hlavně</a:t>
            </a:r>
          </a:p>
        </p:txBody>
      </p:sp>
      <p:sp>
        <p:nvSpPr>
          <p:cNvPr id="77828" name="Rectangle 4"/>
          <p:cNvSpPr>
            <a:spLocks noChangeArrowheads="1"/>
          </p:cNvSpPr>
          <p:nvPr/>
        </p:nvSpPr>
        <p:spPr bwMode="auto">
          <a:xfrm>
            <a:off x="1600200" y="1647825"/>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cs-CZ"/>
          </a:p>
        </p:txBody>
      </p:sp>
      <p:graphicFrame>
        <p:nvGraphicFramePr>
          <p:cNvPr id="77829" name="Object 5"/>
          <p:cNvGraphicFramePr>
            <a:graphicFrameLocks noChangeAspect="1"/>
          </p:cNvGraphicFramePr>
          <p:nvPr/>
        </p:nvGraphicFramePr>
        <p:xfrm>
          <a:off x="0" y="1016000"/>
          <a:ext cx="9144000" cy="5842000"/>
        </p:xfrm>
        <a:graphic>
          <a:graphicData uri="http://schemas.openxmlformats.org/presentationml/2006/ole">
            <mc:AlternateContent xmlns:mc="http://schemas.openxmlformats.org/markup-compatibility/2006">
              <mc:Choice xmlns:v="urn:schemas-microsoft-com:vml" Requires="v">
                <p:oleObj spid="_x0000_s77832" name="Rastrový obrázek" r:id="rId3" imgW="9678751" imgH="6180952" progId="Paint.Picture">
                  <p:embed/>
                </p:oleObj>
              </mc:Choice>
              <mc:Fallback>
                <p:oleObj name="Rastrový obrázek" r:id="rId3" imgW="9678751" imgH="6180952" progId="Paint.Picture">
                  <p:embed/>
                  <p:pic>
                    <p:nvPicPr>
                      <p:cNvPr id="0" name="Object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016000"/>
                        <a:ext cx="9144000" cy="584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Střela v oblasti přechodové balistiky</a:t>
            </a:r>
          </a:p>
        </p:txBody>
      </p:sp>
      <p:sp>
        <p:nvSpPr>
          <p:cNvPr id="106500" name="Rectangle 4"/>
          <p:cNvSpPr>
            <a:spLocks noChangeArrowheads="1"/>
          </p:cNvSpPr>
          <p:nvPr/>
        </p:nvSpPr>
        <p:spPr bwMode="auto">
          <a:xfrm>
            <a:off x="0" y="582613"/>
            <a:ext cx="9144000" cy="6275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cs-CZ" sz="2800" u="none">
                <a:latin typeface="Times New Roman" charset="0"/>
              </a:rPr>
              <a:t>	</a:t>
            </a:r>
            <a:r>
              <a:rPr lang="cs-CZ" sz="2700" u="none">
                <a:latin typeface="Times New Roman" charset="0"/>
              </a:rPr>
              <a:t>Střela krátce po opuštění hlavně.  Za ní vytékají vysokou rychlostí (výrazně vyšší, než má samotná střela) expandující prachové plyny. Současně jsou na obrázku zřetelná neshořelá prachová zrna (důsledek krátké hlavně), které se nachází v těsně před ústím zbraně. </a:t>
            </a:r>
            <a:r>
              <a:rPr lang="cs-CZ" sz="2700" u="none">
                <a:solidFill>
                  <a:srgbClr val="000000"/>
                </a:solidFill>
                <a:latin typeface="Times New Roman" charset="0"/>
              </a:rPr>
              <a:t>Experimentálně ani teoreticky nelze zjistit skutečnou rychlost na ústí hlavně, proto se uvažuje vyšší počáteční rychlost střely, než je skutečná rychlost střely v ústí hlavně. Při zkušebních střelbách se stanoví počáteční rychlost tak, aby se na konci období </a:t>
            </a:r>
            <a:r>
              <a:rPr lang="cs-CZ" sz="2700" u="none">
                <a:latin typeface="Times New Roman" charset="0"/>
              </a:rPr>
              <a:t>dodatečného působení plynů, určená rychlost rovnala</a:t>
            </a:r>
            <a:r>
              <a:rPr lang="cs-CZ" sz="2700" u="none">
                <a:solidFill>
                  <a:srgbClr val="000000"/>
                </a:solidFill>
                <a:latin typeface="Times New Roman" charset="0"/>
              </a:rPr>
              <a:t> rychlosti skutečné. Tedy k dodatečnému působení prachových plynů se přihlíží nepřímo. </a:t>
            </a:r>
            <a:r>
              <a:rPr lang="cs-CZ" sz="2700" u="none">
                <a:latin typeface="Times New Roman" charset="0"/>
              </a:rPr>
              <a:t>Je vidět mírný pohyb hlavně, který začíná ještě v době, kdy je střela v hlavni. Toto je důsledek velmi nízké hmotnosti neuzamčeného závěru pistole. Současně je jednou z příčin zvětšeného rozptylu dané zbraně.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Střela v oblasti přechodové balistiky</a:t>
            </a:r>
          </a:p>
        </p:txBody>
      </p:sp>
      <p:sp>
        <p:nvSpPr>
          <p:cNvPr id="78852" name="Rectangle 4"/>
          <p:cNvSpPr>
            <a:spLocks noChangeArrowheads="1"/>
          </p:cNvSpPr>
          <p:nvPr/>
        </p:nvSpPr>
        <p:spPr bwMode="auto">
          <a:xfrm>
            <a:off x="1652588" y="1804988"/>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cs-CZ"/>
          </a:p>
        </p:txBody>
      </p:sp>
      <p:graphicFrame>
        <p:nvGraphicFramePr>
          <p:cNvPr id="78851" name="Object 3"/>
          <p:cNvGraphicFramePr>
            <a:graphicFrameLocks noChangeAspect="1"/>
          </p:cNvGraphicFramePr>
          <p:nvPr/>
        </p:nvGraphicFramePr>
        <p:xfrm>
          <a:off x="0" y="1371600"/>
          <a:ext cx="9144000" cy="5086350"/>
        </p:xfrm>
        <a:graphic>
          <a:graphicData uri="http://schemas.openxmlformats.org/presentationml/2006/ole">
            <mc:AlternateContent xmlns:mc="http://schemas.openxmlformats.org/markup-compatibility/2006">
              <mc:Choice xmlns:v="urn:schemas-microsoft-com:vml" Requires="v">
                <p:oleObj spid="_x0000_s78855" r:id="rId3" imgW="4038095" imgH="2247619" progId="Paint.Picture">
                  <p:embed/>
                </p:oleObj>
              </mc:Choice>
              <mc:Fallback>
                <p:oleObj r:id="rId3" imgW="4038095" imgH="2247619" progId="Paint.Picture">
                  <p:embed/>
                  <p:pic>
                    <p:nvPicPr>
                      <p:cNvPr id="0" name="Object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371600"/>
                        <a:ext cx="9144000" cy="508635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p:cNvSpPr>
          <p:nvPr>
            <p:ph type="title" idx="429496729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Použitá literatura</a:t>
            </a:r>
          </a:p>
        </p:txBody>
      </p:sp>
      <p:sp>
        <p:nvSpPr>
          <p:cNvPr id="68611" name="Rectangle 3"/>
          <p:cNvSpPr>
            <a:spLocks noChangeArrowheads="1"/>
          </p:cNvSpPr>
          <p:nvPr/>
        </p:nvSpPr>
        <p:spPr bwMode="auto">
          <a:xfrm>
            <a:off x="0" y="1524000"/>
            <a:ext cx="9144000" cy="4362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buFontTx/>
              <a:buChar char="-"/>
            </a:pPr>
            <a:r>
              <a:rPr lang="cs-CZ" sz="2800" u="none">
                <a:latin typeface="Times New Roman" charset="0"/>
              </a:rPr>
              <a:t> Ing. FRENZL Jiří – Ruční palné zbraně </a:t>
            </a:r>
          </a:p>
          <a:p>
            <a:pPr algn="r"/>
            <a:r>
              <a:rPr lang="cs-CZ" sz="2800" i="1" u="none">
                <a:latin typeface="Times New Roman" charset="0"/>
              </a:rPr>
              <a:t>Uherský Brod 1993</a:t>
            </a:r>
          </a:p>
          <a:p>
            <a:pPr algn="l">
              <a:buFontTx/>
              <a:buChar char="-"/>
            </a:pPr>
            <a:r>
              <a:rPr lang="cs-CZ" sz="2800" u="none">
                <a:latin typeface="Times New Roman" charset="0"/>
              </a:rPr>
              <a:t> Ing. KŘÍBEK Jan – Střelné zbraně I + II</a:t>
            </a:r>
          </a:p>
          <a:p>
            <a:pPr algn="r"/>
            <a:r>
              <a:rPr lang="cs-CZ" sz="2800" i="1" u="none">
                <a:latin typeface="Times New Roman" charset="0"/>
              </a:rPr>
              <a:t>Brno 1994</a:t>
            </a:r>
            <a:endParaRPr lang="cs-CZ" sz="2800" u="none">
              <a:latin typeface="Times New Roman" charset="0"/>
            </a:endParaRPr>
          </a:p>
          <a:p>
            <a:pPr algn="l">
              <a:buFontTx/>
              <a:buChar char="-"/>
            </a:pPr>
            <a:r>
              <a:rPr lang="cs-CZ" sz="2800" u="none">
                <a:latin typeface="Times New Roman" charset="0"/>
              </a:rPr>
              <a:t> Ing. STROUHAL Karel – Civilní ruční zbraně a střelivo</a:t>
            </a:r>
          </a:p>
          <a:p>
            <a:pPr algn="r"/>
            <a:r>
              <a:rPr lang="cs-CZ" sz="2800" i="1" u="none">
                <a:latin typeface="Times New Roman" charset="0"/>
              </a:rPr>
              <a:t>Uherský Brod 1993</a:t>
            </a:r>
          </a:p>
          <a:p>
            <a:pPr algn="l">
              <a:buFontTx/>
              <a:buChar char="-"/>
            </a:pPr>
            <a:r>
              <a:rPr lang="cs-CZ" sz="2800" u="none">
                <a:latin typeface="Times New Roman" charset="0"/>
              </a:rPr>
              <a:t> Alexandr B. Žuk – Pušky a samopaly</a:t>
            </a:r>
          </a:p>
          <a:p>
            <a:pPr algn="r"/>
            <a:r>
              <a:rPr lang="cs-CZ" sz="2800" i="1" u="none">
                <a:latin typeface="Times New Roman" charset="0"/>
              </a:rPr>
              <a:t>Moskva 1987</a:t>
            </a:r>
          </a:p>
          <a:p>
            <a:pPr algn="l">
              <a:buFontTx/>
              <a:buChar char="-"/>
            </a:pPr>
            <a:r>
              <a:rPr lang="cs-CZ" sz="2800" u="none">
                <a:latin typeface="Times New Roman" charset="0"/>
              </a:rPr>
              <a:t> Alexandr B. Žuk – Revolvery a pistole</a:t>
            </a:r>
          </a:p>
          <a:p>
            <a:pPr algn="r" eaLnBrk="0" hangingPunct="0"/>
            <a:r>
              <a:rPr lang="cs-CZ" sz="2800" i="1" u="none">
                <a:latin typeface="Times New Roman" charset="0"/>
              </a:rPr>
              <a:t>Moskva 1983</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p:cNvSpPr>
          <p:nvPr>
            <p:ph type="title" idx="4294967295"/>
          </p:nvPr>
        </p:nvSpPr>
        <p:spPr bwMode="auto">
          <a:xfrm>
            <a:off x="228600" y="22860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Použitá literatura</a:t>
            </a:r>
          </a:p>
        </p:txBody>
      </p:sp>
      <p:sp>
        <p:nvSpPr>
          <p:cNvPr id="86019" name="Rectangle 3"/>
          <p:cNvSpPr>
            <a:spLocks noChangeArrowheads="1"/>
          </p:cNvSpPr>
          <p:nvPr/>
        </p:nvSpPr>
        <p:spPr bwMode="auto">
          <a:xfrm>
            <a:off x="0" y="1143000"/>
            <a:ext cx="9144000" cy="5643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buFontTx/>
              <a:buChar char="-"/>
            </a:pPr>
            <a:r>
              <a:rPr lang="cs-CZ" sz="2800" u="none">
                <a:latin typeface="Times New Roman" charset="0"/>
              </a:rPr>
              <a:t> Prof. Ing. Fišer Miloslav CSc. – Konstrukce loveckých, sportovních a obraných zbraní </a:t>
            </a:r>
          </a:p>
          <a:p>
            <a:pPr algn="r"/>
            <a:r>
              <a:rPr lang="cs-CZ" sz="2800" i="1" u="none">
                <a:latin typeface="Times New Roman" charset="0"/>
              </a:rPr>
              <a:t>Ostrava 2009</a:t>
            </a:r>
          </a:p>
          <a:p>
            <a:pPr algn="l">
              <a:buFontTx/>
              <a:buChar char="-"/>
            </a:pPr>
            <a:r>
              <a:rPr lang="cs-CZ" sz="2800" u="none">
                <a:latin typeface="Times New Roman" charset="0"/>
              </a:rPr>
              <a:t> Prof. Ing. Fišer Miloslav CSc. </a:t>
            </a:r>
          </a:p>
          <a:p>
            <a:pPr algn="l">
              <a:buFontTx/>
              <a:buChar char="-"/>
            </a:pPr>
            <a:r>
              <a:rPr lang="cs-CZ" sz="2800" u="none">
                <a:latin typeface="Times New Roman" charset="0"/>
              </a:rPr>
              <a:t> Doc. Ing. Procházka Stanislav CSc. – Projektování  loveckých, sportovních a obraných zbraní </a:t>
            </a:r>
          </a:p>
          <a:p>
            <a:pPr algn="r"/>
            <a:r>
              <a:rPr lang="cs-CZ" sz="2800" i="1" u="none">
                <a:latin typeface="Times New Roman" charset="0"/>
              </a:rPr>
              <a:t>Ostrava 2007</a:t>
            </a:r>
          </a:p>
          <a:p>
            <a:pPr algn="l">
              <a:buFontTx/>
              <a:buChar char="-"/>
            </a:pPr>
            <a:r>
              <a:rPr lang="cs-CZ" sz="2800" u="none">
                <a:latin typeface="Times New Roman" charset="0"/>
              </a:rPr>
              <a:t> Plíhal Bohumil, Beer Stanislav, Komenda Jan, Jedlička Luděk, Kuda Bohuslav  - Balistika</a:t>
            </a:r>
          </a:p>
          <a:p>
            <a:pPr algn="r"/>
            <a:r>
              <a:rPr lang="cs-CZ" sz="2800" i="1" u="none">
                <a:latin typeface="Times New Roman" charset="0"/>
              </a:rPr>
              <a:t>Brno 2003</a:t>
            </a:r>
            <a:endParaRPr lang="cs-CZ" sz="2800" u="none">
              <a:latin typeface="Times New Roman" charset="0"/>
            </a:endParaRPr>
          </a:p>
          <a:p>
            <a:pPr algn="l"/>
            <a:endParaRPr lang="cs-CZ" sz="2800" u="none">
              <a:latin typeface="Times New Roman" charset="0"/>
            </a:endParaRPr>
          </a:p>
          <a:p>
            <a:pPr algn="l"/>
            <a:r>
              <a:rPr lang="cs-CZ" sz="2800" u="none">
                <a:latin typeface="Times New Roman" charset="0"/>
              </a:rPr>
              <a:t>Firemní literatura, odborná periodika, sbírky zákonů a ostatní normy.</a:t>
            </a:r>
            <a:endParaRPr lang="cs-CZ" sz="2800" i="1" u="none">
              <a:latin typeface="Times New Roman" charset="0"/>
            </a:endParaRPr>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6_Cesta">
  <a:themeElements>
    <a:clrScheme name="Cesta">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6_Cesta">
      <a:majorFont>
        <a:latin typeface=""/>
        <a:ea typeface=""/>
        <a:cs typeface=""/>
      </a:majorFont>
      <a:minorFont>
        <a:latin typeface=""/>
        <a:ea typeface=""/>
        <a:cs typeface=""/>
      </a:minorFont>
    </a:fontScheme>
    <a:fmtScheme name="Cesta">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w="100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st="50800" dir="5400000" rotWithShape="0">
              <a:srgbClr val="4E3B30">
                <a:alpha val="60000"/>
              </a:srgbClr>
            </a:outerShdw>
          </a:effectLst>
        </a:effectStyle>
        <a:effectStyle>
          <a:effectLst>
            <a:outerShdw blurRad="76200" dist="50800" dir="5400000" rotWithShape="0">
              <a:srgbClr val="4E3B30">
                <a:alpha val="60000"/>
              </a:srgbClr>
            </a:outerShdw>
          </a:effectLst>
          <a:scene3d>
            <a:camera prst="orthographicFront">
              <a:rot lat="0" lon="0" rev="0"/>
            </a:camera>
            <a:lightRig rig="threePt" dir="tl">
              <a:rot lat="0" lon="0" rev="0"/>
            </a:lightRig>
          </a:scene3d>
          <a:sp3d prstMaterial="metal">
            <a:bevelT w="10000" h="10000"/>
          </a:sp3d>
        </a:effectStyle>
        <a:effectStyle>
          <a:effectLst>
            <a:outerShdw blurRad="76200" dist="50800" dir="5400000" rotWithShape="0">
              <a:srgbClr val="4E3B30">
                <a:alpha val="60000"/>
              </a:srgbClr>
            </a:outerShdw>
          </a:effectLst>
          <a:scene3d>
            <a:camera prst="obliqueTopLeft" fov="600000">
              <a:rot lat="0" lon="0" rev="0"/>
            </a:camera>
            <a:lightRig rig="balanced" dir="t">
              <a:rot lat="0" lon="0" rev="19200000"/>
            </a:lightRig>
          </a:scene3d>
          <a:sp3d contourW="12700" prstMaterial="matte">
            <a:bevelT w="60000" h="50800"/>
            <a:contourClr>
              <a:schemeClr val="phClr">
                <a:shade val="60000"/>
                <a:satMod val="110000"/>
              </a:schemeClr>
            </a:contourClr>
          </a:sp3d>
        </a:effectStyle>
      </a:effectStyleLst>
      <a:bgFillStyleLst>
        <a:solidFill>
          <a:schemeClr val="phClr"/>
        </a:solidFill>
        <a:blipFill>
          <a:blip xmlns:r="http://schemas.openxmlformats.org/officeDocument/2006/relationships" r:embed="rId1">
            <a:duotone>
              <a:schemeClr val="phClr">
                <a:shade val="90000"/>
                <a:satMod val="150000"/>
              </a:schemeClr>
              <a:schemeClr val="phClr">
                <a:tint val="88000"/>
                <a:satMod val="105000"/>
              </a:schemeClr>
            </a:duotone>
          </a:blip>
          <a:tile tx="0" ty="0" sx="95000" sy="95000" flip="none" algn="t"/>
        </a:blipFill>
        <a:blipFill>
          <a:blip xmlns:r="http://schemas.openxmlformats.org/officeDocument/2006/relationships" r:embed="rId2">
            <a:duotone>
              <a:schemeClr val="phClr">
                <a:shade val="30000"/>
                <a:satMod val="455000"/>
              </a:schemeClr>
              <a:schemeClr val="phClr">
                <a:tint val="95000"/>
                <a:satMod val="120000"/>
              </a:schemeClr>
            </a:duotone>
          </a:blip>
          <a:stretch>
            <a:fillRect/>
          </a:stretch>
        </a:blipFill>
      </a:bgFillStyleLst>
    </a:fmtScheme>
  </a:themeElements>
  <a:objectDefaults/>
  <a:extraClrSchemeLst/>
</a:theme>
</file>

<file path=ppt/theme/theme2.xml><?xml version="1.0" encoding="utf-8"?>
<a:theme xmlns:a="http://schemas.openxmlformats.org/drawingml/2006/main" name="Motiv systému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ystému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Trek</Template>
  <TotalTime>3646</TotalTime>
  <Words>405</Words>
  <Application>Microsoft Office PowerPoint</Application>
  <PresentationFormat>Předvádění na obrazovce (4:3)</PresentationFormat>
  <Paragraphs>108</Paragraphs>
  <Slides>25</Slides>
  <Notes>0</Notes>
  <HiddenSlides>0</HiddenSlides>
  <MMClips>0</MMClips>
  <ScaleCrop>false</ScaleCrop>
  <HeadingPairs>
    <vt:vector size="6" baseType="variant">
      <vt:variant>
        <vt:lpstr>Motiv</vt:lpstr>
      </vt:variant>
      <vt:variant>
        <vt:i4>1</vt:i4>
      </vt:variant>
      <vt:variant>
        <vt:lpstr>Vložené servery OLE</vt:lpstr>
      </vt:variant>
      <vt:variant>
        <vt:i4>2</vt:i4>
      </vt:variant>
      <vt:variant>
        <vt:lpstr>Nadpisy snímků</vt:lpstr>
      </vt:variant>
      <vt:variant>
        <vt:i4>25</vt:i4>
      </vt:variant>
    </vt:vector>
  </HeadingPairs>
  <TitlesOfParts>
    <vt:vector size="28" baseType="lpstr">
      <vt:lpstr>6_Cesta</vt:lpstr>
      <vt:lpstr>Rastrový obrázek</vt:lpstr>
      <vt:lpstr>Bitmap Image</vt:lpstr>
      <vt:lpstr>07. Přechodová balistika</vt:lpstr>
      <vt:lpstr>A N O T A C E</vt:lpstr>
      <vt:lpstr>Kde probíhá přechodová balistika </vt:lpstr>
      <vt:lpstr>Čím se zabývá přechodová balistika </vt:lpstr>
      <vt:lpstr>Kompenzátory zpětného rázu </vt:lpstr>
      <vt:lpstr>Úsťová brzda</vt:lpstr>
      <vt:lpstr>Kompenzátory zdvihu</vt:lpstr>
      <vt:lpstr>Zesilovače zpětného rázu</vt:lpstr>
      <vt:lpstr>Tlumiče plamene</vt:lpstr>
      <vt:lpstr>Tlumiče hluku</vt:lpstr>
      <vt:lpstr>Úsťové deflektory</vt:lpstr>
      <vt:lpstr>Jevy odehrávající se před hlavní </vt:lpstr>
      <vt:lpstr>Doprovodné jevy</vt:lpstr>
      <vt:lpstr>Perioda primární expanze </vt:lpstr>
      <vt:lpstr>Perioda sekundární expanze </vt:lpstr>
      <vt:lpstr>Perioda sekundární expanze</vt:lpstr>
      <vt:lpstr>Úsťová charakteristika hlavně</vt:lpstr>
      <vt:lpstr>Pohled na ústí při výstřelu </vt:lpstr>
      <vt:lpstr>Pohled na ústí při výstřelu </vt:lpstr>
      <vt:lpstr>Pohled na střelu opouštějící hlaveň</vt:lpstr>
      <vt:lpstr>Pohled na střelu vystupující z hlavně</vt:lpstr>
      <vt:lpstr>Střela v oblasti přechodové balistiky</vt:lpstr>
      <vt:lpstr>Střela v oblasti přechodové balistiky</vt:lpstr>
      <vt:lpstr>Použitá literatura</vt:lpstr>
      <vt:lpstr>Použitá literatura</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skola2</dc:creator>
  <cp:lastModifiedBy>Pavel</cp:lastModifiedBy>
  <cp:revision>136</cp:revision>
  <dcterms:created xsi:type="dcterms:W3CDTF">2012-05-15T11:32:42Z</dcterms:created>
  <dcterms:modified xsi:type="dcterms:W3CDTF">2013-11-07T10:09:19Z</dcterms:modified>
</cp:coreProperties>
</file>