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57" r:id="rId1"/>
  </p:sldMasterIdLst>
  <p:notesMasterIdLst>
    <p:notesMasterId r:id="rId24"/>
  </p:notesMasterIdLst>
  <p:handoutMasterIdLst>
    <p:handoutMasterId r:id="rId25"/>
  </p:handoutMasterIdLst>
  <p:sldIdLst>
    <p:sldId id="257" r:id="rId2"/>
    <p:sldId id="279" r:id="rId3"/>
    <p:sldId id="283" r:id="rId4"/>
    <p:sldId id="281" r:id="rId5"/>
    <p:sldId id="285" r:id="rId6"/>
    <p:sldId id="284" r:id="rId7"/>
    <p:sldId id="286" r:id="rId8"/>
    <p:sldId id="293" r:id="rId9"/>
    <p:sldId id="292" r:id="rId10"/>
    <p:sldId id="294" r:id="rId11"/>
    <p:sldId id="295" r:id="rId12"/>
    <p:sldId id="291" r:id="rId13"/>
    <p:sldId id="298" r:id="rId14"/>
    <p:sldId id="299" r:id="rId15"/>
    <p:sldId id="287" r:id="rId16"/>
    <p:sldId id="297" r:id="rId17"/>
    <p:sldId id="288" r:id="rId18"/>
    <p:sldId id="300" r:id="rId19"/>
    <p:sldId id="289" r:id="rId20"/>
    <p:sldId id="290" r:id="rId21"/>
    <p:sldId id="282" r:id="rId22"/>
    <p:sldId id="296" r:id="rId23"/>
  </p:sldIdLst>
  <p:sldSz cx="9144000" cy="6858000" type="screen4x3"/>
  <p:notesSz cx="6858000" cy="9144000"/>
  <p:defaultTextStyle>
    <a:defPPr>
      <a:defRPr lang="cs-CZ"/>
    </a:defPPr>
    <a:lvl1pPr algn="ctr" rtl="0" fontAlgn="base">
      <a:spcBef>
        <a:spcPct val="0"/>
      </a:spcBef>
      <a:spcAft>
        <a:spcPct val="0"/>
      </a:spcAft>
      <a:defRPr u="sng" kern="1200">
        <a:solidFill>
          <a:schemeClr val="tx1"/>
        </a:solidFill>
        <a:latin typeface="Arial" charset="0"/>
        <a:ea typeface="+mn-ea"/>
        <a:cs typeface="Arial" charset="0"/>
      </a:defRPr>
    </a:lvl1pPr>
    <a:lvl2pPr marL="457200" algn="ctr" rtl="0" fontAlgn="base">
      <a:spcBef>
        <a:spcPct val="0"/>
      </a:spcBef>
      <a:spcAft>
        <a:spcPct val="0"/>
      </a:spcAft>
      <a:defRPr u="sng" kern="1200">
        <a:solidFill>
          <a:schemeClr val="tx1"/>
        </a:solidFill>
        <a:latin typeface="Arial" charset="0"/>
        <a:ea typeface="+mn-ea"/>
        <a:cs typeface="Arial" charset="0"/>
      </a:defRPr>
    </a:lvl2pPr>
    <a:lvl3pPr marL="914400" algn="ctr" rtl="0" fontAlgn="base">
      <a:spcBef>
        <a:spcPct val="0"/>
      </a:spcBef>
      <a:spcAft>
        <a:spcPct val="0"/>
      </a:spcAft>
      <a:defRPr u="sng" kern="1200">
        <a:solidFill>
          <a:schemeClr val="tx1"/>
        </a:solidFill>
        <a:latin typeface="Arial" charset="0"/>
        <a:ea typeface="+mn-ea"/>
        <a:cs typeface="Arial" charset="0"/>
      </a:defRPr>
    </a:lvl3pPr>
    <a:lvl4pPr marL="1371600" algn="ctr" rtl="0" fontAlgn="base">
      <a:spcBef>
        <a:spcPct val="0"/>
      </a:spcBef>
      <a:spcAft>
        <a:spcPct val="0"/>
      </a:spcAft>
      <a:defRPr u="sng" kern="1200">
        <a:solidFill>
          <a:schemeClr val="tx1"/>
        </a:solidFill>
        <a:latin typeface="Arial" charset="0"/>
        <a:ea typeface="+mn-ea"/>
        <a:cs typeface="Arial" charset="0"/>
      </a:defRPr>
    </a:lvl4pPr>
    <a:lvl5pPr marL="1828800" algn="ctr" rtl="0" fontAlgn="base">
      <a:spcBef>
        <a:spcPct val="0"/>
      </a:spcBef>
      <a:spcAft>
        <a:spcPct val="0"/>
      </a:spcAft>
      <a:defRPr u="sng" kern="1200">
        <a:solidFill>
          <a:schemeClr val="tx1"/>
        </a:solidFill>
        <a:latin typeface="Arial" charset="0"/>
        <a:ea typeface="+mn-ea"/>
        <a:cs typeface="Arial" charset="0"/>
      </a:defRPr>
    </a:lvl5pPr>
    <a:lvl6pPr marL="2286000" algn="l" defTabSz="914400" rtl="0" eaLnBrk="1" latinLnBrk="0" hangingPunct="1">
      <a:defRPr u="sng" kern="1200">
        <a:solidFill>
          <a:schemeClr val="tx1"/>
        </a:solidFill>
        <a:latin typeface="Arial" charset="0"/>
        <a:ea typeface="+mn-ea"/>
        <a:cs typeface="Arial" charset="0"/>
      </a:defRPr>
    </a:lvl6pPr>
    <a:lvl7pPr marL="2743200" algn="l" defTabSz="914400" rtl="0" eaLnBrk="1" latinLnBrk="0" hangingPunct="1">
      <a:defRPr u="sng" kern="1200">
        <a:solidFill>
          <a:schemeClr val="tx1"/>
        </a:solidFill>
        <a:latin typeface="Arial" charset="0"/>
        <a:ea typeface="+mn-ea"/>
        <a:cs typeface="Arial" charset="0"/>
      </a:defRPr>
    </a:lvl7pPr>
    <a:lvl8pPr marL="3200400" algn="l" defTabSz="914400" rtl="0" eaLnBrk="1" latinLnBrk="0" hangingPunct="1">
      <a:defRPr u="sng" kern="1200">
        <a:solidFill>
          <a:schemeClr val="tx1"/>
        </a:solidFill>
        <a:latin typeface="Arial" charset="0"/>
        <a:ea typeface="+mn-ea"/>
        <a:cs typeface="Arial" charset="0"/>
      </a:defRPr>
    </a:lvl8pPr>
    <a:lvl9pPr marL="3657600" algn="l" defTabSz="914400" rtl="0" eaLnBrk="1" latinLnBrk="0" hangingPunct="1">
      <a:defRPr u="sng"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27430"/>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136" autoAdjust="0"/>
    <p:restoredTop sz="94660"/>
  </p:normalViewPr>
  <p:slideViewPr>
    <p:cSldViewPr>
      <p:cViewPr varScale="1">
        <p:scale>
          <a:sx n="95" d="100"/>
          <a:sy n="95" d="100"/>
        </p:scale>
        <p:origin x="-9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image" Target="../media/image22.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vl1pPr>
          </a:lstStyle>
          <a:p>
            <a:pPr>
              <a:defRPr/>
            </a:pPr>
            <a:endParaRPr lang="cs-CZ"/>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vl1pPr>
          </a:lstStyle>
          <a:p>
            <a:pPr>
              <a:defRPr/>
            </a:pPr>
            <a:fld id="{A7A61A1E-39C2-46D9-98F9-20D9CB3F9ED9}" type="slidenum">
              <a:rPr lang="cs-CZ"/>
              <a:pPr>
                <a:defRPr/>
              </a:pPr>
              <a:t>‹#›</a:t>
            </a:fld>
            <a:endParaRPr lang="cs-CZ"/>
          </a:p>
        </p:txBody>
      </p:sp>
    </p:spTree>
    <p:extLst>
      <p:ext uri="{BB962C8B-B14F-4D97-AF65-F5344CB8AC3E}">
        <p14:creationId xmlns:p14="http://schemas.microsoft.com/office/powerpoint/2010/main" val="691415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1331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0"/>
            <a:r>
              <a:rPr lang="cs-CZ" smtClean="0"/>
              <a:t>Druhá úroveň</a:t>
            </a:r>
          </a:p>
          <a:p>
            <a:pPr lvl="0"/>
            <a:r>
              <a:rPr lang="cs-CZ" smtClean="0"/>
              <a:t>Třetí úroveň</a:t>
            </a:r>
          </a:p>
          <a:p>
            <a:pPr lvl="0"/>
            <a:r>
              <a:rPr lang="cs-CZ" smtClean="0"/>
              <a:t>Čtvrtá úroveň</a:t>
            </a:r>
          </a:p>
          <a:p>
            <a:pPr lvl="0"/>
            <a:r>
              <a:rPr lang="cs-CZ" smtClean="0"/>
              <a:t>Pátá úroveň</a:t>
            </a:r>
          </a:p>
        </p:txBody>
      </p:sp>
      <p:sp>
        <p:nvSpPr>
          <p:cNvPr id="1331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vl1pPr>
          </a:lstStyle>
          <a:p>
            <a:pPr>
              <a:defRPr/>
            </a:pPr>
            <a:endParaRPr lang="cs-CZ"/>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vl1pPr>
          </a:lstStyle>
          <a:p>
            <a:pPr>
              <a:defRPr/>
            </a:pPr>
            <a:fld id="{CFAE7D2A-BC07-440B-9F60-A4FFF2854EC7}" type="slidenum">
              <a:rPr lang="cs-CZ"/>
              <a:pPr>
                <a:defRPr/>
              </a:pPr>
              <a:t>‹#›</a:t>
            </a:fld>
            <a:endParaRPr lang="cs-CZ"/>
          </a:p>
        </p:txBody>
      </p:sp>
    </p:spTree>
    <p:extLst>
      <p:ext uri="{BB962C8B-B14F-4D97-AF65-F5344CB8AC3E}">
        <p14:creationId xmlns:p14="http://schemas.microsoft.com/office/powerpoint/2010/main" val="1584357706"/>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
          <p:cNvSpPr>
            <a:spLocks noGrp="1"/>
          </p:cNvSpPr>
          <p:nvPr>
            <p:ph type="dt" sz="half" idx="10"/>
          </p:nvPr>
        </p:nvSpPr>
        <p:spPr/>
        <p:txBody>
          <a:bodyPr/>
          <a:lstStyle>
            <a:lvl1pPr>
              <a:defRPr/>
            </a:lvl1pPr>
          </a:lstStyle>
          <a:p>
            <a:pPr>
              <a:defRPr/>
            </a:pPr>
            <a:endParaRPr lang="cs-CZ"/>
          </a:p>
        </p:txBody>
      </p:sp>
      <p:sp>
        <p:nvSpPr>
          <p:cNvPr id="3" name="Zástupný symbol pro zápatí 23"/>
          <p:cNvSpPr>
            <a:spLocks noGrp="1"/>
          </p:cNvSpPr>
          <p:nvPr>
            <p:ph type="ftr" sz="quarter" idx="11"/>
          </p:nvPr>
        </p:nvSpPr>
        <p:spPr/>
        <p:txBody>
          <a:bodyPr/>
          <a:lstStyle>
            <a:lvl1pPr>
              <a:defRPr/>
            </a:lvl1pPr>
          </a:lstStyle>
          <a:p>
            <a:pPr>
              <a:defRPr/>
            </a:pPr>
            <a:endParaRPr lang="cs-CZ"/>
          </a:p>
        </p:txBody>
      </p:sp>
      <p:sp>
        <p:nvSpPr>
          <p:cNvPr id="4" name="Zástupný symbol pro číslo snímku 6"/>
          <p:cNvSpPr>
            <a:spLocks noGrp="1"/>
          </p:cNvSpPr>
          <p:nvPr>
            <p:ph type="sldNum" sz="quarter" idx="12"/>
          </p:nvPr>
        </p:nvSpPr>
        <p:spPr/>
        <p:txBody>
          <a:bodyPr/>
          <a:lstStyle>
            <a:lvl1pPr>
              <a:defRPr/>
            </a:lvl1pPr>
          </a:lstStyle>
          <a:p>
            <a:pPr>
              <a:defRPr/>
            </a:pPr>
            <a:fld id="{90CA3C48-57B1-48D9-9C40-EB649B3F4F75}" type="slidenum">
              <a:rPr lang="cs-CZ"/>
              <a:pPr>
                <a:defRPr/>
              </a:pPr>
              <a:t>‹#›</a:t>
            </a:fld>
            <a:endParaRPr lang="cs-CZ"/>
          </a:p>
        </p:txBody>
      </p:sp>
    </p:spTree>
    <p:extLst>
      <p:ext uri="{BB962C8B-B14F-4D97-AF65-F5344CB8AC3E}">
        <p14:creationId xmlns:p14="http://schemas.microsoft.com/office/powerpoint/2010/main" val="2212594933"/>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Zástupný symbol pro text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lang="cs-CZ" smtClean="0"/>
              <a:t>Klepnutím lze upravit styl předlohy nadpisů.</a:t>
            </a:r>
            <a:endParaRPr lang="en-US"/>
          </a:p>
        </p:txBody>
      </p:sp>
      <p:sp>
        <p:nvSpPr>
          <p:cNvPr id="13" name="Zástupný symbol pro datum 2"/>
          <p:cNvSpPr>
            <a:spLocks noGrp="1"/>
          </p:cNvSpPr>
          <p:nvPr>
            <p:ph type="dt" sz="half" idx="2"/>
          </p:nvPr>
        </p:nvSpPr>
        <p:spPr>
          <a:xfrm>
            <a:off x="6477000" y="76200"/>
            <a:ext cx="2514600" cy="288925"/>
          </a:xfrm>
          <a:prstGeom prst="rect">
            <a:avLst/>
          </a:prstGeom>
        </p:spPr>
        <p:txBody>
          <a:bodyPr vert="horz"/>
          <a:lstStyle>
            <a:lvl1pPr algn="l">
              <a:defRPr sz="1200" u="none">
                <a:solidFill>
                  <a:schemeClr val="accent1">
                    <a:shade val="75000"/>
                  </a:schemeClr>
                </a:solidFill>
              </a:defRPr>
            </a:lvl1pPr>
          </a:lstStyle>
          <a:p>
            <a:pPr>
              <a:defRPr/>
            </a:pPr>
            <a:endParaRPr lang="cs-CZ"/>
          </a:p>
        </p:txBody>
      </p:sp>
      <p:sp>
        <p:nvSpPr>
          <p:cNvPr id="14" name="Zástupný symbol pro zápatí 23"/>
          <p:cNvSpPr>
            <a:spLocks noGrp="1"/>
          </p:cNvSpPr>
          <p:nvPr>
            <p:ph type="ftr" sz="quarter" idx="3"/>
          </p:nvPr>
        </p:nvSpPr>
        <p:spPr>
          <a:xfrm>
            <a:off x="3124200" y="76200"/>
            <a:ext cx="3352800" cy="288925"/>
          </a:xfrm>
          <a:prstGeom prst="rect">
            <a:avLst/>
          </a:prstGeom>
        </p:spPr>
        <p:txBody>
          <a:bodyPr vert="horz"/>
          <a:lstStyle>
            <a:lvl1pPr algn="r">
              <a:defRPr sz="1200" u="none">
                <a:solidFill>
                  <a:schemeClr val="accent1">
                    <a:shade val="75000"/>
                  </a:schemeClr>
                </a:solidFill>
              </a:defRPr>
            </a:lvl1pPr>
          </a:lstStyle>
          <a:p>
            <a:pPr>
              <a:defRPr/>
            </a:pPr>
            <a:endParaRPr lang="cs-CZ"/>
          </a:p>
        </p:txBody>
      </p:sp>
      <p:sp>
        <p:nvSpPr>
          <p:cNvPr id="15" name="Zástupný symbol pro číslo snímku 6"/>
          <p:cNvSpPr>
            <a:spLocks noGrp="1"/>
          </p:cNvSpPr>
          <p:nvPr>
            <p:ph type="sldNum" sz="quarter" idx="4"/>
          </p:nvPr>
        </p:nvSpPr>
        <p:spPr>
          <a:xfrm>
            <a:off x="8229600" y="6477000"/>
            <a:ext cx="762000" cy="244475"/>
          </a:xfrm>
          <a:prstGeom prst="rect">
            <a:avLst/>
          </a:prstGeom>
        </p:spPr>
        <p:txBody>
          <a:bodyPr vert="horz"/>
          <a:lstStyle>
            <a:lvl1pPr algn="r">
              <a:defRPr sz="1200" u="none">
                <a:solidFill>
                  <a:schemeClr val="accent1">
                    <a:shade val="75000"/>
                  </a:schemeClr>
                </a:solidFill>
              </a:defRPr>
            </a:lvl1pPr>
          </a:lstStyle>
          <a:p>
            <a:pPr>
              <a:defRPr/>
            </a:pPr>
            <a:fld id="{FF1FB128-76EF-434B-A5EB-34581E467309}"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4058" r:id="rId1"/>
  </p:sldLayoutIdLst>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7.png"/><Relationship Id="rId5" Type="http://schemas.openxmlformats.org/officeDocument/2006/relationships/oleObject" Target="../embeddings/oleObject4.bin"/><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11.png"/><Relationship Id="rId5" Type="http://schemas.openxmlformats.org/officeDocument/2006/relationships/oleObject" Target="../embeddings/oleObject8.bin"/><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xml"/><Relationship Id="rId1" Type="http://schemas.openxmlformats.org/officeDocument/2006/relationships/vmlDrawing" Target="../drawings/vmlDrawing7.v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14.png"/><Relationship Id="rId5" Type="http://schemas.openxmlformats.org/officeDocument/2006/relationships/oleObject" Target="../embeddings/oleObject11.bin"/><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vmlDrawing" Target="../drawings/vmlDrawing9.v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image" Target="../media/image17.png"/><Relationship Id="rId5" Type="http://schemas.openxmlformats.org/officeDocument/2006/relationships/oleObject" Target="../embeddings/oleObject14.bin"/><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xml"/><Relationship Id="rId1" Type="http://schemas.openxmlformats.org/officeDocument/2006/relationships/vmlDrawing" Target="../drawings/vmlDrawing11.v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xml"/><Relationship Id="rId1" Type="http://schemas.openxmlformats.org/officeDocument/2006/relationships/vmlDrawing" Target="../drawings/vmlDrawing12.vml"/><Relationship Id="rId6" Type="http://schemas.openxmlformats.org/officeDocument/2006/relationships/image" Target="../media/image20.png"/><Relationship Id="rId5" Type="http://schemas.openxmlformats.org/officeDocument/2006/relationships/oleObject" Target="../embeddings/oleObject17.bin"/><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13.v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xml"/><Relationship Id="rId1" Type="http://schemas.openxmlformats.org/officeDocument/2006/relationships/vmlDrawing" Target="../drawings/vmlDrawing14.vml"/><Relationship Id="rId6" Type="http://schemas.openxmlformats.org/officeDocument/2006/relationships/image" Target="../media/image23.png"/><Relationship Id="rId5" Type="http://schemas.openxmlformats.org/officeDocument/2006/relationships/oleObject" Target="../embeddings/oleObject20.bin"/><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xml"/><Relationship Id="rId1" Type="http://schemas.openxmlformats.org/officeDocument/2006/relationships/vmlDrawing" Target="../drawings/vmlDrawing15.v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xml"/><Relationship Id="rId1" Type="http://schemas.openxmlformats.org/officeDocument/2006/relationships/vmlDrawing" Target="../drawings/vmlDrawing16.vml"/><Relationship Id="rId6" Type="http://schemas.openxmlformats.org/officeDocument/2006/relationships/image" Target="../media/image26.png"/><Relationship Id="rId5" Type="http://schemas.openxmlformats.org/officeDocument/2006/relationships/oleObject" Target="../embeddings/oleObject23.bin"/><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p:cNvSpPr/>
          <p:nvPr/>
        </p:nvSpPr>
        <p:spPr>
          <a:xfrm>
            <a:off x="0" y="0"/>
            <a:ext cx="9144000" cy="1196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cs-CZ" u="none"/>
          </a:p>
        </p:txBody>
      </p:sp>
      <p:graphicFrame>
        <p:nvGraphicFramePr>
          <p:cNvPr id="10278" name="Group 38"/>
          <p:cNvGraphicFramePr>
            <a:graphicFrameLocks noGrp="1"/>
          </p:cNvGraphicFramePr>
          <p:nvPr>
            <p:ph type="tbl" idx="4294967295"/>
            <p:extLst>
              <p:ext uri="{D42A27DB-BD31-4B8C-83A1-F6EECF244321}">
                <p14:modId xmlns:p14="http://schemas.microsoft.com/office/powerpoint/2010/main" val="2054453304"/>
              </p:ext>
            </p:extLst>
          </p:nvPr>
        </p:nvGraphicFramePr>
        <p:xfrm>
          <a:off x="304800" y="1981200"/>
          <a:ext cx="8493125" cy="4018502"/>
        </p:xfrm>
        <a:graphic>
          <a:graphicData uri="http://schemas.openxmlformats.org/drawingml/2006/table">
            <a:tbl>
              <a:tblPr/>
              <a:tblGrid>
                <a:gridCol w="2114550"/>
                <a:gridCol w="6378575"/>
              </a:tblGrid>
              <a:tr h="5175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dirty="0" smtClean="0">
                          <a:ln>
                            <a:noFill/>
                          </a:ln>
                          <a:solidFill>
                            <a:schemeClr val="tx1"/>
                          </a:solidFill>
                          <a:effectLst/>
                          <a:latin typeface="Arial" charset="0"/>
                          <a:cs typeface="Arial" charset="0"/>
                        </a:rPr>
                        <a:t>Název SŠ:</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SŠ-COPT Uherský Brod</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Auto</a:t>
                      </a:r>
                      <a:r>
                        <a:rPr kumimoji="0" lang="cs-CZ" sz="2200" b="0" i="1" u="none" strike="noStrike" cap="none" normalizeH="0" baseline="0" smtClean="0">
                          <a:ln>
                            <a:noFill/>
                          </a:ln>
                          <a:solidFill>
                            <a:schemeClr val="tx1"/>
                          </a:solidFill>
                          <a:effectLst/>
                          <a:latin typeface="Arial" charset="0"/>
                        </a:rPr>
                        <a:t>r</a:t>
                      </a:r>
                      <a:r>
                        <a:rPr kumimoji="0" lang="cs-CZ" sz="2200" b="0" i="1" u="none" strike="noStrike" cap="none" normalizeH="0" baseline="0" smtClean="0">
                          <a:ln>
                            <a:noFill/>
                          </a:ln>
                          <a:solidFill>
                            <a:schemeClr val="tx1"/>
                          </a:solidFill>
                          <a:effectLst/>
                          <a:latin typeface="Arial" charset="0"/>
                          <a:cs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Ing. Štursa Petr</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prezentace</a:t>
                      </a:r>
                      <a:r>
                        <a:rPr kumimoji="0" lang="cs-CZ" sz="2200" b="0" i="1" u="none" strike="noStrike" cap="none" normalizeH="0" baseline="0" smtClean="0">
                          <a:ln>
                            <a:noFill/>
                          </a:ln>
                          <a:solidFill>
                            <a:schemeClr val="tx1"/>
                          </a:solidFill>
                          <a:effectLst/>
                          <a:latin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500" b="1"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08. Hlavňová ústrojí A</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66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1000" b="0" i="1"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sady:</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Balistika a konstrukce hlavních dílů zbraní </a:t>
                      </a:r>
                      <a:r>
                        <a:rPr kumimoji="0" lang="cs-CZ" sz="2400" b="0" i="0" u="none" strike="noStrike" cap="none" normalizeH="0" baseline="0" smtClean="0">
                          <a:ln>
                            <a:noFill/>
                          </a:ln>
                          <a:solidFill>
                            <a:schemeClr val="tx1"/>
                          </a:solidFill>
                          <a:effectLst/>
                          <a:latin typeface="Arial" charset="0"/>
                          <a:cs typeface="Arial" charset="0"/>
                        </a:rPr>
                        <a:t>(pro </a:t>
                      </a:r>
                      <a:r>
                        <a:rPr kumimoji="0" lang="cs-CZ" sz="2400" b="0" i="0" u="none" strike="noStrike" cap="none" normalizeH="0" baseline="0" smtClean="0">
                          <a:ln>
                            <a:noFill/>
                          </a:ln>
                          <a:solidFill>
                            <a:schemeClr val="tx1"/>
                          </a:solidFill>
                          <a:effectLst/>
                          <a:latin typeface="Arial" charset="0"/>
                        </a:rPr>
                        <a:t>2</a:t>
                      </a:r>
                      <a:r>
                        <a:rPr kumimoji="0" lang="cs-CZ" sz="2400" b="0" i="0" u="none" strike="noStrike" cap="none" normalizeH="0" baseline="0" smtClean="0">
                          <a:ln>
                            <a:noFill/>
                          </a:ln>
                          <a:solidFill>
                            <a:schemeClr val="tx1"/>
                          </a:solidFill>
                          <a:effectLst/>
                          <a:latin typeface="Arial" charset="0"/>
                          <a:cs typeface="Arial" charset="0"/>
                        </a:rPr>
                        <a:t>. </a:t>
                      </a:r>
                      <a:r>
                        <a:rPr kumimoji="0" lang="cs-CZ" sz="2400" b="0" i="0" u="none" strike="noStrike" cap="none" normalizeH="0" baseline="0" dirty="0" smtClean="0">
                          <a:ln>
                            <a:noFill/>
                          </a:ln>
                          <a:solidFill>
                            <a:schemeClr val="tx1"/>
                          </a:solidFill>
                          <a:effectLst/>
                          <a:latin typeface="Arial" charset="0"/>
                          <a:cs typeface="Arial" charset="0"/>
                        </a:rPr>
                        <a:t>ročník </a:t>
                      </a:r>
                      <a:r>
                        <a:rPr kumimoji="0" lang="cs-CZ" sz="2400" b="0" i="0" u="none" strike="noStrike" cap="none" normalizeH="0" baseline="0" dirty="0" smtClean="0">
                          <a:ln>
                            <a:noFill/>
                          </a:ln>
                          <a:solidFill>
                            <a:schemeClr val="tx1"/>
                          </a:solidFill>
                          <a:effectLst/>
                          <a:latin typeface="Arial" charset="0"/>
                        </a:rPr>
                        <a:t>předmětu </a:t>
                      </a:r>
                      <a:r>
                        <a:rPr kumimoji="0" lang="cs-CZ" sz="2400" b="0" i="0" u="none" strike="noStrike" cap="none" normalizeH="0" baseline="0" dirty="0" err="1" smtClean="0">
                          <a:ln>
                            <a:noFill/>
                          </a:ln>
                          <a:solidFill>
                            <a:schemeClr val="tx1"/>
                          </a:solidFill>
                          <a:effectLst/>
                          <a:latin typeface="Arial" charset="0"/>
                        </a:rPr>
                        <a:t>SZb</a:t>
                      </a:r>
                      <a:r>
                        <a:rPr kumimoji="0" lang="cs-CZ" sz="2400" b="0" i="0" u="none" strike="noStrike" cap="none" normalizeH="0" baseline="0" dirty="0" smtClean="0">
                          <a:ln>
                            <a:noFill/>
                          </a:ln>
                          <a:solidFill>
                            <a:schemeClr val="tx1"/>
                          </a:solidFill>
                          <a:effectLst/>
                          <a:latin typeface="Arial" charset="0"/>
                          <a:cs typeface="Arial" charset="0"/>
                        </a:rPr>
                        <a:t>)</a:t>
                      </a:r>
                      <a:endParaRPr kumimoji="0" lang="cs-CZ" sz="2400" b="1" i="0" u="none" strike="noStrike" cap="none" normalizeH="0" baseline="0" dirty="0" smtClean="0">
                        <a:ln>
                          <a:noFill/>
                        </a:ln>
                        <a:solidFill>
                          <a:schemeClr val="tx1"/>
                        </a:solidFill>
                        <a:effectLst/>
                        <a:latin typeface="Arial" charset="0"/>
                        <a:cs typeface="Arial" charset="0"/>
                      </a:endParaRP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Číslo projektu: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CZ.1.07./1.5.00/34.0727</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Datum vzniku: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3. Října 2012</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67" name="Text Box 43"/>
          <p:cNvSpPr txBox="1">
            <a:spLocks noChangeArrowheads="1"/>
          </p:cNvSpPr>
          <p:nvPr/>
        </p:nvSpPr>
        <p:spPr bwMode="auto">
          <a:xfrm>
            <a:off x="468313" y="6021388"/>
            <a:ext cx="8348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defRPr>
                <a:solidFill>
                  <a:schemeClr val="tx1"/>
                </a:solidFill>
                <a:latin typeface="Arial" charset="0"/>
                <a:cs typeface="Arial" charset="0"/>
              </a:defRPr>
            </a:lvl1pPr>
            <a:lvl2pPr marL="742950" indent="-285750" algn="l" eaLnBrk="0" hangingPunct="0">
              <a:defRPr>
                <a:solidFill>
                  <a:schemeClr val="tx1"/>
                </a:solidFill>
                <a:latin typeface="Arial" charset="0"/>
                <a:cs typeface="Arial" charset="0"/>
              </a:defRPr>
            </a:lvl2pPr>
            <a:lvl3pPr marL="1143000" indent="-228600" algn="l" eaLnBrk="0" hangingPunct="0">
              <a:defRPr>
                <a:solidFill>
                  <a:schemeClr val="tx1"/>
                </a:solidFill>
                <a:latin typeface="Arial" charset="0"/>
                <a:cs typeface="Arial" charset="0"/>
              </a:defRPr>
            </a:lvl3pPr>
            <a:lvl4pPr marL="1600200" indent="-228600" algn="l" eaLnBrk="0" hangingPunct="0">
              <a:defRPr>
                <a:solidFill>
                  <a:schemeClr val="tx1"/>
                </a:solidFill>
                <a:latin typeface="Arial" charset="0"/>
                <a:cs typeface="Arial" charset="0"/>
              </a:defRPr>
            </a:lvl4pPr>
            <a:lvl5pPr marL="2057400" indent="-228600" algn="l"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cs-CZ" i="1" u="none"/>
              <a:t>Uvedení autor, není-li uvedeno jinak, je autorem tohoto výukového materiálu a všech jeho částí. Tento projekt je spolufinancován ESF a státním rozpočtem ČR.</a:t>
            </a:r>
          </a:p>
        </p:txBody>
      </p:sp>
      <p:sp>
        <p:nvSpPr>
          <p:cNvPr id="10279" name="Rectangle 39"/>
          <p:cNvSpPr>
            <a:spLocks noGrp="1"/>
          </p:cNvSpPr>
          <p:nvPr>
            <p:ph type="title" idx="4294967295"/>
          </p:nvPr>
        </p:nvSpPr>
        <p:spPr bwMode="auto">
          <a:xfrm>
            <a:off x="304800" y="10668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08. Hlavňová ústrojí A</a:t>
            </a:r>
          </a:p>
        </p:txBody>
      </p:sp>
      <p:pic>
        <p:nvPicPr>
          <p:cNvPr id="7" name="Picture 2" descr="C:\Users\Pavel\Desktop\OPVK_hor_zakladni_logolink_RGB_cz.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1780" y="165774"/>
            <a:ext cx="3960440" cy="865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xfrm>
            <a:off x="0" y="0"/>
            <a:ext cx="89916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A N O T A C E</a:t>
            </a:r>
          </a:p>
        </p:txBody>
      </p:sp>
      <p:sp>
        <p:nvSpPr>
          <p:cNvPr id="50179" name="Rectangle 3"/>
          <p:cNvSpPr>
            <a:spLocks noChangeArrowheads="1"/>
          </p:cNvSpPr>
          <p:nvPr/>
        </p:nvSpPr>
        <p:spPr bwMode="auto">
          <a:xfrm>
            <a:off x="0" y="1600200"/>
            <a:ext cx="9144000" cy="201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20000"/>
              </a:spcBef>
              <a:buClr>
                <a:schemeClr val="accent1"/>
              </a:buClr>
              <a:buSzPct val="70000"/>
              <a:buFont typeface="Wingdings 2" pitchFamily="18" charset="2"/>
              <a:buNone/>
            </a:pPr>
            <a:r>
              <a:rPr lang="cs-CZ" sz="2800" u="none"/>
              <a:t>	Záměrem této sady výukových materiálů s názvem </a:t>
            </a:r>
            <a:r>
              <a:rPr lang="cs-CZ" sz="2800" b="1" u="none"/>
              <a:t>Balistika a konstrukce hlavních dílů zbraní </a:t>
            </a:r>
            <a:r>
              <a:rPr lang="cs-CZ" sz="2800" u="none"/>
              <a:t>je ukázat žákům 2. ročníku SŠ-COPt, ve vyučovaném předmětu </a:t>
            </a:r>
            <a:r>
              <a:rPr lang="cs-CZ" sz="2800" i="1" u="none"/>
              <a:t>Střelné zbraně a balistika </a:t>
            </a:r>
            <a:r>
              <a:rPr lang="cs-CZ" sz="2800" u="none"/>
              <a:t>zajímavou technikou některá úskalí této zajímavé vědní disciplíny.</a:t>
            </a:r>
          </a:p>
        </p:txBody>
      </p:sp>
      <p:sp>
        <p:nvSpPr>
          <p:cNvPr id="50180" name="Rectangle 4"/>
          <p:cNvSpPr>
            <a:spLocks noChangeArrowheads="1"/>
          </p:cNvSpPr>
          <p:nvPr/>
        </p:nvSpPr>
        <p:spPr bwMode="auto">
          <a:xfrm>
            <a:off x="0" y="44196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solidFill>
                  <a:schemeClr val="tx2"/>
                </a:solidFill>
              </a:rPr>
              <a:t>	</a:t>
            </a:r>
            <a:r>
              <a:rPr lang="cs-CZ" sz="2800" u="none"/>
              <a:t>Jednotlivé prezentace  této sady popisují postupně probírané oblasti a zábavnou formou se je snaží přiblížit žákům a tak je vtáhnout do daného problému.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Příklady úsťových ústrojí</a:t>
            </a:r>
          </a:p>
        </p:txBody>
      </p:sp>
      <p:sp>
        <p:nvSpPr>
          <p:cNvPr id="70659" name="Rectangle 3"/>
          <p:cNvSpPr>
            <a:spLocks noChangeArrowheads="1"/>
          </p:cNvSpPr>
          <p:nvPr/>
        </p:nvSpPr>
        <p:spPr bwMode="auto">
          <a:xfrm>
            <a:off x="0" y="1143000"/>
            <a:ext cx="9144000"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Některá nejpoužívanější úsťová ústrojí, jejich příklady, základní funkce a principy :</a:t>
            </a:r>
          </a:p>
          <a:p>
            <a:pPr algn="l"/>
            <a:r>
              <a:rPr lang="cs-CZ" sz="2800" u="none">
                <a:latin typeface="Times New Roman" charset="0"/>
              </a:rPr>
              <a:t>	</a:t>
            </a:r>
          </a:p>
          <a:p>
            <a:pPr algn="l"/>
            <a:r>
              <a:rPr lang="cs-CZ" sz="2800" u="none">
                <a:latin typeface="Times New Roman" charset="0"/>
              </a:rPr>
              <a:t>	a) úsťové brzdy - otevřené</a:t>
            </a:r>
          </a:p>
          <a:p>
            <a:pPr algn="l"/>
            <a:r>
              <a:rPr lang="cs-CZ" sz="2800" u="none">
                <a:latin typeface="Times New Roman" charset="0"/>
              </a:rPr>
              <a:t>			      - uzavřené  - jednokomorové</a:t>
            </a:r>
          </a:p>
          <a:p>
            <a:pPr algn="l"/>
            <a:r>
              <a:rPr lang="cs-CZ" sz="2800" u="none">
                <a:latin typeface="Times New Roman" charset="0"/>
              </a:rPr>
              <a:t>			      		    - vícekomorové	</a:t>
            </a:r>
          </a:p>
          <a:p>
            <a:pPr algn="l"/>
            <a:r>
              <a:rPr lang="cs-CZ" sz="2800" u="none">
                <a:latin typeface="Times New Roman" charset="0"/>
              </a:rPr>
              <a:t>	b) úsťové deflektory </a:t>
            </a:r>
          </a:p>
          <a:p>
            <a:pPr algn="l"/>
            <a:r>
              <a:rPr lang="cs-CZ" sz="2800" u="none">
                <a:latin typeface="Times New Roman" charset="0"/>
              </a:rPr>
              <a:t>	</a:t>
            </a:r>
          </a:p>
          <a:p>
            <a:pPr algn="l"/>
            <a:r>
              <a:rPr lang="cs-CZ" sz="2800" u="none">
                <a:latin typeface="Times New Roman" charset="0"/>
              </a:rPr>
              <a:t>	c) tlumiče plamene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Úsťová brzda otevřená</a:t>
            </a:r>
          </a:p>
        </p:txBody>
      </p:sp>
      <p:sp>
        <p:nvSpPr>
          <p:cNvPr id="67589" name="Rectangle 5"/>
          <p:cNvSpPr>
            <a:spLocks noChangeArrowheads="1"/>
          </p:cNvSpPr>
          <p:nvPr/>
        </p:nvSpPr>
        <p:spPr bwMode="auto">
          <a:xfrm>
            <a:off x="0" y="1066800"/>
            <a:ext cx="9144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Snižuje impuls výstřelu hlavně a zákluzovou rychlost hlavně. Princip činnosti úsťové brzdy spočívá ve vhodném usměrnění výtoku plynů z hlavně tak, aby hlaveň byla vystavena menší síle vytékajících plynů.</a:t>
            </a:r>
            <a:endParaRPr lang="cs-CZ" sz="2800" b="1" u="none">
              <a:latin typeface="Times New Roman" charset="0"/>
            </a:endParaRPr>
          </a:p>
        </p:txBody>
      </p:sp>
      <p:graphicFrame>
        <p:nvGraphicFramePr>
          <p:cNvPr id="67590" name="Object 6"/>
          <p:cNvGraphicFramePr>
            <a:graphicFrameLocks noChangeAspect="1"/>
          </p:cNvGraphicFramePr>
          <p:nvPr/>
        </p:nvGraphicFramePr>
        <p:xfrm>
          <a:off x="0" y="3810000"/>
          <a:ext cx="9144000" cy="2117725"/>
        </p:xfrm>
        <a:graphic>
          <a:graphicData uri="http://schemas.openxmlformats.org/presentationml/2006/ole">
            <mc:AlternateContent xmlns:mc="http://schemas.openxmlformats.org/markup-compatibility/2006">
              <mc:Choice xmlns:v="urn:schemas-microsoft-com:vml" Requires="v">
                <p:oleObj spid="_x0000_s67593" name="Rastrový obrázek" r:id="rId3" imgW="8430802" imgH="1952898" progId="Paint.Picture">
                  <p:embed/>
                </p:oleObj>
              </mc:Choice>
              <mc:Fallback>
                <p:oleObj name="Rastrový obrázek" r:id="rId3" imgW="8430802" imgH="1952898" progId="Paint.Picture">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810000"/>
                        <a:ext cx="9144000" cy="211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Princip brždění</a:t>
            </a:r>
          </a:p>
        </p:txBody>
      </p:sp>
      <p:graphicFrame>
        <p:nvGraphicFramePr>
          <p:cNvPr id="72711" name="Object 7"/>
          <p:cNvGraphicFramePr>
            <a:graphicFrameLocks noChangeAspect="1"/>
          </p:cNvGraphicFramePr>
          <p:nvPr/>
        </p:nvGraphicFramePr>
        <p:xfrm>
          <a:off x="457200" y="2168525"/>
          <a:ext cx="8001000" cy="4689475"/>
        </p:xfrm>
        <a:graphic>
          <a:graphicData uri="http://schemas.openxmlformats.org/presentationml/2006/ole">
            <mc:AlternateContent xmlns:mc="http://schemas.openxmlformats.org/markup-compatibility/2006">
              <mc:Choice xmlns:v="urn:schemas-microsoft-com:vml" Requires="v">
                <p:oleObj spid="_x0000_s72717" name="Rastrový obrázek" r:id="rId3" imgW="8466667" imgH="4963218" progId="Paint.Picture">
                  <p:embed/>
                </p:oleObj>
              </mc:Choice>
              <mc:Fallback>
                <p:oleObj name="Rastrový obrázek" r:id="rId3" imgW="8466667" imgH="4963218"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2168525"/>
                        <a:ext cx="8001000" cy="468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2714" name="Rectangle 10"/>
          <p:cNvSpPr>
            <a:spLocks noChangeArrowheads="1"/>
          </p:cNvSpPr>
          <p:nvPr/>
        </p:nvSpPr>
        <p:spPr bwMode="auto">
          <a:xfrm>
            <a:off x="0" y="7620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Využívá vzdálenost talířového deflektoru k ohnutí proudu plynů, a tudíž vyvození změny hybnosti zákluzových hmot.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074"/>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Úsťová brzda otevřená</a:t>
            </a:r>
          </a:p>
        </p:txBody>
      </p:sp>
      <p:graphicFrame>
        <p:nvGraphicFramePr>
          <p:cNvPr id="71686" name="Object 3078"/>
          <p:cNvGraphicFramePr>
            <a:graphicFrameLocks noChangeAspect="1"/>
          </p:cNvGraphicFramePr>
          <p:nvPr/>
        </p:nvGraphicFramePr>
        <p:xfrm>
          <a:off x="0" y="914400"/>
          <a:ext cx="5257800" cy="2133600"/>
        </p:xfrm>
        <a:graphic>
          <a:graphicData uri="http://schemas.openxmlformats.org/presentationml/2006/ole">
            <mc:AlternateContent xmlns:mc="http://schemas.openxmlformats.org/markup-compatibility/2006">
              <mc:Choice xmlns:v="urn:schemas-microsoft-com:vml" Requires="v">
                <p:oleObj spid="_x0000_s71695" name="Rastrový obrázek" r:id="rId3" imgW="5504762" imgH="2419048" progId="Paint.Picture">
                  <p:embed/>
                </p:oleObj>
              </mc:Choice>
              <mc:Fallback>
                <p:oleObj name="Rastrový obrázek" r:id="rId3" imgW="5504762" imgH="2419048" progId="Paint.Picture">
                  <p:embed/>
                  <p:pic>
                    <p:nvPicPr>
                      <p:cNvPr id="0" name="Object 307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14400"/>
                        <a:ext cx="52578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688" name="Rectangle 3080"/>
          <p:cNvSpPr>
            <a:spLocks noChangeArrowheads="1"/>
          </p:cNvSpPr>
          <p:nvPr/>
        </p:nvSpPr>
        <p:spPr bwMode="auto">
          <a:xfrm>
            <a:off x="304800" y="4724400"/>
            <a:ext cx="27797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cs-CZ" sz="2800">
                <a:latin typeface="Times New Roman" charset="0"/>
              </a:rPr>
              <a:t>Talířový deflektor</a:t>
            </a:r>
          </a:p>
        </p:txBody>
      </p:sp>
      <p:graphicFrame>
        <p:nvGraphicFramePr>
          <p:cNvPr id="71689" name="Object 3081"/>
          <p:cNvGraphicFramePr>
            <a:graphicFrameLocks noChangeAspect="1"/>
          </p:cNvGraphicFramePr>
          <p:nvPr/>
        </p:nvGraphicFramePr>
        <p:xfrm>
          <a:off x="4029075" y="2886075"/>
          <a:ext cx="5114925" cy="3971925"/>
        </p:xfrm>
        <a:graphic>
          <a:graphicData uri="http://schemas.openxmlformats.org/presentationml/2006/ole">
            <mc:AlternateContent xmlns:mc="http://schemas.openxmlformats.org/markup-compatibility/2006">
              <mc:Choice xmlns:v="urn:schemas-microsoft-com:vml" Requires="v">
                <p:oleObj spid="_x0000_s71696" name="Rastrový obrázek" r:id="rId5" imgW="5114286" imgH="3971429" progId="Paint.Picture">
                  <p:embed/>
                </p:oleObj>
              </mc:Choice>
              <mc:Fallback>
                <p:oleObj name="Rastrový obrázek" r:id="rId5" imgW="5114286" imgH="3971429" progId="Paint.Picture">
                  <p:embed/>
                  <p:pic>
                    <p:nvPicPr>
                      <p:cNvPr id="0" name="Object 308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29075" y="2886075"/>
                        <a:ext cx="5114925" cy="397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690" name="Line 3082"/>
          <p:cNvSpPr>
            <a:spLocks noChangeShapeType="1"/>
          </p:cNvSpPr>
          <p:nvPr/>
        </p:nvSpPr>
        <p:spPr bwMode="auto">
          <a:xfrm>
            <a:off x="2971800" y="5181600"/>
            <a:ext cx="182880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Jednokomorová úsťová brzda </a:t>
            </a:r>
          </a:p>
        </p:txBody>
      </p:sp>
      <p:graphicFrame>
        <p:nvGraphicFramePr>
          <p:cNvPr id="73733" name="Object 5"/>
          <p:cNvGraphicFramePr>
            <a:graphicFrameLocks noChangeAspect="1"/>
          </p:cNvGraphicFramePr>
          <p:nvPr/>
        </p:nvGraphicFramePr>
        <p:xfrm>
          <a:off x="228600" y="4191000"/>
          <a:ext cx="8237538" cy="2009775"/>
        </p:xfrm>
        <a:graphic>
          <a:graphicData uri="http://schemas.openxmlformats.org/presentationml/2006/ole">
            <mc:AlternateContent xmlns:mc="http://schemas.openxmlformats.org/markup-compatibility/2006">
              <mc:Choice xmlns:v="urn:schemas-microsoft-com:vml" Requires="v">
                <p:oleObj spid="_x0000_s99330" name="Rastrový obrázek" r:id="rId3" imgW="8238095" imgH="2010056" progId="Paint.Picture">
                  <p:embed/>
                </p:oleObj>
              </mc:Choice>
              <mc:Fallback>
                <p:oleObj name="Rastrový obrázek" r:id="rId3" imgW="8238095" imgH="2010056"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191000"/>
                        <a:ext cx="8237538"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5" name="Rectangle 7"/>
          <p:cNvSpPr>
            <a:spLocks noChangeArrowheads="1"/>
          </p:cNvSpPr>
          <p:nvPr/>
        </p:nvSpPr>
        <p:spPr bwMode="auto">
          <a:xfrm>
            <a:off x="0" y="13716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Je v podstatě nádobou s čelními otvorem pro střelu a soustavou bočních otvorů. Jejj účinek roste s poměrem plochy bočních výtokových otvorů vůči čelnímu otvoru.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Řez komorou </a:t>
            </a:r>
          </a:p>
        </p:txBody>
      </p:sp>
      <p:graphicFrame>
        <p:nvGraphicFramePr>
          <p:cNvPr id="80899" name="Object 3"/>
          <p:cNvGraphicFramePr>
            <a:graphicFrameLocks noChangeAspect="1"/>
          </p:cNvGraphicFramePr>
          <p:nvPr/>
        </p:nvGraphicFramePr>
        <p:xfrm>
          <a:off x="0" y="1670050"/>
          <a:ext cx="9144000" cy="3810000"/>
        </p:xfrm>
        <a:graphic>
          <a:graphicData uri="http://schemas.openxmlformats.org/presentationml/2006/ole">
            <mc:AlternateContent xmlns:mc="http://schemas.openxmlformats.org/markup-compatibility/2006">
              <mc:Choice xmlns:v="urn:schemas-microsoft-com:vml" Requires="v">
                <p:oleObj spid="_x0000_s80902" name="Rastrový obrázek" r:id="rId3" imgW="5896798" imgH="2457143" progId="Paint.Picture">
                  <p:embed/>
                </p:oleObj>
              </mc:Choice>
              <mc:Fallback>
                <p:oleObj name="Rastrový obrázek" r:id="rId3" imgW="5896798" imgH="2457143"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0050"/>
                        <a:ext cx="91440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Boční výtokové otvory </a:t>
            </a:r>
          </a:p>
        </p:txBody>
      </p:sp>
      <p:graphicFrame>
        <p:nvGraphicFramePr>
          <p:cNvPr id="79875" name="Object 3"/>
          <p:cNvGraphicFramePr>
            <a:graphicFrameLocks noChangeAspect="1"/>
          </p:cNvGraphicFramePr>
          <p:nvPr/>
        </p:nvGraphicFramePr>
        <p:xfrm>
          <a:off x="0" y="4000500"/>
          <a:ext cx="4876800" cy="2852738"/>
        </p:xfrm>
        <a:graphic>
          <a:graphicData uri="http://schemas.openxmlformats.org/presentationml/2006/ole">
            <mc:AlternateContent xmlns:mc="http://schemas.openxmlformats.org/markup-compatibility/2006">
              <mc:Choice xmlns:v="urn:schemas-microsoft-com:vml" Requires="v">
                <p:oleObj spid="_x0000_s79881" name="Rastrový obrázek" r:id="rId3" imgW="6496957" imgH="3801006" progId="Paint.Picture">
                  <p:embed/>
                </p:oleObj>
              </mc:Choice>
              <mc:Fallback>
                <p:oleObj name="Rastrový obrázek" r:id="rId3" imgW="6496957" imgH="3801006"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000500"/>
                        <a:ext cx="4876800" cy="285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9876" name="Object 4"/>
          <p:cNvGraphicFramePr>
            <a:graphicFrameLocks noChangeAspect="1"/>
          </p:cNvGraphicFramePr>
          <p:nvPr/>
        </p:nvGraphicFramePr>
        <p:xfrm>
          <a:off x="4648200" y="1447800"/>
          <a:ext cx="4267200" cy="2325688"/>
        </p:xfrm>
        <a:graphic>
          <a:graphicData uri="http://schemas.openxmlformats.org/presentationml/2006/ole">
            <mc:AlternateContent xmlns:mc="http://schemas.openxmlformats.org/markup-compatibility/2006">
              <mc:Choice xmlns:v="urn:schemas-microsoft-com:vml" Requires="v">
                <p:oleObj spid="_x0000_s79882" name="Rastrový obrázek" r:id="rId5" imgW="7095238" imgH="3866667" progId="Paint.Picture">
                  <p:embed/>
                </p:oleObj>
              </mc:Choice>
              <mc:Fallback>
                <p:oleObj name="Rastrový obrázek" r:id="rId5" imgW="7095238" imgH="3866667"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200" y="1447800"/>
                        <a:ext cx="4267200" cy="232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Štěrbinové výtokové otvory </a:t>
            </a:r>
          </a:p>
        </p:txBody>
      </p:sp>
      <p:graphicFrame>
        <p:nvGraphicFramePr>
          <p:cNvPr id="81924" name="Object 4"/>
          <p:cNvGraphicFramePr>
            <a:graphicFrameLocks noChangeAspect="1"/>
          </p:cNvGraphicFramePr>
          <p:nvPr/>
        </p:nvGraphicFramePr>
        <p:xfrm>
          <a:off x="0" y="3087688"/>
          <a:ext cx="9144000" cy="3770312"/>
        </p:xfrm>
        <a:graphic>
          <a:graphicData uri="http://schemas.openxmlformats.org/presentationml/2006/ole">
            <mc:AlternateContent xmlns:mc="http://schemas.openxmlformats.org/markup-compatibility/2006">
              <mc:Choice xmlns:v="urn:schemas-microsoft-com:vml" Requires="v">
                <p:oleObj spid="_x0000_s81928" name="Rastrový obrázek" r:id="rId3" imgW="8085714" imgH="3333333" progId="Paint.Picture">
                  <p:embed/>
                </p:oleObj>
              </mc:Choice>
              <mc:Fallback>
                <p:oleObj name="Rastrový obrázek" r:id="rId3" imgW="8085714" imgH="3333333"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87688"/>
                        <a:ext cx="9144000" cy="377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25" name="Rectangle 5"/>
          <p:cNvSpPr>
            <a:spLocks noChangeArrowheads="1"/>
          </p:cNvSpPr>
          <p:nvPr/>
        </p:nvSpPr>
        <p:spPr bwMode="auto">
          <a:xfrm>
            <a:off x="0" y="914400"/>
            <a:ext cx="91440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Vnitřní prostor může tvořit jedna, nebo více komor. Boční otvory mohou být nejenom kulaté , ale i štěrbinové.</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Štěrbinové výtokové otvory</a:t>
            </a:r>
          </a:p>
        </p:txBody>
      </p:sp>
      <p:graphicFrame>
        <p:nvGraphicFramePr>
          <p:cNvPr id="82947" name="Object 3"/>
          <p:cNvGraphicFramePr>
            <a:graphicFrameLocks noChangeAspect="1"/>
          </p:cNvGraphicFramePr>
          <p:nvPr/>
        </p:nvGraphicFramePr>
        <p:xfrm>
          <a:off x="4038600" y="3519488"/>
          <a:ext cx="5105400" cy="3333750"/>
        </p:xfrm>
        <a:graphic>
          <a:graphicData uri="http://schemas.openxmlformats.org/presentationml/2006/ole">
            <mc:AlternateContent xmlns:mc="http://schemas.openxmlformats.org/markup-compatibility/2006">
              <mc:Choice xmlns:v="urn:schemas-microsoft-com:vml" Requires="v">
                <p:oleObj spid="_x0000_s82953" name="Rastrový obrázek" r:id="rId3" imgW="10123810" imgH="6609524" progId="Paint.Picture">
                  <p:embed/>
                </p:oleObj>
              </mc:Choice>
              <mc:Fallback>
                <p:oleObj name="Rastrový obrázek" r:id="rId3" imgW="10123810" imgH="6609524"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3519488"/>
                        <a:ext cx="5105400" cy="333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48" name="Object 4"/>
          <p:cNvGraphicFramePr>
            <a:graphicFrameLocks noChangeAspect="1"/>
          </p:cNvGraphicFramePr>
          <p:nvPr/>
        </p:nvGraphicFramePr>
        <p:xfrm>
          <a:off x="0" y="762000"/>
          <a:ext cx="4638675" cy="3408363"/>
        </p:xfrm>
        <a:graphic>
          <a:graphicData uri="http://schemas.openxmlformats.org/presentationml/2006/ole">
            <mc:AlternateContent xmlns:mc="http://schemas.openxmlformats.org/markup-compatibility/2006">
              <mc:Choice xmlns:v="urn:schemas-microsoft-com:vml" Requires="v">
                <p:oleObj spid="_x0000_s82954" name="Rastrový obrázek" r:id="rId5" imgW="5923810" imgH="4352381" progId="Paint.Picture">
                  <p:embed/>
                </p:oleObj>
              </mc:Choice>
              <mc:Fallback>
                <p:oleObj name="Rastrový obrázek" r:id="rId5" imgW="5923810" imgH="4352381"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762000"/>
                        <a:ext cx="4638675" cy="340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Přednost úsťových brzd</a:t>
            </a:r>
          </a:p>
        </p:txBody>
      </p:sp>
      <p:sp>
        <p:nvSpPr>
          <p:cNvPr id="78853" name="Rectangle 5"/>
          <p:cNvSpPr>
            <a:spLocks noChangeArrowheads="1"/>
          </p:cNvSpPr>
          <p:nvPr/>
        </p:nvSpPr>
        <p:spPr bwMode="auto">
          <a:xfrm>
            <a:off x="0" y="990600"/>
            <a:ext cx="9144000"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Hlavní předností úsťových brzd, je dosažení velkého brzdného odporu. Na tomto základě můžeme snížit celkovou hmotnost zbraně. Tím může dojít k celkovému zjednodušení</a:t>
            </a:r>
          </a:p>
          <a:p>
            <a:pPr algn="l"/>
            <a:r>
              <a:rPr lang="cs-CZ" sz="2800" u="none">
                <a:latin typeface="Times New Roman" charset="0"/>
              </a:rPr>
              <a:t>celého  zbraňového systému. Výsledkem je téměř zanedbatelná hmotnost zbraně. (Viz kapitola „Zpětný ráz“). </a:t>
            </a:r>
          </a:p>
          <a:p>
            <a:pPr algn="l"/>
            <a:endParaRPr lang="cs-CZ" sz="2800" u="none">
              <a:latin typeface="Times New Roman" charset="0"/>
            </a:endParaRPr>
          </a:p>
          <a:p>
            <a:pPr algn="l"/>
            <a:r>
              <a:rPr lang="cs-CZ" sz="2800" u="none">
                <a:latin typeface="Times New Roman" charset="0"/>
              </a:rPr>
              <a:t>	Hlavním nedostatkem, ale je zhoršení celkových podmínek střelby. Taktéž se nám zvýší celková výšková zástavba, a jsme nuceni posunout miřidla extrémně nahoru, což činí další konstrukční problémy. Také se zvyšuje možnost zachycení vyčnívajícími miřidly za oděv, nebo za  přírodní překážku.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3048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Jednoduché deflektory</a:t>
            </a:r>
          </a:p>
        </p:txBody>
      </p:sp>
      <p:graphicFrame>
        <p:nvGraphicFramePr>
          <p:cNvPr id="96259" name="Object 3"/>
          <p:cNvGraphicFramePr>
            <a:graphicFrameLocks noChangeAspect="1"/>
          </p:cNvGraphicFramePr>
          <p:nvPr/>
        </p:nvGraphicFramePr>
        <p:xfrm>
          <a:off x="0" y="3810000"/>
          <a:ext cx="9066213" cy="2409825"/>
        </p:xfrm>
        <a:graphic>
          <a:graphicData uri="http://schemas.openxmlformats.org/presentationml/2006/ole">
            <mc:AlternateContent xmlns:mc="http://schemas.openxmlformats.org/markup-compatibility/2006">
              <mc:Choice xmlns:v="urn:schemas-microsoft-com:vml" Requires="v">
                <p:oleObj spid="_x0000_s100354" name="Rastrový obrázek" r:id="rId3" imgW="9066667" imgH="2409524" progId="Paint.Picture">
                  <p:embed/>
                </p:oleObj>
              </mc:Choice>
              <mc:Fallback>
                <p:oleObj name="Rastrový obrázek" r:id="rId3" imgW="9066667" imgH="2409524"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810000"/>
                        <a:ext cx="9066213" cy="240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6261" name="Rectangle 5"/>
          <p:cNvSpPr>
            <a:spLocks noChangeArrowheads="1"/>
          </p:cNvSpPr>
          <p:nvPr/>
        </p:nvSpPr>
        <p:spPr bwMode="auto">
          <a:xfrm>
            <a:off x="0" y="1371600"/>
            <a:ext cx="9144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Tato zařízení zabraňují vychýlení zbraně při výstřelu, tj eliminují zdvih hlavně. Vyvolávají na ústí hlavně malorážové zbraně reaktivní sílu, která vytváří moment proti zdvihu ústí hlavně.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Úsťový deflektor </a:t>
            </a:r>
          </a:p>
        </p:txBody>
      </p:sp>
      <p:graphicFrame>
        <p:nvGraphicFramePr>
          <p:cNvPr id="97284" name="Object 4"/>
          <p:cNvGraphicFramePr>
            <a:graphicFrameLocks noChangeAspect="1"/>
          </p:cNvGraphicFramePr>
          <p:nvPr/>
        </p:nvGraphicFramePr>
        <p:xfrm>
          <a:off x="4991100" y="3022600"/>
          <a:ext cx="4152900" cy="3835400"/>
        </p:xfrm>
        <a:graphic>
          <a:graphicData uri="http://schemas.openxmlformats.org/presentationml/2006/ole">
            <mc:AlternateContent xmlns:mc="http://schemas.openxmlformats.org/markup-compatibility/2006">
              <mc:Choice xmlns:v="urn:schemas-microsoft-com:vml" Requires="v">
                <p:oleObj spid="_x0000_s97294" name="Rastrový obrázek" r:id="rId3" imgW="4229690" imgH="3905795" progId="Paint.Picture">
                  <p:embed/>
                </p:oleObj>
              </mc:Choice>
              <mc:Fallback>
                <p:oleObj name="Rastrový obrázek" r:id="rId3" imgW="4229690" imgH="3905795"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1100" y="3022600"/>
                        <a:ext cx="4152900" cy="383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7287" name="Rectangle 7"/>
          <p:cNvSpPr>
            <a:spLocks noChangeArrowheads="1"/>
          </p:cNvSpPr>
          <p:nvPr/>
        </p:nvSpPr>
        <p:spPr bwMode="auto">
          <a:xfrm>
            <a:off x="0" y="11430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l"/>
            <a:r>
              <a:rPr lang="cs-CZ" sz="2800" u="none">
                <a:latin typeface="Times New Roman" charset="0"/>
              </a:rPr>
              <a:t>	Od výstřelu vzniká rozkladem na šikmé ploše úsťového deflektoru reaktivní síla F</a:t>
            </a:r>
            <a:r>
              <a:rPr lang="cs-CZ" sz="2800" u="none" baseline="-25000">
                <a:latin typeface="Times New Roman" charset="0"/>
              </a:rPr>
              <a:t>R</a:t>
            </a:r>
            <a:r>
              <a:rPr lang="cs-CZ" sz="2800" u="none">
                <a:latin typeface="Times New Roman" charset="0"/>
              </a:rPr>
              <a:t>, která následně vytváří točivý moment, který eliminuje zdvih hlavně.</a:t>
            </a:r>
          </a:p>
        </p:txBody>
      </p:sp>
      <p:graphicFrame>
        <p:nvGraphicFramePr>
          <p:cNvPr id="97289" name="Object 9"/>
          <p:cNvGraphicFramePr>
            <a:graphicFrameLocks noChangeAspect="1"/>
          </p:cNvGraphicFramePr>
          <p:nvPr/>
        </p:nvGraphicFramePr>
        <p:xfrm>
          <a:off x="0" y="3070225"/>
          <a:ext cx="5334000" cy="3235325"/>
        </p:xfrm>
        <a:graphic>
          <a:graphicData uri="http://schemas.openxmlformats.org/presentationml/2006/ole">
            <mc:AlternateContent xmlns:mc="http://schemas.openxmlformats.org/markup-compatibility/2006">
              <mc:Choice xmlns:v="urn:schemas-microsoft-com:vml" Requires="v">
                <p:oleObj spid="_x0000_s97295" name="Rastrový obrázek" r:id="rId5" imgW="4866667" imgH="2952381" progId="Paint.Picture">
                  <p:embed/>
                </p:oleObj>
              </mc:Choice>
              <mc:Fallback>
                <p:oleObj name="Rastrový obrázek" r:id="rId5" imgW="4866667" imgH="2952381" progId="Paint.Picture">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070225"/>
                        <a:ext cx="5334000" cy="323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Úsťový deflektor vícekomorový</a:t>
            </a:r>
          </a:p>
        </p:txBody>
      </p:sp>
      <p:graphicFrame>
        <p:nvGraphicFramePr>
          <p:cNvPr id="74757" name="Object 5"/>
          <p:cNvGraphicFramePr>
            <a:graphicFrameLocks noChangeAspect="1"/>
          </p:cNvGraphicFramePr>
          <p:nvPr/>
        </p:nvGraphicFramePr>
        <p:xfrm>
          <a:off x="0" y="838200"/>
          <a:ext cx="8932863" cy="2208213"/>
        </p:xfrm>
        <a:graphic>
          <a:graphicData uri="http://schemas.openxmlformats.org/presentationml/2006/ole">
            <mc:AlternateContent xmlns:mc="http://schemas.openxmlformats.org/markup-compatibility/2006">
              <mc:Choice xmlns:v="urn:schemas-microsoft-com:vml" Requires="v">
                <p:oleObj spid="_x0000_s74761" name="Rastrový obrázek" r:id="rId3" imgW="8247619" imgH="2038095" progId="Paint.Picture">
                  <p:embed/>
                </p:oleObj>
              </mc:Choice>
              <mc:Fallback>
                <p:oleObj name="Rastrový obrázek" r:id="rId3" imgW="8247619" imgH="2038095"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38200"/>
                        <a:ext cx="8932863" cy="220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4758" name="Rectangle 6"/>
          <p:cNvSpPr>
            <a:spLocks noChangeArrowheads="1"/>
          </p:cNvSpPr>
          <p:nvPr/>
        </p:nvSpPr>
        <p:spPr bwMode="auto">
          <a:xfrm>
            <a:off x="0" y="3581400"/>
            <a:ext cx="91440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l"/>
            <a:r>
              <a:rPr lang="cs-CZ" sz="2800" u="none">
                <a:latin typeface="Times New Roman" charset="0"/>
              </a:rPr>
              <a:t>	Od výstřelu vzniká rozkladem na šikmé ploše úsťového deflektoru reaktivní síla F</a:t>
            </a:r>
            <a:r>
              <a:rPr lang="cs-CZ" sz="2800" u="none" baseline="-25000">
                <a:latin typeface="Times New Roman" charset="0"/>
              </a:rPr>
              <a:t>R</a:t>
            </a:r>
            <a:r>
              <a:rPr lang="cs-CZ" sz="2800" u="none">
                <a:latin typeface="Times New Roman" charset="0"/>
              </a:rPr>
              <a:t>, která následně vytváří točivý moment, který eliminuje zdvih hlavně. Podle počtu komorových drážek se přímo úměrně zvětšuje výsledná reaktivní síla, která působí na zbraň. Výsledný točivý moment následně zmenšuje zdvih zbraně.</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Čtyřkomorový úsťový deflektor</a:t>
            </a:r>
          </a:p>
        </p:txBody>
      </p:sp>
      <p:graphicFrame>
        <p:nvGraphicFramePr>
          <p:cNvPr id="95235" name="Object 3"/>
          <p:cNvGraphicFramePr>
            <a:graphicFrameLocks noChangeAspect="1"/>
          </p:cNvGraphicFramePr>
          <p:nvPr/>
        </p:nvGraphicFramePr>
        <p:xfrm>
          <a:off x="0" y="4267200"/>
          <a:ext cx="5943600" cy="2586038"/>
        </p:xfrm>
        <a:graphic>
          <a:graphicData uri="http://schemas.openxmlformats.org/presentationml/2006/ole">
            <mc:AlternateContent xmlns:mc="http://schemas.openxmlformats.org/markup-compatibility/2006">
              <mc:Choice xmlns:v="urn:schemas-microsoft-com:vml" Requires="v">
                <p:oleObj spid="_x0000_s101380" name="Rastrový obrázek" r:id="rId3" imgW="6897063" imgH="3000000" progId="Paint.Picture">
                  <p:embed/>
                </p:oleObj>
              </mc:Choice>
              <mc:Fallback>
                <p:oleObj name="Rastrový obrázek" r:id="rId3" imgW="6897063" imgH="3000000"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67200"/>
                        <a:ext cx="5943600" cy="258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5236" name="Object 4"/>
          <p:cNvGraphicFramePr>
            <a:graphicFrameLocks noChangeAspect="1"/>
          </p:cNvGraphicFramePr>
          <p:nvPr/>
        </p:nvGraphicFramePr>
        <p:xfrm>
          <a:off x="3733800" y="1524000"/>
          <a:ext cx="5410200" cy="2481263"/>
        </p:xfrm>
        <a:graphic>
          <a:graphicData uri="http://schemas.openxmlformats.org/presentationml/2006/ole">
            <mc:AlternateContent xmlns:mc="http://schemas.openxmlformats.org/markup-compatibility/2006">
              <mc:Choice xmlns:v="urn:schemas-microsoft-com:vml" Requires="v">
                <p:oleObj spid="_x0000_s101381" name="Rastrový obrázek" r:id="rId5" imgW="7287642" imgH="3343742" progId="Paint.Picture">
                  <p:embed/>
                </p:oleObj>
              </mc:Choice>
              <mc:Fallback>
                <p:oleObj name="Rastrový obrázek" r:id="rId5" imgW="7287642" imgH="3343742"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3800" y="1524000"/>
                        <a:ext cx="5410200" cy="24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Tlumič plamene </a:t>
            </a:r>
          </a:p>
        </p:txBody>
      </p:sp>
      <p:graphicFrame>
        <p:nvGraphicFramePr>
          <p:cNvPr id="75781" name="Object 5"/>
          <p:cNvGraphicFramePr>
            <a:graphicFrameLocks noChangeAspect="1"/>
          </p:cNvGraphicFramePr>
          <p:nvPr/>
        </p:nvGraphicFramePr>
        <p:xfrm>
          <a:off x="0" y="4267200"/>
          <a:ext cx="9144000" cy="2343150"/>
        </p:xfrm>
        <a:graphic>
          <a:graphicData uri="http://schemas.openxmlformats.org/presentationml/2006/ole">
            <mc:AlternateContent xmlns:mc="http://schemas.openxmlformats.org/markup-compatibility/2006">
              <mc:Choice xmlns:v="urn:schemas-microsoft-com:vml" Requires="v">
                <p:oleObj spid="_x0000_s75785" name="Rastrový obrázek" r:id="rId3" imgW="8142857" imgH="2085714" progId="Paint.Picture">
                  <p:embed/>
                </p:oleObj>
              </mc:Choice>
              <mc:Fallback>
                <p:oleObj name="Rastrový obrázek" r:id="rId3" imgW="8142857" imgH="2085714"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67200"/>
                        <a:ext cx="914400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5782" name="Rectangle 6"/>
          <p:cNvSpPr>
            <a:spLocks noChangeArrowheads="1"/>
          </p:cNvSpPr>
          <p:nvPr/>
        </p:nvSpPr>
        <p:spPr bwMode="auto">
          <a:xfrm>
            <a:off x="0" y="914400"/>
            <a:ext cx="91440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Plyn, které vytékají z hlavně malorážové zbraně opuští ústí s velmi vysokou teplotou. Současně obsahují velké množství oxidu uhelnatého, vodíku a metanu. Po sloučení se vzdušným kyslíkem se vytvoří silně hořlavá směs těchto plynů. Vysoká teplota způsobí její zapálení a na ústí hlavně se objeví plamen. Tento plamen je nebezpečným demaskujícím prvkem.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idx="4294967295"/>
          </p:nvPr>
        </p:nvSpPr>
        <p:spPr bwMode="auto">
          <a:xfrm>
            <a:off x="3048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Štěrbinový tlumič plamene</a:t>
            </a:r>
          </a:p>
        </p:txBody>
      </p:sp>
      <p:graphicFrame>
        <p:nvGraphicFramePr>
          <p:cNvPr id="98307" name="Object 3"/>
          <p:cNvGraphicFramePr>
            <a:graphicFrameLocks noChangeAspect="1"/>
          </p:cNvGraphicFramePr>
          <p:nvPr/>
        </p:nvGraphicFramePr>
        <p:xfrm>
          <a:off x="0" y="3913188"/>
          <a:ext cx="5562600" cy="2940050"/>
        </p:xfrm>
        <a:graphic>
          <a:graphicData uri="http://schemas.openxmlformats.org/presentationml/2006/ole">
            <mc:AlternateContent xmlns:mc="http://schemas.openxmlformats.org/markup-compatibility/2006">
              <mc:Choice xmlns:v="urn:schemas-microsoft-com:vml" Requires="v">
                <p:oleObj spid="_x0000_s98314" name="Rastrový obrázek" r:id="rId3" imgW="6400000" imgH="3381847" progId="Paint.Picture">
                  <p:embed/>
                </p:oleObj>
              </mc:Choice>
              <mc:Fallback>
                <p:oleObj name="Rastrový obrázek" r:id="rId3" imgW="6400000" imgH="3381847"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13188"/>
                        <a:ext cx="5562600" cy="294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8308" name="Object 4"/>
          <p:cNvGraphicFramePr>
            <a:graphicFrameLocks noChangeAspect="1"/>
          </p:cNvGraphicFramePr>
          <p:nvPr/>
        </p:nvGraphicFramePr>
        <p:xfrm>
          <a:off x="3810000" y="838200"/>
          <a:ext cx="5334000" cy="2882900"/>
        </p:xfrm>
        <a:graphic>
          <a:graphicData uri="http://schemas.openxmlformats.org/presentationml/2006/ole">
            <mc:AlternateContent xmlns:mc="http://schemas.openxmlformats.org/markup-compatibility/2006">
              <mc:Choice xmlns:v="urn:schemas-microsoft-com:vml" Requires="v">
                <p:oleObj spid="_x0000_s98315" name="Rastrový obrázek" r:id="rId5" imgW="6857143" imgH="3704762" progId="Paint.Picture">
                  <p:embed/>
                </p:oleObj>
              </mc:Choice>
              <mc:Fallback>
                <p:oleObj name="Rastrový obrázek" r:id="rId5" imgW="6857143" imgH="3704762"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838200"/>
                        <a:ext cx="5334000" cy="288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Tlumič plamene kuželový</a:t>
            </a:r>
          </a:p>
        </p:txBody>
      </p:sp>
      <p:graphicFrame>
        <p:nvGraphicFramePr>
          <p:cNvPr id="76805" name="Object 5"/>
          <p:cNvGraphicFramePr>
            <a:graphicFrameLocks noChangeAspect="1"/>
          </p:cNvGraphicFramePr>
          <p:nvPr/>
        </p:nvGraphicFramePr>
        <p:xfrm>
          <a:off x="0" y="762000"/>
          <a:ext cx="8991600" cy="2147888"/>
        </p:xfrm>
        <a:graphic>
          <a:graphicData uri="http://schemas.openxmlformats.org/presentationml/2006/ole">
            <mc:AlternateContent xmlns:mc="http://schemas.openxmlformats.org/markup-compatibility/2006">
              <mc:Choice xmlns:v="urn:schemas-microsoft-com:vml" Requires="v">
                <p:oleObj spid="_x0000_s102402" name="Rastrový obrázek" r:id="rId3" imgW="8295238" imgH="1980952" progId="Paint.Picture">
                  <p:embed/>
                </p:oleObj>
              </mc:Choice>
              <mc:Fallback>
                <p:oleObj name="Rastrový obrázek" r:id="rId3" imgW="8295238" imgH="1980952"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8991600" cy="214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6806" name="Rectangle 6"/>
          <p:cNvSpPr>
            <a:spLocks noChangeArrowheads="1"/>
          </p:cNvSpPr>
          <p:nvPr/>
        </p:nvSpPr>
        <p:spPr bwMode="auto">
          <a:xfrm>
            <a:off x="0" y="3276600"/>
            <a:ext cx="91440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Tlumiče plamene mají zpravidla tvar komolého kuželového nátrubku. Tím umožňují částečné mechanické clonění plamene. Účinek lze zvýšit přivedením chladného okolního vzduchu přisáváním otvory v zadní části tlumiče. Nevýhodou kuželových tlumičů je zvýšení zpětného rázu. Toto lze ovlivnit použitím štěrbinových tlumičů jako v předchozím případě.</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Tlumič plamene kuželový</a:t>
            </a:r>
          </a:p>
        </p:txBody>
      </p:sp>
      <p:graphicFrame>
        <p:nvGraphicFramePr>
          <p:cNvPr id="77831" name="Object 7"/>
          <p:cNvGraphicFramePr>
            <a:graphicFrameLocks noChangeAspect="1"/>
          </p:cNvGraphicFramePr>
          <p:nvPr/>
        </p:nvGraphicFramePr>
        <p:xfrm>
          <a:off x="0" y="4019550"/>
          <a:ext cx="5486400" cy="2743200"/>
        </p:xfrm>
        <a:graphic>
          <a:graphicData uri="http://schemas.openxmlformats.org/presentationml/2006/ole">
            <mc:AlternateContent xmlns:mc="http://schemas.openxmlformats.org/markup-compatibility/2006">
              <mc:Choice xmlns:v="urn:schemas-microsoft-com:vml" Requires="v">
                <p:oleObj spid="_x0000_s77837" name="Rastrový obrázek" r:id="rId3" imgW="6668431" imgH="3333333" progId="Paint.Picture">
                  <p:embed/>
                </p:oleObj>
              </mc:Choice>
              <mc:Fallback>
                <p:oleObj name="Rastrový obrázek" r:id="rId3" imgW="6668431" imgH="3333333"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019550"/>
                        <a:ext cx="54864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7832" name="Object 8"/>
          <p:cNvGraphicFramePr>
            <a:graphicFrameLocks noChangeAspect="1"/>
          </p:cNvGraphicFramePr>
          <p:nvPr/>
        </p:nvGraphicFramePr>
        <p:xfrm>
          <a:off x="4267200" y="685800"/>
          <a:ext cx="4876800" cy="3395663"/>
        </p:xfrm>
        <a:graphic>
          <a:graphicData uri="http://schemas.openxmlformats.org/presentationml/2006/ole">
            <mc:AlternateContent xmlns:mc="http://schemas.openxmlformats.org/markup-compatibility/2006">
              <mc:Choice xmlns:v="urn:schemas-microsoft-com:vml" Requires="v">
                <p:oleObj spid="_x0000_s77838" name="Rastrový obrázek" r:id="rId5" imgW="3858164" imgH="2685714" progId="Paint.Picture">
                  <p:embed/>
                </p:oleObj>
              </mc:Choice>
              <mc:Fallback>
                <p:oleObj name="Rastrový obrázek" r:id="rId5" imgW="3858164" imgH="2685714" progId="Paint.Picture">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685800"/>
                        <a:ext cx="4876800" cy="339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68611" name="Rectangle 3"/>
          <p:cNvSpPr>
            <a:spLocks noChangeArrowheads="1"/>
          </p:cNvSpPr>
          <p:nvPr/>
        </p:nvSpPr>
        <p:spPr bwMode="auto">
          <a:xfrm>
            <a:off x="0" y="15240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charset="0"/>
              </a:rPr>
              <a:t> Ing. FRENZL Jiří – Ruční palné zbraně </a:t>
            </a:r>
          </a:p>
          <a:p>
            <a:pPr algn="r"/>
            <a:r>
              <a:rPr lang="cs-CZ" sz="2800" i="1" u="none">
                <a:latin typeface="Times New Roman" charset="0"/>
              </a:rPr>
              <a:t>Uherský Brod 1993</a:t>
            </a:r>
          </a:p>
          <a:p>
            <a:pPr algn="l">
              <a:buFontTx/>
              <a:buChar char="-"/>
            </a:pPr>
            <a:r>
              <a:rPr lang="cs-CZ" sz="2800" u="none">
                <a:latin typeface="Times New Roman" charset="0"/>
              </a:rPr>
              <a:t> Ing. KŘÍBEK Jan – Střelné zbraně I + II</a:t>
            </a:r>
          </a:p>
          <a:p>
            <a:pPr algn="r"/>
            <a:r>
              <a:rPr lang="cs-CZ" sz="2800" i="1" u="none">
                <a:latin typeface="Times New Roman" charset="0"/>
              </a:rPr>
              <a:t>Brno 1994</a:t>
            </a:r>
            <a:endParaRPr lang="cs-CZ" sz="2800" u="none">
              <a:latin typeface="Times New Roman" charset="0"/>
            </a:endParaRPr>
          </a:p>
          <a:p>
            <a:pPr algn="l">
              <a:buFontTx/>
              <a:buChar char="-"/>
            </a:pPr>
            <a:r>
              <a:rPr lang="cs-CZ" sz="2800" u="none">
                <a:latin typeface="Times New Roman" charset="0"/>
              </a:rPr>
              <a:t> Ing. STROUHAL Karel – Civilní ruční zbraně a střelivo</a:t>
            </a:r>
          </a:p>
          <a:p>
            <a:pPr algn="r"/>
            <a:r>
              <a:rPr lang="cs-CZ" sz="2800" i="1" u="none">
                <a:latin typeface="Times New Roman" charset="0"/>
              </a:rPr>
              <a:t>Uherský Brod 1993</a:t>
            </a:r>
          </a:p>
          <a:p>
            <a:pPr algn="l">
              <a:buFontTx/>
              <a:buChar char="-"/>
            </a:pPr>
            <a:r>
              <a:rPr lang="cs-CZ" sz="2800" u="none">
                <a:latin typeface="Times New Roman" charset="0"/>
              </a:rPr>
              <a:t> Alexandr B. Žuk – Pušky a samopaly</a:t>
            </a:r>
          </a:p>
          <a:p>
            <a:pPr algn="r"/>
            <a:r>
              <a:rPr lang="cs-CZ" sz="2800" i="1" u="none">
                <a:latin typeface="Times New Roman" charset="0"/>
              </a:rPr>
              <a:t>Moskva 1987</a:t>
            </a:r>
          </a:p>
          <a:p>
            <a:pPr algn="l">
              <a:buFontTx/>
              <a:buChar char="-"/>
            </a:pPr>
            <a:r>
              <a:rPr lang="cs-CZ" sz="2800" u="none">
                <a:latin typeface="Times New Roman" charset="0"/>
              </a:rPr>
              <a:t> Alexandr B. Žuk – Revolvery a pistole</a:t>
            </a:r>
          </a:p>
          <a:p>
            <a:pPr algn="r" eaLnBrk="0" hangingPunct="0"/>
            <a:r>
              <a:rPr lang="cs-CZ" sz="2800" i="1" u="none">
                <a:latin typeface="Times New Roman" charset="0"/>
              </a:rPr>
              <a:t>Moskva 1983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228600" y="2286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86019" name="Rectangle 3"/>
          <p:cNvSpPr>
            <a:spLocks noChangeArrowheads="1"/>
          </p:cNvSpPr>
          <p:nvPr/>
        </p:nvSpPr>
        <p:spPr bwMode="auto">
          <a:xfrm>
            <a:off x="0" y="11430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charset="0"/>
              </a:rPr>
              <a:t> Prof. Ing. Fišer Miloslav CSc. – Konstrukce loveckých, sportovních a obraných zbraní </a:t>
            </a:r>
          </a:p>
          <a:p>
            <a:pPr algn="r"/>
            <a:r>
              <a:rPr lang="cs-CZ" sz="2800" i="1" u="none">
                <a:latin typeface="Times New Roman" charset="0"/>
              </a:rPr>
              <a:t>Ostrava 2009</a:t>
            </a:r>
          </a:p>
          <a:p>
            <a:pPr algn="l">
              <a:buFontTx/>
              <a:buChar char="-"/>
            </a:pPr>
            <a:r>
              <a:rPr lang="cs-CZ" sz="2800" u="none">
                <a:latin typeface="Times New Roman" charset="0"/>
              </a:rPr>
              <a:t> Prof. Ing. Fišer Miloslav CSc. </a:t>
            </a:r>
          </a:p>
          <a:p>
            <a:pPr algn="l">
              <a:buFontTx/>
              <a:buChar char="-"/>
            </a:pPr>
            <a:r>
              <a:rPr lang="cs-CZ" sz="2800" u="none">
                <a:latin typeface="Times New Roman" charset="0"/>
              </a:rPr>
              <a:t> Doc. Ing. Procházka Stanislav CSc. – Projektování  loveckých, sportovních a obraných zbraní </a:t>
            </a:r>
          </a:p>
          <a:p>
            <a:pPr algn="r"/>
            <a:r>
              <a:rPr lang="cs-CZ" sz="2800" i="1" u="none">
                <a:latin typeface="Times New Roman" charset="0"/>
              </a:rPr>
              <a:t>Ostrava 2007</a:t>
            </a:r>
          </a:p>
          <a:p>
            <a:pPr algn="l">
              <a:buFontTx/>
              <a:buChar char="-"/>
            </a:pPr>
            <a:r>
              <a:rPr lang="cs-CZ" sz="2800" u="none">
                <a:latin typeface="Times New Roman" charset="0"/>
              </a:rPr>
              <a:t> Plíhal Bohumil, Beer Stanislav, Komenda Jan, Jedlička Luděk, Kuda Bohuslav  - Balistika</a:t>
            </a:r>
          </a:p>
          <a:p>
            <a:pPr algn="r"/>
            <a:r>
              <a:rPr lang="cs-CZ" sz="2800" i="1" u="none">
                <a:latin typeface="Times New Roman" charset="0"/>
              </a:rPr>
              <a:t>Brno 2003</a:t>
            </a:r>
            <a:endParaRPr lang="cs-CZ" sz="2800" u="none">
              <a:latin typeface="Times New Roman" charset="0"/>
            </a:endParaRPr>
          </a:p>
          <a:p>
            <a:pPr algn="l"/>
            <a:endParaRPr lang="cs-CZ" sz="2800" u="none">
              <a:latin typeface="Times New Roman" charset="0"/>
            </a:endParaRPr>
          </a:p>
          <a:p>
            <a:pPr algn="l"/>
            <a:r>
              <a:rPr lang="cs-CZ" sz="2800" u="none">
                <a:latin typeface="Times New Roman" charset="0"/>
              </a:rPr>
              <a:t>Firemní literatura, odborná periodika, sbírky zákonů a ostatní normy.</a:t>
            </a:r>
            <a:endParaRPr lang="cs-CZ" sz="2800" i="1" u="none">
              <a:latin typeface="Times New Roman"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6_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6_Cesta">
      <a:majorFont>
        <a:latin typeface=""/>
        <a:ea typeface=""/>
        <a:cs typeface=""/>
      </a:majorFont>
      <a:minorFont>
        <a:latin typeface=""/>
        <a:ea typeface=""/>
        <a:cs typeface=""/>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2369</TotalTime>
  <Words>283</Words>
  <Application>Microsoft Office PowerPoint</Application>
  <PresentationFormat>Předvádění na obrazovce (4:3)</PresentationFormat>
  <Paragraphs>80</Paragraphs>
  <Slides>22</Slides>
  <Notes>0</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22</vt:i4>
      </vt:variant>
    </vt:vector>
  </HeadingPairs>
  <TitlesOfParts>
    <vt:vector size="24" baseType="lpstr">
      <vt:lpstr>6_Cesta</vt:lpstr>
      <vt:lpstr>Rastrový obrázek</vt:lpstr>
      <vt:lpstr>08. Hlavňová ústrojí A</vt:lpstr>
      <vt:lpstr>A N O T A C E</vt:lpstr>
      <vt:lpstr>Příklady úsťových ústrojí</vt:lpstr>
      <vt:lpstr>Úsťová brzda otevřená</vt:lpstr>
      <vt:lpstr>Princip brždění</vt:lpstr>
      <vt:lpstr>Úsťová brzda otevřená</vt:lpstr>
      <vt:lpstr>Jednokomorová úsťová brzda </vt:lpstr>
      <vt:lpstr>Řez komorou </vt:lpstr>
      <vt:lpstr>Boční výtokové otvory </vt:lpstr>
      <vt:lpstr>Štěrbinové výtokové otvory </vt:lpstr>
      <vt:lpstr>Štěrbinové výtokové otvory</vt:lpstr>
      <vt:lpstr>Přednost úsťových brzd</vt:lpstr>
      <vt:lpstr>Jednoduché deflektory</vt:lpstr>
      <vt:lpstr>Úsťový deflektor </vt:lpstr>
      <vt:lpstr>Úsťový deflektor vícekomorový</vt:lpstr>
      <vt:lpstr>Čtyřkomorový úsťový deflektor</vt:lpstr>
      <vt:lpstr>Tlumič plamene </vt:lpstr>
      <vt:lpstr>Štěrbinový tlumič plamene</vt:lpstr>
      <vt:lpstr>Tlumič plamene kuželový</vt:lpstr>
      <vt:lpstr>Tlumič plamene kuželový</vt:lpstr>
      <vt:lpstr>Použitá literatura</vt:lpstr>
      <vt:lpstr>Použitá literatura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skola2</dc:creator>
  <cp:lastModifiedBy>Pavel</cp:lastModifiedBy>
  <cp:revision>130</cp:revision>
  <dcterms:created xsi:type="dcterms:W3CDTF">2012-05-15T11:32:42Z</dcterms:created>
  <dcterms:modified xsi:type="dcterms:W3CDTF">2013-11-07T10:09:33Z</dcterms:modified>
</cp:coreProperties>
</file>