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4057" r:id="rId1"/>
  </p:sldMasterIdLst>
  <p:notesMasterIdLst>
    <p:notesMasterId r:id="rId24"/>
  </p:notesMasterIdLst>
  <p:handoutMasterIdLst>
    <p:handoutMasterId r:id="rId25"/>
  </p:handoutMasterIdLst>
  <p:sldIdLst>
    <p:sldId id="257" r:id="rId2"/>
    <p:sldId id="279" r:id="rId3"/>
    <p:sldId id="300" r:id="rId4"/>
    <p:sldId id="297" r:id="rId5"/>
    <p:sldId id="298" r:id="rId6"/>
    <p:sldId id="281" r:id="rId7"/>
    <p:sldId id="283" r:id="rId8"/>
    <p:sldId id="284" r:id="rId9"/>
    <p:sldId id="285" r:id="rId10"/>
    <p:sldId id="291" r:id="rId11"/>
    <p:sldId id="295" r:id="rId12"/>
    <p:sldId id="299" r:id="rId13"/>
    <p:sldId id="294" r:id="rId14"/>
    <p:sldId id="286" r:id="rId15"/>
    <p:sldId id="287" r:id="rId16"/>
    <p:sldId id="293" r:id="rId17"/>
    <p:sldId id="301" r:id="rId18"/>
    <p:sldId id="288" r:id="rId19"/>
    <p:sldId id="289" r:id="rId20"/>
    <p:sldId id="290" r:id="rId21"/>
    <p:sldId id="282" r:id="rId22"/>
    <p:sldId id="296" r:id="rId23"/>
  </p:sldIdLst>
  <p:sldSz cx="9144000" cy="6858000" type="screen4x3"/>
  <p:notesSz cx="6858000" cy="9144000"/>
  <p:defaultTextStyle>
    <a:defPPr>
      <a:defRPr lang="cs-CZ"/>
    </a:defPPr>
    <a:lvl1pPr algn="ctr" rtl="0" fontAlgn="base">
      <a:spcBef>
        <a:spcPct val="0"/>
      </a:spcBef>
      <a:spcAft>
        <a:spcPct val="0"/>
      </a:spcAft>
      <a:defRPr u="sng" kern="1200">
        <a:solidFill>
          <a:schemeClr val="tx1"/>
        </a:solidFill>
        <a:latin typeface="Arial" charset="0"/>
        <a:ea typeface="+mn-ea"/>
        <a:cs typeface="Arial" charset="0"/>
      </a:defRPr>
    </a:lvl1pPr>
    <a:lvl2pPr marL="457200" algn="ctr" rtl="0" fontAlgn="base">
      <a:spcBef>
        <a:spcPct val="0"/>
      </a:spcBef>
      <a:spcAft>
        <a:spcPct val="0"/>
      </a:spcAft>
      <a:defRPr u="sng" kern="1200">
        <a:solidFill>
          <a:schemeClr val="tx1"/>
        </a:solidFill>
        <a:latin typeface="Arial" charset="0"/>
        <a:ea typeface="+mn-ea"/>
        <a:cs typeface="Arial" charset="0"/>
      </a:defRPr>
    </a:lvl2pPr>
    <a:lvl3pPr marL="914400" algn="ctr" rtl="0" fontAlgn="base">
      <a:spcBef>
        <a:spcPct val="0"/>
      </a:spcBef>
      <a:spcAft>
        <a:spcPct val="0"/>
      </a:spcAft>
      <a:defRPr u="sng" kern="1200">
        <a:solidFill>
          <a:schemeClr val="tx1"/>
        </a:solidFill>
        <a:latin typeface="Arial" charset="0"/>
        <a:ea typeface="+mn-ea"/>
        <a:cs typeface="Arial" charset="0"/>
      </a:defRPr>
    </a:lvl3pPr>
    <a:lvl4pPr marL="1371600" algn="ctr" rtl="0" fontAlgn="base">
      <a:spcBef>
        <a:spcPct val="0"/>
      </a:spcBef>
      <a:spcAft>
        <a:spcPct val="0"/>
      </a:spcAft>
      <a:defRPr u="sng" kern="1200">
        <a:solidFill>
          <a:schemeClr val="tx1"/>
        </a:solidFill>
        <a:latin typeface="Arial" charset="0"/>
        <a:ea typeface="+mn-ea"/>
        <a:cs typeface="Arial" charset="0"/>
      </a:defRPr>
    </a:lvl4pPr>
    <a:lvl5pPr marL="1828800" algn="ctr" rtl="0" fontAlgn="base">
      <a:spcBef>
        <a:spcPct val="0"/>
      </a:spcBef>
      <a:spcAft>
        <a:spcPct val="0"/>
      </a:spcAft>
      <a:defRPr u="sng" kern="1200">
        <a:solidFill>
          <a:schemeClr val="tx1"/>
        </a:solidFill>
        <a:latin typeface="Arial" charset="0"/>
        <a:ea typeface="+mn-ea"/>
        <a:cs typeface="Arial" charset="0"/>
      </a:defRPr>
    </a:lvl5pPr>
    <a:lvl6pPr marL="2286000" algn="l" defTabSz="914400" rtl="0" eaLnBrk="1" latinLnBrk="0" hangingPunct="1">
      <a:defRPr u="sng" kern="1200">
        <a:solidFill>
          <a:schemeClr val="tx1"/>
        </a:solidFill>
        <a:latin typeface="Arial" charset="0"/>
        <a:ea typeface="+mn-ea"/>
        <a:cs typeface="Arial" charset="0"/>
      </a:defRPr>
    </a:lvl6pPr>
    <a:lvl7pPr marL="2743200" algn="l" defTabSz="914400" rtl="0" eaLnBrk="1" latinLnBrk="0" hangingPunct="1">
      <a:defRPr u="sng" kern="1200">
        <a:solidFill>
          <a:schemeClr val="tx1"/>
        </a:solidFill>
        <a:latin typeface="Arial" charset="0"/>
        <a:ea typeface="+mn-ea"/>
        <a:cs typeface="Arial" charset="0"/>
      </a:defRPr>
    </a:lvl7pPr>
    <a:lvl8pPr marL="3200400" algn="l" defTabSz="914400" rtl="0" eaLnBrk="1" latinLnBrk="0" hangingPunct="1">
      <a:defRPr u="sng" kern="1200">
        <a:solidFill>
          <a:schemeClr val="tx1"/>
        </a:solidFill>
        <a:latin typeface="Arial" charset="0"/>
        <a:ea typeface="+mn-ea"/>
        <a:cs typeface="Arial" charset="0"/>
      </a:defRPr>
    </a:lvl8pPr>
    <a:lvl9pPr marL="3657600" algn="l" defTabSz="914400" rtl="0" eaLnBrk="1" latinLnBrk="0" hangingPunct="1">
      <a:defRPr u="sng"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27430"/>
    <a:srgbClr val="FFCC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412" autoAdjust="0"/>
    <p:restoredTop sz="94660"/>
  </p:normalViewPr>
  <p:slideViewPr>
    <p:cSldViewPr>
      <p:cViewPr varScale="1">
        <p:scale>
          <a:sx n="95" d="100"/>
          <a:sy n="95" d="100"/>
        </p:scale>
        <p:origin x="-90" y="-19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png"/></Relationships>
</file>

<file path=ppt/drawings/_rels/vmlDrawing3.v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image" Target="../media/image6.png"/></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image" Target="../media/image8.png"/></Relationships>
</file>

<file path=ppt/drawings/_rels/vmlDrawing5.v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image" Target="../media/image11.png"/></Relationships>
</file>

<file path=ppt/drawings/_rels/vmlDrawing6.v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9.png"/></Relationships>
</file>

<file path=ppt/drawings/_rels/vmlDrawing7.v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image" Target="../media/image15.png"/></Relationships>
</file>

<file path=ppt/drawings/_rels/vmlDrawing8.v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image" Target="../media/image17.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2"/>
          <p:cNvSpPr>
            <a:spLocks noGrp="1" noChangeArrowheads="1"/>
          </p:cNvSpPr>
          <p:nvPr>
            <p:ph type="hdr" sz="quarter"/>
          </p:nvPr>
        </p:nvSpPr>
        <p:spPr bwMode="auto">
          <a:xfrm>
            <a:off x="0"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l">
              <a:defRPr sz="1200" u="none"/>
            </a:lvl1pPr>
          </a:lstStyle>
          <a:p>
            <a:pPr>
              <a:defRPr/>
            </a:pPr>
            <a:r>
              <a:rPr lang="cs-CZ"/>
              <a:t>Uvedení autoři, není-li uvedeno jinak jsou autory tohoto výukového materiálu a všech jeho částí. Tento projekt je spolufinancován ESF a státním rozpočtem ČR.</a:t>
            </a:r>
          </a:p>
        </p:txBody>
      </p:sp>
      <p:sp>
        <p:nvSpPr>
          <p:cNvPr id="35843" name="Rectangle 3"/>
          <p:cNvSpPr>
            <a:spLocks noGrp="1" noChangeArrowheads="1"/>
          </p:cNvSpPr>
          <p:nvPr>
            <p:ph type="dt" sz="quarter" idx="1"/>
          </p:nvPr>
        </p:nvSpPr>
        <p:spPr bwMode="auto">
          <a:xfrm>
            <a:off x="3884613"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200" u="none"/>
            </a:lvl1pPr>
          </a:lstStyle>
          <a:p>
            <a:pPr>
              <a:defRPr/>
            </a:pPr>
            <a:r>
              <a:rPr lang="cs-CZ"/>
              <a:t>Uvedení autoři, není-li uvedeno jinak jsou autory tohoto výukového materiálu a všech jeho částí. Tento projekt je spolufinancován ESF a státním rozpočtem ČR.</a:t>
            </a:r>
          </a:p>
        </p:txBody>
      </p:sp>
      <p:sp>
        <p:nvSpPr>
          <p:cNvPr id="35844" name="Rectangle 4"/>
          <p:cNvSpPr>
            <a:spLocks noGrp="1" noChangeArrowheads="1"/>
          </p:cNvSpPr>
          <p:nvPr>
            <p:ph type="ftr" sz="quarter" idx="2"/>
          </p:nvPr>
        </p:nvSpPr>
        <p:spPr bwMode="auto">
          <a:xfrm>
            <a:off x="0"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l">
              <a:defRPr sz="1200" u="none"/>
            </a:lvl1pPr>
          </a:lstStyle>
          <a:p>
            <a:pPr>
              <a:defRPr/>
            </a:pPr>
            <a:endParaRPr lang="cs-CZ"/>
          </a:p>
        </p:txBody>
      </p:sp>
      <p:sp>
        <p:nvSpPr>
          <p:cNvPr id="35845" name="Rectangle 5"/>
          <p:cNvSpPr>
            <a:spLocks noGrp="1" noChangeArrowheads="1"/>
          </p:cNvSpPr>
          <p:nvPr>
            <p:ph type="sldNum" sz="quarter" idx="3"/>
          </p:nvPr>
        </p:nvSpPr>
        <p:spPr bwMode="auto">
          <a:xfrm>
            <a:off x="3884613"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a:defRPr sz="1200" u="none"/>
            </a:lvl1pPr>
          </a:lstStyle>
          <a:p>
            <a:pPr>
              <a:defRPr/>
            </a:pPr>
            <a:fld id="{01A3927F-DDA7-412D-BF76-E8F1343E4EC8}" type="slidenum">
              <a:rPr lang="cs-CZ"/>
              <a:pPr>
                <a:defRPr/>
              </a:pPr>
              <a:t>‹#›</a:t>
            </a:fld>
            <a:endParaRPr lang="cs-CZ"/>
          </a:p>
        </p:txBody>
      </p:sp>
    </p:spTree>
    <p:extLst>
      <p:ext uri="{BB962C8B-B14F-4D97-AF65-F5344CB8AC3E}">
        <p14:creationId xmlns:p14="http://schemas.microsoft.com/office/powerpoint/2010/main" val="35201015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hdr" sz="quarter"/>
          </p:nvPr>
        </p:nvSpPr>
        <p:spPr bwMode="auto">
          <a:xfrm>
            <a:off x="0"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l">
              <a:defRPr sz="1200" u="none"/>
            </a:lvl1pPr>
          </a:lstStyle>
          <a:p>
            <a:pPr>
              <a:defRPr/>
            </a:pPr>
            <a:r>
              <a:rPr lang="cs-CZ"/>
              <a:t>Uvedení autoři, není-li uvedeno jinak jsou autory tohoto výukového materiálu a všech jeho částí. Tento projekt je spolufinancován ESF a státním rozpočtem ČR.</a:t>
            </a:r>
          </a:p>
        </p:txBody>
      </p:sp>
      <p:sp>
        <p:nvSpPr>
          <p:cNvPr id="13315" name="Rectangle 3"/>
          <p:cNvSpPr>
            <a:spLocks noGrp="1" noChangeArrowheads="1"/>
          </p:cNvSpPr>
          <p:nvPr>
            <p:ph type="dt" idx="1"/>
          </p:nvPr>
        </p:nvSpPr>
        <p:spPr bwMode="auto">
          <a:xfrm>
            <a:off x="3884613" y="0"/>
            <a:ext cx="2971800" cy="45720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200" u="none"/>
            </a:lvl1pPr>
          </a:lstStyle>
          <a:p>
            <a:pPr>
              <a:defRPr/>
            </a:pPr>
            <a:r>
              <a:rPr lang="cs-CZ"/>
              <a:t>Uvedení autoři, není-li uvedeno jinak jsou autory tohoto výukového materiálu a všech jeho částí. Tento projekt je spolufinancován ESF a státním rozpočtem ČR.</a:t>
            </a:r>
          </a:p>
        </p:txBody>
      </p:sp>
      <p:sp>
        <p:nvSpPr>
          <p:cNvPr id="3072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7" name="Rectangle 5"/>
          <p:cNvSpPr>
            <a:spLocks noGrp="1" noChangeArrowheads="1"/>
          </p:cNvSpPr>
          <p:nvPr>
            <p:ph type="body" sz="quarter" idx="3"/>
          </p:nvPr>
        </p:nvSpPr>
        <p:spPr bwMode="auto">
          <a:xfrm>
            <a:off x="685800" y="4343400"/>
            <a:ext cx="5486400" cy="4114800"/>
          </a:xfrm>
          <a:prstGeom prst="rect">
            <a:avLst/>
          </a:prstGeom>
          <a:noFill/>
          <a:ln>
            <a:noFill/>
          </a:ln>
          <a:effectLst/>
          <a:extLst/>
        </p:spPr>
        <p:txBody>
          <a:bodyPr vert="horz" wrap="square" lIns="91440" tIns="45720" rIns="91440" bIns="45720" numCol="1" anchor="t" anchorCtr="0" compatLnSpc="1">
            <a:prstTxWarp prst="textNoShape">
              <a:avLst/>
            </a:prstTxWarp>
          </a:bodyPr>
          <a:lstStyle/>
          <a:p>
            <a:pPr lvl="0"/>
            <a:r>
              <a:rPr lang="cs-CZ" smtClean="0"/>
              <a:t>Klepnutím lze upravit styly předlohy textu.</a:t>
            </a:r>
          </a:p>
          <a:p>
            <a:pPr lvl="0"/>
            <a:r>
              <a:rPr lang="cs-CZ" smtClean="0"/>
              <a:t>Druhá úroveň</a:t>
            </a:r>
          </a:p>
          <a:p>
            <a:pPr lvl="0"/>
            <a:r>
              <a:rPr lang="cs-CZ" smtClean="0"/>
              <a:t>Třetí úroveň</a:t>
            </a:r>
          </a:p>
          <a:p>
            <a:pPr lvl="0"/>
            <a:r>
              <a:rPr lang="cs-CZ" smtClean="0"/>
              <a:t>Čtvrtá úroveň</a:t>
            </a:r>
          </a:p>
          <a:p>
            <a:pPr lvl="0"/>
            <a:r>
              <a:rPr lang="cs-CZ" smtClean="0"/>
              <a:t>Pátá úroveň</a:t>
            </a:r>
          </a:p>
        </p:txBody>
      </p:sp>
      <p:sp>
        <p:nvSpPr>
          <p:cNvPr id="13318" name="Rectangle 6"/>
          <p:cNvSpPr>
            <a:spLocks noGrp="1" noChangeArrowheads="1"/>
          </p:cNvSpPr>
          <p:nvPr>
            <p:ph type="ftr" sz="quarter" idx="4"/>
          </p:nvPr>
        </p:nvSpPr>
        <p:spPr bwMode="auto">
          <a:xfrm>
            <a:off x="0"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l">
              <a:defRPr sz="1200" u="none"/>
            </a:lvl1pPr>
          </a:lstStyle>
          <a:p>
            <a:pPr>
              <a:defRPr/>
            </a:pPr>
            <a:endParaRPr lang="cs-CZ"/>
          </a:p>
        </p:txBody>
      </p:sp>
      <p:sp>
        <p:nvSpPr>
          <p:cNvPr id="13319" name="Rectangle 7"/>
          <p:cNvSpPr>
            <a:spLocks noGrp="1" noChangeArrowheads="1"/>
          </p:cNvSpPr>
          <p:nvPr>
            <p:ph type="sldNum" sz="quarter" idx="5"/>
          </p:nvPr>
        </p:nvSpPr>
        <p:spPr bwMode="auto">
          <a:xfrm>
            <a:off x="3884613" y="8685213"/>
            <a:ext cx="2971800" cy="457200"/>
          </a:xfrm>
          <a:prstGeom prst="rect">
            <a:avLst/>
          </a:prstGeom>
          <a:noFill/>
          <a:ln>
            <a:noFill/>
          </a:ln>
          <a:effectLst/>
          <a:extLst/>
        </p:spPr>
        <p:txBody>
          <a:bodyPr vert="horz" wrap="square" lIns="91440" tIns="45720" rIns="91440" bIns="45720" numCol="1" anchor="b" anchorCtr="0" compatLnSpc="1">
            <a:prstTxWarp prst="textNoShape">
              <a:avLst/>
            </a:prstTxWarp>
          </a:bodyPr>
          <a:lstStyle>
            <a:lvl1pPr algn="r">
              <a:defRPr sz="1200" u="none"/>
            </a:lvl1pPr>
          </a:lstStyle>
          <a:p>
            <a:pPr>
              <a:defRPr/>
            </a:pPr>
            <a:fld id="{3EE1312A-1860-4A36-83B5-F5B25DAEA05E}" type="slidenum">
              <a:rPr lang="cs-CZ"/>
              <a:pPr>
                <a:defRPr/>
              </a:pPr>
              <a:t>‹#›</a:t>
            </a:fld>
            <a:endParaRPr lang="cs-CZ"/>
          </a:p>
        </p:txBody>
      </p:sp>
    </p:spTree>
    <p:extLst>
      <p:ext uri="{BB962C8B-B14F-4D97-AF65-F5344CB8AC3E}">
        <p14:creationId xmlns:p14="http://schemas.microsoft.com/office/powerpoint/2010/main" val="1610495791"/>
      </p:ext>
    </p:extLst>
  </p:cSld>
  <p:clrMap bg1="lt1" tx1="dk1" bg2="lt2" tx2="dk2" accent1="accent1" accent2="accent2" accent3="accent3" accent4="accent4" accent5="accent5" accent6="accent6" hlink="hlink" folHlink="folHlink"/>
  <p:hf hdr="0" ftr="0"/>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2"/>
          <p:cNvSpPr>
            <a:spLocks noGrp="1"/>
          </p:cNvSpPr>
          <p:nvPr>
            <p:ph type="dt" sz="half" idx="10"/>
          </p:nvPr>
        </p:nvSpPr>
        <p:spPr/>
        <p:txBody>
          <a:bodyPr/>
          <a:lstStyle>
            <a:lvl1pPr>
              <a:defRPr/>
            </a:lvl1pPr>
          </a:lstStyle>
          <a:p>
            <a:pPr>
              <a:defRPr/>
            </a:pPr>
            <a:endParaRPr lang="cs-CZ"/>
          </a:p>
        </p:txBody>
      </p:sp>
      <p:sp>
        <p:nvSpPr>
          <p:cNvPr id="3" name="Zástupný symbol pro zápatí 23"/>
          <p:cNvSpPr>
            <a:spLocks noGrp="1"/>
          </p:cNvSpPr>
          <p:nvPr>
            <p:ph type="ftr" sz="quarter" idx="11"/>
          </p:nvPr>
        </p:nvSpPr>
        <p:spPr/>
        <p:txBody>
          <a:bodyPr/>
          <a:lstStyle>
            <a:lvl1pPr>
              <a:defRPr/>
            </a:lvl1pPr>
          </a:lstStyle>
          <a:p>
            <a:pPr>
              <a:defRPr/>
            </a:pPr>
            <a:endParaRPr lang="cs-CZ"/>
          </a:p>
        </p:txBody>
      </p:sp>
      <p:sp>
        <p:nvSpPr>
          <p:cNvPr id="4" name="Zástupný symbol pro číslo snímku 6"/>
          <p:cNvSpPr>
            <a:spLocks noGrp="1"/>
          </p:cNvSpPr>
          <p:nvPr>
            <p:ph type="sldNum" sz="quarter" idx="12"/>
          </p:nvPr>
        </p:nvSpPr>
        <p:spPr/>
        <p:txBody>
          <a:bodyPr/>
          <a:lstStyle>
            <a:lvl1pPr>
              <a:defRPr/>
            </a:lvl1pPr>
          </a:lstStyle>
          <a:p>
            <a:pPr>
              <a:defRPr/>
            </a:pPr>
            <a:fld id="{8874D02A-BEAE-4AC5-AC65-3A38B30B0693}" type="slidenum">
              <a:rPr lang="cs-CZ"/>
              <a:pPr>
                <a:defRPr/>
              </a:pPr>
              <a:t>‹#›</a:t>
            </a:fld>
            <a:endParaRPr lang="cs-CZ"/>
          </a:p>
        </p:txBody>
      </p:sp>
    </p:spTree>
    <p:extLst>
      <p:ext uri="{BB962C8B-B14F-4D97-AF65-F5344CB8AC3E}">
        <p14:creationId xmlns:p14="http://schemas.microsoft.com/office/powerpoint/2010/main" val="2624491411"/>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Zástupný symbol pro text 7"/>
          <p:cNvSpPr>
            <a:spLocks noGrp="1"/>
          </p:cNvSpPr>
          <p:nvPr>
            <p:ph type="body" idx="1"/>
          </p:nvPr>
        </p:nvSpPr>
        <p:spPr bwMode="auto">
          <a:xfrm>
            <a:off x="304800" y="1554163"/>
            <a:ext cx="86868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smtClean="0"/>
          </a:p>
        </p:txBody>
      </p:sp>
      <p:sp>
        <p:nvSpPr>
          <p:cNvPr id="10" name="Zástupný symbol pro nadpis 9"/>
          <p:cNvSpPr>
            <a:spLocks noGrp="1"/>
          </p:cNvSpPr>
          <p:nvPr>
            <p:ph type="title"/>
          </p:nvPr>
        </p:nvSpPr>
        <p:spPr>
          <a:xfrm>
            <a:off x="304800" y="457200"/>
            <a:ext cx="8686800" cy="838200"/>
          </a:xfrm>
          <a:prstGeom prst="rect">
            <a:avLst/>
          </a:prstGeom>
        </p:spPr>
        <p:txBody>
          <a:bodyPr vert="horz" anchor="ctr">
            <a:normAutofit/>
          </a:bodyPr>
          <a:lstStyle/>
          <a:p>
            <a:r>
              <a:rPr lang="cs-CZ" smtClean="0"/>
              <a:t>Klepnutím lze upravit styl předlohy nadpisů.</a:t>
            </a:r>
            <a:endParaRPr lang="en-US"/>
          </a:p>
        </p:txBody>
      </p:sp>
      <p:sp>
        <p:nvSpPr>
          <p:cNvPr id="13" name="Zástupný symbol pro datum 2"/>
          <p:cNvSpPr>
            <a:spLocks noGrp="1"/>
          </p:cNvSpPr>
          <p:nvPr>
            <p:ph type="dt" sz="half" idx="2"/>
          </p:nvPr>
        </p:nvSpPr>
        <p:spPr>
          <a:xfrm>
            <a:off x="6477000" y="76200"/>
            <a:ext cx="2514600" cy="288925"/>
          </a:xfrm>
          <a:prstGeom prst="rect">
            <a:avLst/>
          </a:prstGeom>
        </p:spPr>
        <p:txBody>
          <a:bodyPr vert="horz"/>
          <a:lstStyle>
            <a:lvl1pPr algn="l">
              <a:defRPr sz="1200" u="none">
                <a:solidFill>
                  <a:schemeClr val="accent1">
                    <a:shade val="75000"/>
                  </a:schemeClr>
                </a:solidFill>
              </a:defRPr>
            </a:lvl1pPr>
          </a:lstStyle>
          <a:p>
            <a:pPr>
              <a:defRPr/>
            </a:pPr>
            <a:endParaRPr lang="cs-CZ"/>
          </a:p>
        </p:txBody>
      </p:sp>
      <p:sp>
        <p:nvSpPr>
          <p:cNvPr id="14" name="Zástupný symbol pro zápatí 23"/>
          <p:cNvSpPr>
            <a:spLocks noGrp="1"/>
          </p:cNvSpPr>
          <p:nvPr>
            <p:ph type="ftr" sz="quarter" idx="3"/>
          </p:nvPr>
        </p:nvSpPr>
        <p:spPr>
          <a:xfrm>
            <a:off x="3124200" y="76200"/>
            <a:ext cx="3352800" cy="288925"/>
          </a:xfrm>
          <a:prstGeom prst="rect">
            <a:avLst/>
          </a:prstGeom>
        </p:spPr>
        <p:txBody>
          <a:bodyPr vert="horz"/>
          <a:lstStyle>
            <a:lvl1pPr algn="r">
              <a:defRPr sz="1200" u="none">
                <a:solidFill>
                  <a:schemeClr val="accent1">
                    <a:shade val="75000"/>
                  </a:schemeClr>
                </a:solidFill>
              </a:defRPr>
            </a:lvl1pPr>
          </a:lstStyle>
          <a:p>
            <a:pPr>
              <a:defRPr/>
            </a:pPr>
            <a:endParaRPr lang="cs-CZ"/>
          </a:p>
        </p:txBody>
      </p:sp>
      <p:sp>
        <p:nvSpPr>
          <p:cNvPr id="15" name="Zástupný symbol pro číslo snímku 6"/>
          <p:cNvSpPr>
            <a:spLocks noGrp="1"/>
          </p:cNvSpPr>
          <p:nvPr>
            <p:ph type="sldNum" sz="quarter" idx="4"/>
          </p:nvPr>
        </p:nvSpPr>
        <p:spPr>
          <a:xfrm>
            <a:off x="8229600" y="6477000"/>
            <a:ext cx="762000" cy="244475"/>
          </a:xfrm>
          <a:prstGeom prst="rect">
            <a:avLst/>
          </a:prstGeom>
        </p:spPr>
        <p:txBody>
          <a:bodyPr vert="horz"/>
          <a:lstStyle>
            <a:lvl1pPr algn="r">
              <a:defRPr sz="1200" u="none">
                <a:solidFill>
                  <a:schemeClr val="accent1">
                    <a:shade val="75000"/>
                  </a:schemeClr>
                </a:solidFill>
              </a:defRPr>
            </a:lvl1pPr>
          </a:lstStyle>
          <a:p>
            <a:pPr>
              <a:defRPr/>
            </a:pPr>
            <a:fld id="{ACC68859-2FCE-4D73-AB3E-D65068DB5FC1}" type="slidenum">
              <a:rPr lang="cs-CZ"/>
              <a:pPr>
                <a:defRPr/>
              </a:pPr>
              <a:t>‹#›</a:t>
            </a:fld>
            <a:endParaRPr lang="cs-CZ"/>
          </a:p>
        </p:txBody>
      </p:sp>
    </p:spTree>
  </p:cSld>
  <p:clrMap bg1="lt1" tx1="dk1" bg2="lt2" tx2="dk2" accent1="accent1" accent2="accent2" accent3="accent3" accent4="accent4" accent5="accent5" accent6="accent6" hlink="hlink" folHlink="folHlink"/>
  <p:sldLayoutIdLst>
    <p:sldLayoutId id="2147484058" r:id="rId1"/>
  </p:sldLayoutIdLst>
  <p:hf hdr="0" ftr="0" dt="0"/>
  <p:txStyles>
    <p:titleStyle>
      <a:lvl1pPr algn="l" rtl="0" eaLnBrk="0" fontAlgn="base" hangingPunct="0">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eaLnBrk="0" fontAlgn="base" hangingPunct="0">
        <a:spcBef>
          <a:spcPct val="0"/>
        </a:spcBef>
        <a:spcAft>
          <a:spcPct val="0"/>
        </a:spcAft>
        <a:defRPr sz="3600">
          <a:solidFill>
            <a:schemeClr val="tx2"/>
          </a:solidFill>
          <a:latin typeface="Franklin Gothic Medium" pitchFamily="34" charset="0"/>
        </a:defRPr>
      </a:lvl2pPr>
      <a:lvl3pPr algn="l" rtl="0" eaLnBrk="0" fontAlgn="base" hangingPunct="0">
        <a:spcBef>
          <a:spcPct val="0"/>
        </a:spcBef>
        <a:spcAft>
          <a:spcPct val="0"/>
        </a:spcAft>
        <a:defRPr sz="3600">
          <a:solidFill>
            <a:schemeClr val="tx2"/>
          </a:solidFill>
          <a:latin typeface="Franklin Gothic Medium" pitchFamily="34" charset="0"/>
        </a:defRPr>
      </a:lvl3pPr>
      <a:lvl4pPr algn="l" rtl="0" eaLnBrk="0" fontAlgn="base" hangingPunct="0">
        <a:spcBef>
          <a:spcPct val="0"/>
        </a:spcBef>
        <a:spcAft>
          <a:spcPct val="0"/>
        </a:spcAft>
        <a:defRPr sz="3600">
          <a:solidFill>
            <a:schemeClr val="tx2"/>
          </a:solidFill>
          <a:latin typeface="Franklin Gothic Medium" pitchFamily="34" charset="0"/>
        </a:defRPr>
      </a:lvl4pPr>
      <a:lvl5pPr algn="l" rtl="0" eaLnBrk="0" fontAlgn="base" hangingPunct="0">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eaLnBrk="0" fontAlgn="base" hangingPunct="0">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eaLnBrk="0" fontAlgn="base" hangingPunct="0">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eaLnBrk="0" fontAlgn="base" hangingPunct="0">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eaLnBrk="0" fontAlgn="base" hangingPunct="0">
        <a:spcBef>
          <a:spcPct val="20000"/>
        </a:spcBef>
        <a:spcAft>
          <a:spcPct val="0"/>
        </a:spcAft>
        <a:buClr>
          <a:schemeClr val="accent1"/>
        </a:buClr>
        <a:buSzPct val="60000"/>
        <a:buFont typeface="Wingdings 2"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xml"/><Relationship Id="rId1" Type="http://schemas.openxmlformats.org/officeDocument/2006/relationships/vmlDrawing" Target="../drawings/vmlDrawing2.v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1.xml"/><Relationship Id="rId1" Type="http://schemas.openxmlformats.org/officeDocument/2006/relationships/vmlDrawing" Target="../drawings/vmlDrawing3.vml"/><Relationship Id="rId6" Type="http://schemas.openxmlformats.org/officeDocument/2006/relationships/image" Target="../media/image7.png"/><Relationship Id="rId5" Type="http://schemas.openxmlformats.org/officeDocument/2006/relationships/oleObject" Target="../embeddings/oleObject4.bin"/><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oleObject" Target="../embeddings/oleObject5.bin"/><Relationship Id="rId7" Type="http://schemas.openxmlformats.org/officeDocument/2006/relationships/oleObject" Target="../embeddings/oleObject7.bin"/><Relationship Id="rId2" Type="http://schemas.openxmlformats.org/officeDocument/2006/relationships/slideLayout" Target="../slideLayouts/slideLayout1.xml"/><Relationship Id="rId1" Type="http://schemas.openxmlformats.org/officeDocument/2006/relationships/vmlDrawing" Target="../drawings/vmlDrawing4.vml"/><Relationship Id="rId6" Type="http://schemas.openxmlformats.org/officeDocument/2006/relationships/image" Target="../media/image9.png"/><Relationship Id="rId5" Type="http://schemas.openxmlformats.org/officeDocument/2006/relationships/oleObject" Target="../embeddings/oleObject6.bin"/><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1.xml"/><Relationship Id="rId1" Type="http://schemas.openxmlformats.org/officeDocument/2006/relationships/vmlDrawing" Target="../drawings/vmlDrawing5.vml"/><Relationship Id="rId6" Type="http://schemas.openxmlformats.org/officeDocument/2006/relationships/image" Target="../media/image12.png"/><Relationship Id="rId5" Type="http://schemas.openxmlformats.org/officeDocument/2006/relationships/oleObject" Target="../embeddings/oleObject9.bin"/><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oleObject" Target="../embeddings/oleObject10.bin"/><Relationship Id="rId7" Type="http://schemas.openxmlformats.org/officeDocument/2006/relationships/oleObject" Target="../embeddings/oleObject12.bin"/><Relationship Id="rId2" Type="http://schemas.openxmlformats.org/officeDocument/2006/relationships/slideLayout" Target="../slideLayouts/slideLayout1.xml"/><Relationship Id="rId1" Type="http://schemas.openxmlformats.org/officeDocument/2006/relationships/vmlDrawing" Target="../drawings/vmlDrawing6.vml"/><Relationship Id="rId6" Type="http://schemas.openxmlformats.org/officeDocument/2006/relationships/image" Target="../media/image13.png"/><Relationship Id="rId5" Type="http://schemas.openxmlformats.org/officeDocument/2006/relationships/oleObject" Target="../embeddings/oleObject11.bin"/><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1.xml"/><Relationship Id="rId1" Type="http://schemas.openxmlformats.org/officeDocument/2006/relationships/vmlDrawing" Target="../drawings/vmlDrawing7.vml"/><Relationship Id="rId6" Type="http://schemas.openxmlformats.org/officeDocument/2006/relationships/image" Target="../media/image16.png"/><Relationship Id="rId5" Type="http://schemas.openxmlformats.org/officeDocument/2006/relationships/oleObject" Target="../embeddings/oleObject14.bin"/><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1.xml"/><Relationship Id="rId1" Type="http://schemas.openxmlformats.org/officeDocument/2006/relationships/vmlDrawing" Target="../drawings/vmlDrawing8.vml"/><Relationship Id="rId6" Type="http://schemas.openxmlformats.org/officeDocument/2006/relationships/image" Target="../media/image18.png"/><Relationship Id="rId5" Type="http://schemas.openxmlformats.org/officeDocument/2006/relationships/oleObject" Target="../embeddings/oleObject16.bin"/><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bdélník 9"/>
          <p:cNvSpPr/>
          <p:nvPr/>
        </p:nvSpPr>
        <p:spPr>
          <a:xfrm>
            <a:off x="0" y="0"/>
            <a:ext cx="9144000" cy="1196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cs-CZ" u="none"/>
          </a:p>
        </p:txBody>
      </p:sp>
      <p:graphicFrame>
        <p:nvGraphicFramePr>
          <p:cNvPr id="10276" name="Group 36"/>
          <p:cNvGraphicFramePr>
            <a:graphicFrameLocks noGrp="1"/>
          </p:cNvGraphicFramePr>
          <p:nvPr>
            <p:ph type="tbl" idx="4294967295"/>
            <p:extLst>
              <p:ext uri="{D42A27DB-BD31-4B8C-83A1-F6EECF244321}">
                <p14:modId xmlns:p14="http://schemas.microsoft.com/office/powerpoint/2010/main" val="2285442504"/>
              </p:ext>
            </p:extLst>
          </p:nvPr>
        </p:nvGraphicFramePr>
        <p:xfrm>
          <a:off x="381000" y="2057400"/>
          <a:ext cx="8493125" cy="4018502"/>
        </p:xfrm>
        <a:graphic>
          <a:graphicData uri="http://schemas.openxmlformats.org/drawingml/2006/table">
            <a:tbl>
              <a:tblPr/>
              <a:tblGrid>
                <a:gridCol w="2114550"/>
                <a:gridCol w="6378575"/>
              </a:tblGrid>
              <a:tr h="517525">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200" b="0" i="1" u="none" strike="noStrike" cap="none" normalizeH="0" baseline="0" dirty="0" smtClean="0">
                          <a:ln>
                            <a:noFill/>
                          </a:ln>
                          <a:solidFill>
                            <a:schemeClr val="tx1"/>
                          </a:solidFill>
                          <a:effectLst/>
                          <a:latin typeface="Arial" charset="0"/>
                          <a:cs typeface="Arial" charset="0"/>
                        </a:rPr>
                        <a:t>Název SŠ:</a:t>
                      </a:r>
                    </a:p>
                  </a:txBody>
                  <a:tcPr marL="91437" marR="91437" marT="45672" marB="4567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800" b="1" i="0" u="none" strike="noStrike" cap="none" normalizeH="0" baseline="0" smtClean="0">
                          <a:ln>
                            <a:noFill/>
                          </a:ln>
                          <a:solidFill>
                            <a:schemeClr val="tx1"/>
                          </a:solidFill>
                          <a:effectLst/>
                          <a:latin typeface="Arial" charset="0"/>
                          <a:cs typeface="Arial" charset="0"/>
                        </a:rPr>
                        <a:t>SŠ-COPT Uherský Brod</a:t>
                      </a:r>
                    </a:p>
                  </a:txBody>
                  <a:tcPr marL="91437" marR="91437" marT="45672" marB="4567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47700">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200" b="0" i="1" u="none" strike="noStrike" cap="none" normalizeH="0" baseline="0" smtClean="0">
                          <a:ln>
                            <a:noFill/>
                          </a:ln>
                          <a:solidFill>
                            <a:schemeClr val="tx1"/>
                          </a:solidFill>
                          <a:effectLst/>
                          <a:latin typeface="Arial" charset="0"/>
                          <a:cs typeface="Arial" charset="0"/>
                        </a:rPr>
                        <a:t>Auto</a:t>
                      </a:r>
                      <a:r>
                        <a:rPr kumimoji="0" lang="cs-CZ" sz="2200" b="0" i="1" u="none" strike="noStrike" cap="none" normalizeH="0" baseline="0" smtClean="0">
                          <a:ln>
                            <a:noFill/>
                          </a:ln>
                          <a:solidFill>
                            <a:schemeClr val="tx1"/>
                          </a:solidFill>
                          <a:effectLst/>
                          <a:latin typeface="Arial" charset="0"/>
                        </a:rPr>
                        <a:t>r</a:t>
                      </a:r>
                      <a:r>
                        <a:rPr kumimoji="0" lang="cs-CZ" sz="2200" b="0" i="1" u="none" strike="noStrike" cap="none" normalizeH="0" baseline="0" smtClean="0">
                          <a:ln>
                            <a:noFill/>
                          </a:ln>
                          <a:solidFill>
                            <a:schemeClr val="tx1"/>
                          </a:solidFill>
                          <a:effectLst/>
                          <a:latin typeface="Arial" charset="0"/>
                          <a:cs typeface="Arial" charset="0"/>
                        </a:rPr>
                        <a:t>:</a:t>
                      </a:r>
                    </a:p>
                  </a:txBody>
                  <a:tcPr marL="91437" marR="91437" marT="45672" marB="4567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800" b="1" i="0" u="none" strike="noStrike" cap="none" normalizeH="0" baseline="0" smtClean="0">
                          <a:ln>
                            <a:noFill/>
                          </a:ln>
                          <a:solidFill>
                            <a:schemeClr val="tx1"/>
                          </a:solidFill>
                          <a:effectLst/>
                          <a:latin typeface="Arial" charset="0"/>
                        </a:rPr>
                        <a:t>Ing. Štursa Petr</a:t>
                      </a:r>
                    </a:p>
                  </a:txBody>
                  <a:tcPr marL="91437" marR="91437" marT="45672" marB="4567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62000">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200" b="0" i="1" u="none" strike="noStrike" cap="none" normalizeH="0" baseline="0" smtClean="0">
                          <a:ln>
                            <a:noFill/>
                          </a:ln>
                          <a:solidFill>
                            <a:schemeClr val="tx1"/>
                          </a:solidFill>
                          <a:effectLst/>
                          <a:latin typeface="Arial" charset="0"/>
                          <a:cs typeface="Arial" charset="0"/>
                        </a:rPr>
                        <a:t>Název prezentace</a:t>
                      </a:r>
                      <a:r>
                        <a:rPr kumimoji="0" lang="cs-CZ" sz="2200" b="0" i="1" u="none" strike="noStrike" cap="none" normalizeH="0" baseline="0" smtClean="0">
                          <a:ln>
                            <a:noFill/>
                          </a:ln>
                          <a:solidFill>
                            <a:schemeClr val="tx1"/>
                          </a:solidFill>
                          <a:effectLst/>
                          <a:latin typeface="Arial" charset="0"/>
                        </a:rPr>
                        <a:t>:</a:t>
                      </a:r>
                    </a:p>
                  </a:txBody>
                  <a:tcPr marL="91437" marR="91437" marT="45672" marB="4567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endParaRPr kumimoji="0" lang="cs-CZ" sz="500" b="1" i="0" u="none" strike="noStrike" cap="none" normalizeH="0" baseline="0" smtClean="0">
                        <a:ln>
                          <a:noFill/>
                        </a:ln>
                        <a:solidFill>
                          <a:schemeClr val="tx1"/>
                        </a:solidFill>
                        <a:effectLst/>
                        <a:latin typeface="Arial" charset="0"/>
                      </a:endParaRPr>
                    </a:p>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800" b="1" i="0" u="none" strike="noStrike" cap="none" normalizeH="0" baseline="0" smtClean="0">
                          <a:ln>
                            <a:noFill/>
                          </a:ln>
                          <a:solidFill>
                            <a:schemeClr val="tx1"/>
                          </a:solidFill>
                          <a:effectLst/>
                          <a:latin typeface="Arial" charset="0"/>
                        </a:rPr>
                        <a:t>09. Hlavňová ústrojí B</a:t>
                      </a:r>
                    </a:p>
                  </a:txBody>
                  <a:tcPr marL="91437" marR="91437" marT="45672" marB="4567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36638">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endParaRPr kumimoji="0" lang="cs-CZ" sz="1000" b="0" i="1" u="none" strike="noStrike" cap="none" normalizeH="0" baseline="0" smtClean="0">
                        <a:ln>
                          <a:noFill/>
                        </a:ln>
                        <a:solidFill>
                          <a:schemeClr val="tx1"/>
                        </a:solidFill>
                        <a:effectLst/>
                        <a:latin typeface="Arial" charset="0"/>
                      </a:endParaRPr>
                    </a:p>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200" b="0" i="1" u="none" strike="noStrike" cap="none" normalizeH="0" baseline="0" smtClean="0">
                          <a:ln>
                            <a:noFill/>
                          </a:ln>
                          <a:solidFill>
                            <a:schemeClr val="tx1"/>
                          </a:solidFill>
                          <a:effectLst/>
                          <a:latin typeface="Arial" charset="0"/>
                          <a:cs typeface="Arial" charset="0"/>
                        </a:rPr>
                        <a:t>Název sady:</a:t>
                      </a:r>
                    </a:p>
                  </a:txBody>
                  <a:tcPr marL="91437" marR="91437" marT="45672" marB="4567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800" b="1" i="0" u="none" strike="noStrike" cap="none" normalizeH="0" baseline="0" smtClean="0">
                          <a:ln>
                            <a:noFill/>
                          </a:ln>
                          <a:solidFill>
                            <a:schemeClr val="tx1"/>
                          </a:solidFill>
                          <a:effectLst/>
                          <a:latin typeface="Arial" charset="0"/>
                        </a:rPr>
                        <a:t>Balistika a konstrukce hlavních dílů zbraní </a:t>
                      </a:r>
                      <a:r>
                        <a:rPr kumimoji="0" lang="cs-CZ" sz="2400" b="0" i="0" u="none" strike="noStrike" cap="none" normalizeH="0" baseline="0" smtClean="0">
                          <a:ln>
                            <a:noFill/>
                          </a:ln>
                          <a:solidFill>
                            <a:schemeClr val="tx1"/>
                          </a:solidFill>
                          <a:effectLst/>
                          <a:latin typeface="Arial" charset="0"/>
                          <a:cs typeface="Arial" charset="0"/>
                        </a:rPr>
                        <a:t>(pro </a:t>
                      </a:r>
                      <a:r>
                        <a:rPr kumimoji="0" lang="cs-CZ" sz="2400" b="0" i="0" u="none" strike="noStrike" cap="none" normalizeH="0" baseline="0" smtClean="0">
                          <a:ln>
                            <a:noFill/>
                          </a:ln>
                          <a:solidFill>
                            <a:schemeClr val="tx1"/>
                          </a:solidFill>
                          <a:effectLst/>
                          <a:latin typeface="Arial" charset="0"/>
                        </a:rPr>
                        <a:t>2</a:t>
                      </a:r>
                      <a:r>
                        <a:rPr kumimoji="0" lang="cs-CZ" sz="2400" b="0" i="0" u="none" strike="noStrike" cap="none" normalizeH="0" baseline="0" smtClean="0">
                          <a:ln>
                            <a:noFill/>
                          </a:ln>
                          <a:solidFill>
                            <a:schemeClr val="tx1"/>
                          </a:solidFill>
                          <a:effectLst/>
                          <a:latin typeface="Arial" charset="0"/>
                          <a:cs typeface="Arial" charset="0"/>
                        </a:rPr>
                        <a:t>. </a:t>
                      </a:r>
                      <a:r>
                        <a:rPr kumimoji="0" lang="cs-CZ" sz="2400" b="0" i="0" u="none" strike="noStrike" cap="none" normalizeH="0" baseline="0" dirty="0" smtClean="0">
                          <a:ln>
                            <a:noFill/>
                          </a:ln>
                          <a:solidFill>
                            <a:schemeClr val="tx1"/>
                          </a:solidFill>
                          <a:effectLst/>
                          <a:latin typeface="Arial" charset="0"/>
                          <a:cs typeface="Arial" charset="0"/>
                        </a:rPr>
                        <a:t>ročník </a:t>
                      </a:r>
                      <a:r>
                        <a:rPr kumimoji="0" lang="cs-CZ" sz="2400" b="0" i="0" u="none" strike="noStrike" cap="none" normalizeH="0" baseline="0" dirty="0" smtClean="0">
                          <a:ln>
                            <a:noFill/>
                          </a:ln>
                          <a:solidFill>
                            <a:schemeClr val="tx1"/>
                          </a:solidFill>
                          <a:effectLst/>
                          <a:latin typeface="Arial" charset="0"/>
                        </a:rPr>
                        <a:t>předmětu </a:t>
                      </a:r>
                      <a:r>
                        <a:rPr kumimoji="0" lang="cs-CZ" sz="2400" b="0" i="0" u="none" strike="noStrike" cap="none" normalizeH="0" baseline="0" dirty="0" err="1" smtClean="0">
                          <a:ln>
                            <a:noFill/>
                          </a:ln>
                          <a:solidFill>
                            <a:schemeClr val="tx1"/>
                          </a:solidFill>
                          <a:effectLst/>
                          <a:latin typeface="Arial" charset="0"/>
                        </a:rPr>
                        <a:t>SZb</a:t>
                      </a:r>
                      <a:r>
                        <a:rPr kumimoji="0" lang="cs-CZ" sz="2400" b="0" i="0" u="none" strike="noStrike" cap="none" normalizeH="0" baseline="0" dirty="0" smtClean="0">
                          <a:ln>
                            <a:noFill/>
                          </a:ln>
                          <a:solidFill>
                            <a:schemeClr val="tx1"/>
                          </a:solidFill>
                          <a:effectLst/>
                          <a:latin typeface="Arial" charset="0"/>
                          <a:cs typeface="Arial" charset="0"/>
                        </a:rPr>
                        <a:t>)</a:t>
                      </a:r>
                      <a:endParaRPr kumimoji="0" lang="cs-CZ" sz="2400" b="1" i="0" u="none" strike="noStrike" cap="none" normalizeH="0" baseline="0" dirty="0" smtClean="0">
                        <a:ln>
                          <a:noFill/>
                        </a:ln>
                        <a:solidFill>
                          <a:schemeClr val="tx1"/>
                        </a:solidFill>
                        <a:effectLst/>
                        <a:latin typeface="Arial" charset="0"/>
                        <a:cs typeface="Arial" charset="0"/>
                      </a:endParaRPr>
                    </a:p>
                  </a:txBody>
                  <a:tcPr marL="91437" marR="91437" marT="45672" marB="4567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27050">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200" b="0" i="1" u="none" strike="noStrike" cap="none" normalizeH="0" baseline="0" smtClean="0">
                          <a:ln>
                            <a:noFill/>
                          </a:ln>
                          <a:solidFill>
                            <a:schemeClr val="tx1"/>
                          </a:solidFill>
                          <a:effectLst/>
                          <a:latin typeface="Arial" charset="0"/>
                          <a:cs typeface="Arial" charset="0"/>
                        </a:rPr>
                        <a:t>Číslo projektu:</a:t>
                      </a:r>
                    </a:p>
                  </a:txBody>
                  <a:tcPr marL="91437" marR="91437" marT="45672" marB="4567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800" b="1" i="0" u="none" strike="noStrike" cap="none" normalizeH="0" baseline="0" smtClean="0">
                          <a:ln>
                            <a:noFill/>
                          </a:ln>
                          <a:solidFill>
                            <a:schemeClr val="tx1"/>
                          </a:solidFill>
                          <a:effectLst/>
                          <a:latin typeface="Arial" charset="0"/>
                          <a:cs typeface="Arial" charset="0"/>
                        </a:rPr>
                        <a:t>CZ.1.07./1.5.00/34.0727</a:t>
                      </a:r>
                    </a:p>
                  </a:txBody>
                  <a:tcPr marL="91437" marR="91437" marT="45672" marB="4567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27050">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200" b="0" i="1" u="none" strike="noStrike" cap="none" normalizeH="0" baseline="0" smtClean="0">
                          <a:ln>
                            <a:noFill/>
                          </a:ln>
                          <a:solidFill>
                            <a:schemeClr val="tx1"/>
                          </a:solidFill>
                          <a:effectLst/>
                          <a:latin typeface="Arial" charset="0"/>
                          <a:cs typeface="Arial" charset="0"/>
                        </a:rPr>
                        <a:t>Datum vzniku:</a:t>
                      </a:r>
                    </a:p>
                  </a:txBody>
                  <a:tcPr marL="91437" marR="91437" marT="45672" marB="4567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folHlink"/>
                        </a:buClr>
                        <a:buSzPct val="90000"/>
                        <a:buFont typeface="Wingdings" pitchFamily="2" charset="2"/>
                        <a:buNone/>
                        <a:tabLst/>
                      </a:pPr>
                      <a:r>
                        <a:rPr kumimoji="0" lang="cs-CZ" sz="2800" b="1" i="0" u="none" strike="noStrike" cap="none" normalizeH="0" baseline="0" smtClean="0">
                          <a:ln>
                            <a:noFill/>
                          </a:ln>
                          <a:solidFill>
                            <a:schemeClr val="tx1"/>
                          </a:solidFill>
                          <a:effectLst/>
                          <a:latin typeface="Arial" charset="0"/>
                        </a:rPr>
                        <a:t>13. Října 2012</a:t>
                      </a:r>
                    </a:p>
                  </a:txBody>
                  <a:tcPr marL="91437" marR="91437" marT="45672" marB="45672"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0267" name="Text Box 43"/>
          <p:cNvSpPr txBox="1">
            <a:spLocks noChangeArrowheads="1"/>
          </p:cNvSpPr>
          <p:nvPr/>
        </p:nvSpPr>
        <p:spPr bwMode="auto">
          <a:xfrm>
            <a:off x="468313" y="6021388"/>
            <a:ext cx="834866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l" eaLnBrk="0" hangingPunct="0">
              <a:defRPr>
                <a:solidFill>
                  <a:schemeClr val="tx1"/>
                </a:solidFill>
                <a:latin typeface="Arial" charset="0"/>
                <a:cs typeface="Arial" charset="0"/>
              </a:defRPr>
            </a:lvl1pPr>
            <a:lvl2pPr marL="742950" indent="-285750" algn="l" eaLnBrk="0" hangingPunct="0">
              <a:defRPr>
                <a:solidFill>
                  <a:schemeClr val="tx1"/>
                </a:solidFill>
                <a:latin typeface="Arial" charset="0"/>
                <a:cs typeface="Arial" charset="0"/>
              </a:defRPr>
            </a:lvl2pPr>
            <a:lvl3pPr marL="1143000" indent="-228600" algn="l" eaLnBrk="0" hangingPunct="0">
              <a:defRPr>
                <a:solidFill>
                  <a:schemeClr val="tx1"/>
                </a:solidFill>
                <a:latin typeface="Arial" charset="0"/>
                <a:cs typeface="Arial" charset="0"/>
              </a:defRPr>
            </a:lvl3pPr>
            <a:lvl4pPr marL="1600200" indent="-228600" algn="l" eaLnBrk="0" hangingPunct="0">
              <a:defRPr>
                <a:solidFill>
                  <a:schemeClr val="tx1"/>
                </a:solidFill>
                <a:latin typeface="Arial" charset="0"/>
                <a:cs typeface="Arial" charset="0"/>
              </a:defRPr>
            </a:lvl4pPr>
            <a:lvl5pPr marL="2057400" indent="-228600" algn="l"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cs-CZ" i="1" u="none"/>
              <a:t>Uvedení autor, není-li uvedeno jinak, je autorem tohoto výukového materiálu a všech jeho částí. Tento projekt je spolufinancován ESF a státním rozpočtem ČR.</a:t>
            </a:r>
          </a:p>
        </p:txBody>
      </p:sp>
      <p:sp>
        <p:nvSpPr>
          <p:cNvPr id="10277" name="Rectangle 37"/>
          <p:cNvSpPr>
            <a:spLocks noGrp="1"/>
          </p:cNvSpPr>
          <p:nvPr>
            <p:ph type="title" idx="4294967295"/>
          </p:nvPr>
        </p:nvSpPr>
        <p:spPr bwMode="auto">
          <a:xfrm>
            <a:off x="457200" y="114300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09. Hlavňová ústrojí B</a:t>
            </a:r>
          </a:p>
        </p:txBody>
      </p:sp>
      <p:pic>
        <p:nvPicPr>
          <p:cNvPr id="7" name="Picture 2" descr="C:\Users\Pavel\Desktop\OPVK_hor_zakladni_logolink_RGB_cz.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91780" y="165774"/>
            <a:ext cx="3960440" cy="8654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p:cNvSpPr>
          <p:nvPr>
            <p:ph type="title" idx="4294967295"/>
          </p:nvPr>
        </p:nvSpPr>
        <p:spPr bwMode="auto">
          <a:xfrm>
            <a:off x="0" y="0"/>
            <a:ext cx="89916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A N O T A C E</a:t>
            </a:r>
          </a:p>
        </p:txBody>
      </p:sp>
      <p:sp>
        <p:nvSpPr>
          <p:cNvPr id="50179" name="Rectangle 3"/>
          <p:cNvSpPr>
            <a:spLocks noChangeArrowheads="1"/>
          </p:cNvSpPr>
          <p:nvPr/>
        </p:nvSpPr>
        <p:spPr bwMode="auto">
          <a:xfrm>
            <a:off x="0" y="1600200"/>
            <a:ext cx="9144000" cy="2012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lnSpc>
                <a:spcPct val="90000"/>
              </a:lnSpc>
              <a:spcBef>
                <a:spcPct val="20000"/>
              </a:spcBef>
              <a:buClr>
                <a:schemeClr val="accent1"/>
              </a:buClr>
              <a:buSzPct val="70000"/>
              <a:buFont typeface="Wingdings 2" pitchFamily="18" charset="2"/>
              <a:buNone/>
            </a:pPr>
            <a:r>
              <a:rPr lang="cs-CZ" sz="2800" u="none"/>
              <a:t>	Záměrem této sady výukových materiálů s názvem </a:t>
            </a:r>
            <a:r>
              <a:rPr lang="cs-CZ" sz="2800" b="1" u="none"/>
              <a:t>Balistika a konstrukce hlavních dílů zbraní </a:t>
            </a:r>
            <a:r>
              <a:rPr lang="cs-CZ" sz="2800" u="none"/>
              <a:t>je ukázat žákům 2. ročníku SŠ-COPt, ve vyučovaném předmětu </a:t>
            </a:r>
            <a:r>
              <a:rPr lang="cs-CZ" sz="2800" i="1" u="none"/>
              <a:t>Střelné zbraně a balistika </a:t>
            </a:r>
            <a:r>
              <a:rPr lang="cs-CZ" sz="2800" u="none"/>
              <a:t>zajímavou technikou některá úskalí této zajímavé vědní disciplíny.</a:t>
            </a:r>
          </a:p>
        </p:txBody>
      </p:sp>
      <p:sp>
        <p:nvSpPr>
          <p:cNvPr id="50180" name="Rectangle 4"/>
          <p:cNvSpPr>
            <a:spLocks noChangeArrowheads="1"/>
          </p:cNvSpPr>
          <p:nvPr/>
        </p:nvSpPr>
        <p:spPr bwMode="auto">
          <a:xfrm>
            <a:off x="0" y="4419600"/>
            <a:ext cx="9144000" cy="1373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cs-CZ" sz="2800" u="none">
                <a:solidFill>
                  <a:schemeClr val="tx2"/>
                </a:solidFill>
              </a:rPr>
              <a:t>	</a:t>
            </a:r>
            <a:r>
              <a:rPr lang="cs-CZ" sz="2800" u="none"/>
              <a:t>Jednotlivé prezentace  této sady popisují postupně probírané oblasti a zábavnou formou se je snaží přiblížit žákům a tak je vtáhnout do daného problému.</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Další příklady úsťových ústrojí</a:t>
            </a:r>
          </a:p>
        </p:txBody>
      </p:sp>
      <p:sp>
        <p:nvSpPr>
          <p:cNvPr id="100355" name="Rectangle 3"/>
          <p:cNvSpPr>
            <a:spLocks noChangeArrowheads="1"/>
          </p:cNvSpPr>
          <p:nvPr/>
        </p:nvSpPr>
        <p:spPr bwMode="auto">
          <a:xfrm>
            <a:off x="0" y="914400"/>
            <a:ext cx="9144000" cy="3935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cs-CZ" sz="2800" u="none">
                <a:latin typeface="Times New Roman" charset="0"/>
              </a:rPr>
              <a:t>	Některá nejpoužívanější úsťová ústrojí, jejich příklady, základní funkce a principy :</a:t>
            </a:r>
          </a:p>
          <a:p>
            <a:pPr algn="l"/>
            <a:endParaRPr lang="cs-CZ" sz="2800" u="none">
              <a:latin typeface="Times New Roman" charset="0"/>
            </a:endParaRPr>
          </a:p>
          <a:p>
            <a:pPr algn="l"/>
            <a:r>
              <a:rPr lang="cs-CZ" sz="2800" u="none">
                <a:latin typeface="Times New Roman" charset="0"/>
              </a:rPr>
              <a:t>	</a:t>
            </a:r>
          </a:p>
          <a:p>
            <a:pPr algn="l"/>
            <a:r>
              <a:rPr lang="cs-CZ" sz="2800" u="none">
                <a:latin typeface="Times New Roman" charset="0"/>
              </a:rPr>
              <a:t>		d) zesilovače zpětného rázu – zrychlení zpětného pohyb zakluzující hlavně. Toto je nezbytně nutné především u menších ráží, z důvodu použití málo výkonného střeliva.</a:t>
            </a:r>
          </a:p>
          <a:p>
            <a:pPr algn="l"/>
            <a:endParaRPr lang="cs-CZ" sz="2800" u="none">
              <a:latin typeface="Times New Roman" charset="0"/>
            </a:endParaRPr>
          </a:p>
          <a:p>
            <a:pPr algn="l"/>
            <a:r>
              <a:rPr lang="cs-CZ" sz="2800" u="none">
                <a:latin typeface="Times New Roman" charset="0"/>
              </a:rPr>
              <a:t>		e) tlumiče hluku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p:cNvSpPr>
          <p:nvPr>
            <p:ph type="title" idx="4294967295"/>
          </p:nvPr>
        </p:nvSpPr>
        <p:spPr bwMode="auto">
          <a:xfrm>
            <a:off x="3048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Zesilovače zpětného rázu</a:t>
            </a:r>
          </a:p>
        </p:txBody>
      </p:sp>
      <p:graphicFrame>
        <p:nvGraphicFramePr>
          <p:cNvPr id="95236" name="Object 4"/>
          <p:cNvGraphicFramePr>
            <a:graphicFrameLocks noChangeAspect="1"/>
          </p:cNvGraphicFramePr>
          <p:nvPr/>
        </p:nvGraphicFramePr>
        <p:xfrm>
          <a:off x="0" y="4864100"/>
          <a:ext cx="9144000" cy="1993900"/>
        </p:xfrm>
        <a:graphic>
          <a:graphicData uri="http://schemas.openxmlformats.org/presentationml/2006/ole">
            <mc:AlternateContent xmlns:mc="http://schemas.openxmlformats.org/markup-compatibility/2006">
              <mc:Choice xmlns:v="urn:schemas-microsoft-com:vml" Requires="v">
                <p:oleObj spid="_x0000_s102402" name="Rastrový obrázek" r:id="rId3" imgW="8869013" imgH="1933333" progId="Paint.Picture">
                  <p:embed/>
                </p:oleObj>
              </mc:Choice>
              <mc:Fallback>
                <p:oleObj name="Rastrový obrázek" r:id="rId3" imgW="8869013" imgH="1933333" progId="Paint.Picture">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864100"/>
                        <a:ext cx="9144000" cy="199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95237" name="Rectangle 5"/>
          <p:cNvSpPr>
            <a:spLocks noChangeArrowheads="1"/>
          </p:cNvSpPr>
          <p:nvPr/>
        </p:nvSpPr>
        <p:spPr bwMode="auto">
          <a:xfrm>
            <a:off x="0" y="1143000"/>
            <a:ext cx="9144000" cy="2227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cs-CZ" sz="2800" u="none">
                <a:latin typeface="Times New Roman" charset="0"/>
              </a:rPr>
              <a:t>	Tyto zesilovače zpětného rázu mají naprosto obrácenou funkci jako úsťové brzdy. S výhodou se používají u automatik poháněných zákluzem hlavně. K jejímu zrychlení se používá tlak plynů působících na čelo hlavně v plynové komoře. A současně se využívá výstupního kužele tlumiče ohně.</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p:cNvSpPr>
          <p:nvPr>
            <p:ph type="title" idx="4294967295"/>
          </p:nvPr>
        </p:nvSpPr>
        <p:spPr bwMode="auto">
          <a:xfrm>
            <a:off x="1524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Části zesilovače zpětného rázu</a:t>
            </a:r>
          </a:p>
        </p:txBody>
      </p:sp>
      <p:graphicFrame>
        <p:nvGraphicFramePr>
          <p:cNvPr id="96260" name="Object 4"/>
          <p:cNvGraphicFramePr>
            <a:graphicFrameLocks noChangeAspect="1"/>
          </p:cNvGraphicFramePr>
          <p:nvPr/>
        </p:nvGraphicFramePr>
        <p:xfrm>
          <a:off x="0" y="1143000"/>
          <a:ext cx="9144000" cy="3200400"/>
        </p:xfrm>
        <a:graphic>
          <a:graphicData uri="http://schemas.openxmlformats.org/presentationml/2006/ole">
            <mc:AlternateContent xmlns:mc="http://schemas.openxmlformats.org/markup-compatibility/2006">
              <mc:Choice xmlns:v="urn:schemas-microsoft-com:vml" Requires="v">
                <p:oleObj spid="_x0000_s96264" name="Rastrový obrázek" r:id="rId3" imgW="9659698" imgH="3010320" progId="Paint.Picture">
                  <p:embed/>
                </p:oleObj>
              </mc:Choice>
              <mc:Fallback>
                <p:oleObj name="Rastrový obrázek" r:id="rId3" imgW="9659698" imgH="3010320" progId="Paint.Picture">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143000"/>
                        <a:ext cx="9144000" cy="32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96261" name="Rectangle 5"/>
          <p:cNvSpPr>
            <a:spLocks noChangeArrowheads="1"/>
          </p:cNvSpPr>
          <p:nvPr/>
        </p:nvSpPr>
        <p:spPr bwMode="auto">
          <a:xfrm>
            <a:off x="0" y="4876800"/>
            <a:ext cx="8839200" cy="1373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cs-CZ" sz="2800" u="none">
                <a:latin typeface="Times New Roman" charset="0"/>
              </a:rPr>
              <a:t>	F – síla která působí na ústí hlavně v plynové komoře a v kuželové části tlumiče plamene. Tato síla zvyšuje zpětný ráz pro zabezpečení bezchybné funkce zbraně.</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8" name="Rectangle 4"/>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Konstrukční principy tlumičů </a:t>
            </a:r>
          </a:p>
        </p:txBody>
      </p:sp>
      <p:sp>
        <p:nvSpPr>
          <p:cNvPr id="67592" name="Rectangle 8"/>
          <p:cNvSpPr>
            <a:spLocks noChangeArrowheads="1"/>
          </p:cNvSpPr>
          <p:nvPr/>
        </p:nvSpPr>
        <p:spPr bwMode="auto">
          <a:xfrm>
            <a:off x="0" y="838200"/>
            <a:ext cx="9144000" cy="607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spcBef>
                <a:spcPct val="50000"/>
              </a:spcBef>
            </a:pPr>
            <a:r>
              <a:rPr lang="cs-CZ" sz="2800" u="none">
                <a:latin typeface="Times New Roman" charset="0"/>
              </a:rPr>
              <a:t>	Prvotním úkolem každého takového tlumiče zvuku a výšlehu plamene však zústává snížení hladiny hlasitosti a hladiny zvuku. Toto je používáno všude tam kde potřeba potlačit projev bojové činnosti, kterou střelba bezesporu je. Dále všude tam, kde je nutné úplně a nebo částěčně zamaskovat pozici střelce. Toho se využívá zejména v diverzně vedeném boji a u jiných akcí tajného charakteru. Vjem výstřelu, ať již ze zbraně opatřené tlumičem či nikoliv, je zejména závislým na sluchovém orgánu člověka a tento je u každého jedince individuálně rozvinutý, čily někdo slyší dokonale utlumený výstřel na vzdálenost 50 m a pro někoho jiného bude ten samý výstřel neslyšitelný již na vzdálenost poloviční, tedy na 25 m. Tato lidská vlastnost má na zachycení vymezení místa výstřelu rozhodující vliv.</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Konstrukční principy</a:t>
            </a:r>
          </a:p>
        </p:txBody>
      </p:sp>
      <p:sp>
        <p:nvSpPr>
          <p:cNvPr id="70659" name="Rectangle 3"/>
          <p:cNvSpPr>
            <a:spLocks noChangeArrowheads="1"/>
          </p:cNvSpPr>
          <p:nvPr/>
        </p:nvSpPr>
        <p:spPr bwMode="auto">
          <a:xfrm>
            <a:off x="0" y="914400"/>
            <a:ext cx="9144000" cy="564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cs-CZ" sz="2800" u="none">
                <a:latin typeface="Times New Roman" charset="0"/>
              </a:rPr>
              <a:t>	Bylo by dobré si připomenout, že ze vzdálenosti 10 m od zdroje, poklesne hladina zvuku o 20 dB. Ze vzdálenosti 100 m se jedná už om 50 dB. Útlum o 30dB a více znamená, že hladina zvuku výstřelu je srovnatelná, nebo nižší než zvuk způsobený slabší vzduchovou pistolí. V praxi to znamená že ze vzdálenosti 50 m od zdroje již zvuk výstřelu průměrně slyšící člověk není schopen zaznamenat.</a:t>
            </a:r>
          </a:p>
          <a:p>
            <a:pPr algn="l"/>
            <a:r>
              <a:rPr lang="cs-CZ" sz="2800" u="none">
                <a:latin typeface="Times New Roman" charset="0"/>
              </a:rPr>
              <a:t>	Současné vysoce účinné tlumiče jsou velmi konstrukčně sofistikovaná zařízení. Vyvíjejí se na základě teoretických a zejména praktických znalostí a zkušeností. Ve svojí podstatě využívají různé principy tlumení. Není vyjímkou, že pro zvýšení účinnosti tlumení je současně kombinováno několik fyzikálních principů dohromady v jednom zařízení.</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Základní principy tlumičů hluku</a:t>
            </a:r>
          </a:p>
        </p:txBody>
      </p:sp>
      <p:sp>
        <p:nvSpPr>
          <p:cNvPr id="71686" name="Rectangle 6"/>
          <p:cNvSpPr>
            <a:spLocks noChangeArrowheads="1"/>
          </p:cNvSpPr>
          <p:nvPr/>
        </p:nvSpPr>
        <p:spPr bwMode="auto">
          <a:xfrm>
            <a:off x="0" y="990600"/>
            <a:ext cx="9144000" cy="4362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cs-CZ" sz="2800" u="none">
                <a:latin typeface="Times New Roman" charset="0"/>
              </a:rPr>
              <a:t>Mezi základní fyzikální principy tlumení jsou:</a:t>
            </a:r>
          </a:p>
          <a:p>
            <a:pPr algn="l"/>
            <a:endParaRPr lang="cs-CZ" sz="2800" u="none">
              <a:latin typeface="Times New Roman" charset="0"/>
            </a:endParaRPr>
          </a:p>
          <a:p>
            <a:pPr algn="l"/>
            <a:r>
              <a:rPr lang="cs-CZ" sz="2800" u="none">
                <a:latin typeface="Times New Roman" charset="0"/>
              </a:rPr>
              <a:t>	- expanzní princip</a:t>
            </a:r>
          </a:p>
          <a:p>
            <a:pPr algn="l"/>
            <a:r>
              <a:rPr lang="cs-CZ" sz="2800" u="none">
                <a:latin typeface="Times New Roman" charset="0"/>
              </a:rPr>
              <a:t>	- absorpční principy</a:t>
            </a:r>
          </a:p>
          <a:p>
            <a:pPr algn="l"/>
            <a:r>
              <a:rPr lang="cs-CZ" sz="2800" u="none">
                <a:latin typeface="Times New Roman" charset="0"/>
              </a:rPr>
              <a:t>	- princip změny toku proudění</a:t>
            </a:r>
          </a:p>
          <a:p>
            <a:pPr algn="l"/>
            <a:r>
              <a:rPr lang="cs-CZ" sz="2800" u="none">
                <a:latin typeface="Times New Roman" charset="0"/>
              </a:rPr>
              <a:t>	- vířivý princip</a:t>
            </a:r>
          </a:p>
          <a:p>
            <a:pPr algn="l"/>
            <a:r>
              <a:rPr lang="cs-CZ" sz="2800" u="none">
                <a:latin typeface="Times New Roman" charset="0"/>
              </a:rPr>
              <a:t>	- akumulační principy</a:t>
            </a:r>
          </a:p>
          <a:p>
            <a:pPr algn="l"/>
            <a:r>
              <a:rPr lang="cs-CZ" sz="2800" u="none">
                <a:latin typeface="Times New Roman" charset="0"/>
              </a:rPr>
              <a:t>	- reflexní princip</a:t>
            </a:r>
          </a:p>
          <a:p>
            <a:pPr algn="l"/>
            <a:r>
              <a:rPr lang="cs-CZ" sz="2800" u="none">
                <a:latin typeface="Times New Roman" charset="0"/>
              </a:rPr>
              <a:t>	- princip změny frekvence zvuku</a:t>
            </a:r>
          </a:p>
          <a:p>
            <a:pPr algn="l"/>
            <a:r>
              <a:rPr lang="cs-CZ" sz="2800" u="none">
                <a:latin typeface="Times New Roman" charset="0"/>
              </a:rPr>
              <a:t>	- kombinace těchto principů</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Expanzní princip </a:t>
            </a:r>
          </a:p>
        </p:txBody>
      </p:sp>
      <p:sp>
        <p:nvSpPr>
          <p:cNvPr id="72709" name="Rectangle 5"/>
          <p:cNvSpPr>
            <a:spLocks noChangeArrowheads="1"/>
          </p:cNvSpPr>
          <p:nvPr/>
        </p:nvSpPr>
        <p:spPr bwMode="auto">
          <a:xfrm>
            <a:off x="0" y="787400"/>
            <a:ext cx="9144000" cy="564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cs-CZ" sz="2800" u="none">
                <a:latin typeface="Times New Roman" charset="0"/>
              </a:rPr>
              <a:t>	Tento děj vyuřívá zpomalení expanze hnacích plynů vycházejících ústím hlavně, nebo navrtanými ve stěně hlavně. Jsou známi čtyři základní konstrukční principy:	</a:t>
            </a:r>
          </a:p>
          <a:p>
            <a:pPr algn="l"/>
            <a:r>
              <a:rPr lang="cs-CZ" sz="2800" u="none">
                <a:latin typeface="Times New Roman" charset="0"/>
              </a:rPr>
              <a:t>	a) jednostupňový (jednokomorový) expanzní tlumič</a:t>
            </a:r>
          </a:p>
          <a:p>
            <a:pPr algn="l"/>
            <a:r>
              <a:rPr lang="cs-CZ" sz="2800" u="none">
                <a:latin typeface="Times New Roman" charset="0"/>
              </a:rPr>
              <a:t>	b) dvoustupňový (dvoukomorový) expanzní tlumič 	     (nejčastěji s kombinací s vyvrtanou hlavní)</a:t>
            </a:r>
          </a:p>
          <a:p>
            <a:pPr algn="l"/>
            <a:r>
              <a:rPr lang="cs-CZ" sz="2800" u="none">
                <a:latin typeface="Times New Roman" charset="0"/>
              </a:rPr>
              <a:t>	c) vícestupňový (vícekomorový) expanzní tlumič</a:t>
            </a:r>
          </a:p>
          <a:p>
            <a:pPr algn="l"/>
            <a:r>
              <a:rPr lang="cs-CZ" sz="2800" u="none">
                <a:latin typeface="Times New Roman" charset="0"/>
              </a:rPr>
              <a:t>	d) expanzivní tlumič s těsnými komorami (pryžové 	    překážky). Mají nízkou životnost a zhoršenou precizi.</a:t>
            </a:r>
          </a:p>
          <a:p>
            <a:pPr algn="l"/>
            <a:r>
              <a:rPr lang="cs-CZ" sz="2800" u="none">
                <a:latin typeface="Times New Roman" charset="0"/>
              </a:rPr>
              <a:t>Při používání jednostupňového expanzního tlumiče nedosáhneme účinného utlumení. Už i u jednoduchého vícestupňového expanzního tlumiče lze docílit dobrého tlumícího efektu.</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Tlumič jednokomorový </a:t>
            </a:r>
          </a:p>
        </p:txBody>
      </p:sp>
      <p:graphicFrame>
        <p:nvGraphicFramePr>
          <p:cNvPr id="78851" name="Object 3"/>
          <p:cNvGraphicFramePr>
            <a:graphicFrameLocks noChangeAspect="1"/>
          </p:cNvGraphicFramePr>
          <p:nvPr/>
        </p:nvGraphicFramePr>
        <p:xfrm>
          <a:off x="0" y="1371600"/>
          <a:ext cx="9144000" cy="1323975"/>
        </p:xfrm>
        <a:graphic>
          <a:graphicData uri="http://schemas.openxmlformats.org/presentationml/2006/ole">
            <mc:AlternateContent xmlns:mc="http://schemas.openxmlformats.org/markup-compatibility/2006">
              <mc:Choice xmlns:v="urn:schemas-microsoft-com:vml" Requires="v">
                <p:oleObj spid="_x0000_s78863" name="Rastrový obrázek" r:id="rId3" imgW="7430537" imgH="1076475" progId="Paint.Picture">
                  <p:embed/>
                </p:oleObj>
              </mc:Choice>
              <mc:Fallback>
                <p:oleObj name="Rastrový obrázek" r:id="rId3" imgW="7430537" imgH="1076475" progId="Paint.Picture">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371600"/>
                        <a:ext cx="9144000" cy="1323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8857" name="Rectangle 9"/>
          <p:cNvSpPr>
            <a:spLocks noChangeArrowheads="1"/>
          </p:cNvSpPr>
          <p:nvPr/>
        </p:nvSpPr>
        <p:spPr bwMode="auto">
          <a:xfrm>
            <a:off x="2852738" y="18573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cs-CZ"/>
          </a:p>
        </p:txBody>
      </p:sp>
      <p:graphicFrame>
        <p:nvGraphicFramePr>
          <p:cNvPr id="78858" name="Object 10"/>
          <p:cNvGraphicFramePr>
            <a:graphicFrameLocks noChangeAspect="1"/>
          </p:cNvGraphicFramePr>
          <p:nvPr/>
        </p:nvGraphicFramePr>
        <p:xfrm>
          <a:off x="0" y="3352800"/>
          <a:ext cx="9144000" cy="3328988"/>
        </p:xfrm>
        <a:graphic>
          <a:graphicData uri="http://schemas.openxmlformats.org/presentationml/2006/ole">
            <mc:AlternateContent xmlns:mc="http://schemas.openxmlformats.org/markup-compatibility/2006">
              <mc:Choice xmlns:v="urn:schemas-microsoft-com:vml" Requires="v">
                <p:oleObj spid="_x0000_s78864" name="Rastrový obrázek" r:id="rId5" imgW="9495238" imgH="3457143" progId="Paint.Picture">
                  <p:embed/>
                </p:oleObj>
              </mc:Choice>
              <mc:Fallback>
                <p:oleObj name="Rastrový obrázek" r:id="rId5" imgW="9495238" imgH="3457143" progId="Paint.Picture">
                  <p:embed/>
                  <p:pic>
                    <p:nvPicPr>
                      <p:cNvPr id="0" name="Object 1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3352800"/>
                        <a:ext cx="9144000" cy="3328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Řez jednokomorovým tlumičem </a:t>
            </a:r>
          </a:p>
        </p:txBody>
      </p:sp>
      <p:sp>
        <p:nvSpPr>
          <p:cNvPr id="82949" name="Rectangle 5"/>
          <p:cNvSpPr>
            <a:spLocks noChangeArrowheads="1"/>
          </p:cNvSpPr>
          <p:nvPr/>
        </p:nvSpPr>
        <p:spPr bwMode="auto">
          <a:xfrm>
            <a:off x="2166938" y="-2619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cs-CZ"/>
          </a:p>
        </p:txBody>
      </p:sp>
      <p:graphicFrame>
        <p:nvGraphicFramePr>
          <p:cNvPr id="82950" name="Object 6"/>
          <p:cNvGraphicFramePr>
            <a:graphicFrameLocks noChangeAspect="1"/>
          </p:cNvGraphicFramePr>
          <p:nvPr/>
        </p:nvGraphicFramePr>
        <p:xfrm>
          <a:off x="0" y="3613150"/>
          <a:ext cx="4191000" cy="3244850"/>
        </p:xfrm>
        <a:graphic>
          <a:graphicData uri="http://schemas.openxmlformats.org/presentationml/2006/ole">
            <mc:AlternateContent xmlns:mc="http://schemas.openxmlformats.org/markup-compatibility/2006">
              <mc:Choice xmlns:v="urn:schemas-microsoft-com:vml" Requires="v">
                <p:oleObj spid="_x0000_s82960" name="Rastrový obrázek" r:id="rId3" imgW="2952381" imgH="2285714" progId="Paint.Picture">
                  <p:embed/>
                </p:oleObj>
              </mc:Choice>
              <mc:Fallback>
                <p:oleObj name="Rastrový obrázek" r:id="rId3" imgW="2952381" imgH="2285714" progId="Paint.Picture">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613150"/>
                        <a:ext cx="4191000" cy="3244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2951" name="Object 7"/>
          <p:cNvGraphicFramePr>
            <a:graphicFrameLocks noChangeAspect="1"/>
          </p:cNvGraphicFramePr>
          <p:nvPr/>
        </p:nvGraphicFramePr>
        <p:xfrm>
          <a:off x="5562600" y="3714750"/>
          <a:ext cx="3438525" cy="3143250"/>
        </p:xfrm>
        <a:graphic>
          <a:graphicData uri="http://schemas.openxmlformats.org/presentationml/2006/ole">
            <mc:AlternateContent xmlns:mc="http://schemas.openxmlformats.org/markup-compatibility/2006">
              <mc:Choice xmlns:v="urn:schemas-microsoft-com:vml" Requires="v">
                <p:oleObj spid="_x0000_s82961" r:id="rId5" imgW="6304762" imgH="5772956" progId="Paint.Picture">
                  <p:embed/>
                </p:oleObj>
              </mc:Choice>
              <mc:Fallback>
                <p:oleObj r:id="rId5" imgW="6304762" imgH="5772956" progId="Paint.Picture">
                  <p:embed/>
                  <p:pic>
                    <p:nvPicPr>
                      <p:cNvPr id="0" name="Object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3714750"/>
                        <a:ext cx="3438525" cy="31432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82952" name="Object 8"/>
          <p:cNvGraphicFramePr>
            <a:graphicFrameLocks noChangeAspect="1"/>
          </p:cNvGraphicFramePr>
          <p:nvPr/>
        </p:nvGraphicFramePr>
        <p:xfrm>
          <a:off x="0" y="685800"/>
          <a:ext cx="9144000" cy="1701800"/>
        </p:xfrm>
        <a:graphic>
          <a:graphicData uri="http://schemas.openxmlformats.org/presentationml/2006/ole">
            <mc:AlternateContent xmlns:mc="http://schemas.openxmlformats.org/markup-compatibility/2006">
              <mc:Choice xmlns:v="urn:schemas-microsoft-com:vml" Requires="v">
                <p:oleObj spid="_x0000_s82962" name="Rastrový obrázek" r:id="rId7" imgW="6961905" imgH="1295238" progId="Paint.Picture">
                  <p:embed/>
                </p:oleObj>
              </mc:Choice>
              <mc:Fallback>
                <p:oleObj name="Rastrový obrázek" r:id="rId7" imgW="6961905" imgH="1295238" progId="Paint.Picture">
                  <p:embed/>
                  <p:pic>
                    <p:nvPicPr>
                      <p:cNvPr id="0" name="Object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685800"/>
                        <a:ext cx="9144000" cy="170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2953" name="Rectangle 9"/>
          <p:cNvSpPr>
            <a:spLocks noChangeArrowheads="1"/>
          </p:cNvSpPr>
          <p:nvPr/>
        </p:nvSpPr>
        <p:spPr bwMode="auto">
          <a:xfrm>
            <a:off x="2324100" y="3170238"/>
            <a:ext cx="4506913"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cs-CZ" sz="2800" u="none">
                <a:latin typeface="Times New Roman" charset="0"/>
              </a:rPr>
              <a:t>Pohled na gumovou přepážku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Řez dvoukomorovým tlumičem</a:t>
            </a:r>
          </a:p>
        </p:txBody>
      </p:sp>
      <p:sp>
        <p:nvSpPr>
          <p:cNvPr id="97286" name="Rectangle 6"/>
          <p:cNvSpPr>
            <a:spLocks noChangeArrowheads="1"/>
          </p:cNvSpPr>
          <p:nvPr/>
        </p:nvSpPr>
        <p:spPr bwMode="auto">
          <a:xfrm>
            <a:off x="2852738" y="18573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cs-CZ"/>
          </a:p>
        </p:txBody>
      </p:sp>
      <p:graphicFrame>
        <p:nvGraphicFramePr>
          <p:cNvPr id="97292" name="Object 12"/>
          <p:cNvGraphicFramePr>
            <a:graphicFrameLocks noChangeAspect="1"/>
          </p:cNvGraphicFramePr>
          <p:nvPr/>
        </p:nvGraphicFramePr>
        <p:xfrm>
          <a:off x="228600" y="2306638"/>
          <a:ext cx="8458200" cy="4551362"/>
        </p:xfrm>
        <a:graphic>
          <a:graphicData uri="http://schemas.openxmlformats.org/presentationml/2006/ole">
            <mc:AlternateContent xmlns:mc="http://schemas.openxmlformats.org/markup-compatibility/2006">
              <mc:Choice xmlns:v="urn:schemas-microsoft-com:vml" Requires="v">
                <p:oleObj spid="_x0000_s97298" name="Rastrový obrázek" r:id="rId3" imgW="5630061" imgH="3029373" progId="Paint.Picture">
                  <p:embed/>
                </p:oleObj>
              </mc:Choice>
              <mc:Fallback>
                <p:oleObj name="Rastrový obrázek" r:id="rId3" imgW="5630061" imgH="3029373" progId="Paint.Picture">
                  <p:embed/>
                  <p:pic>
                    <p:nvPicPr>
                      <p:cNvPr id="0" name="Object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2306638"/>
                        <a:ext cx="8458200" cy="4551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97293" name="Object 13"/>
          <p:cNvGraphicFramePr>
            <a:graphicFrameLocks noChangeAspect="1"/>
          </p:cNvGraphicFramePr>
          <p:nvPr/>
        </p:nvGraphicFramePr>
        <p:xfrm>
          <a:off x="0" y="685800"/>
          <a:ext cx="9144000" cy="1417638"/>
        </p:xfrm>
        <a:graphic>
          <a:graphicData uri="http://schemas.openxmlformats.org/presentationml/2006/ole">
            <mc:AlternateContent xmlns:mc="http://schemas.openxmlformats.org/markup-compatibility/2006">
              <mc:Choice xmlns:v="urn:schemas-microsoft-com:vml" Requires="v">
                <p:oleObj spid="_x0000_s97299" name="Rastrový obrázek" r:id="rId5" imgW="9659698" imgH="1495634" progId="Paint.Picture">
                  <p:embed/>
                </p:oleObj>
              </mc:Choice>
              <mc:Fallback>
                <p:oleObj name="Rastrový obrázek" r:id="rId5" imgW="9659698" imgH="1495634" progId="Paint.Picture">
                  <p:embed/>
                  <p:pic>
                    <p:nvPicPr>
                      <p:cNvPr id="0" name="Object 1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685800"/>
                        <a:ext cx="9144000" cy="1417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Dvoukomorový tlumič</a:t>
            </a:r>
          </a:p>
        </p:txBody>
      </p:sp>
      <p:graphicFrame>
        <p:nvGraphicFramePr>
          <p:cNvPr id="81925" name="Object 5"/>
          <p:cNvGraphicFramePr>
            <a:graphicFrameLocks noChangeAspect="1"/>
          </p:cNvGraphicFramePr>
          <p:nvPr/>
        </p:nvGraphicFramePr>
        <p:xfrm>
          <a:off x="0" y="3714750"/>
          <a:ext cx="3438525" cy="3143250"/>
        </p:xfrm>
        <a:graphic>
          <a:graphicData uri="http://schemas.openxmlformats.org/presentationml/2006/ole">
            <mc:AlternateContent xmlns:mc="http://schemas.openxmlformats.org/markup-compatibility/2006">
              <mc:Choice xmlns:v="urn:schemas-microsoft-com:vml" Requires="v">
                <p:oleObj spid="_x0000_s81937" r:id="rId3" imgW="6304762" imgH="5772956" progId="Paint.Picture">
                  <p:embed/>
                </p:oleObj>
              </mc:Choice>
              <mc:Fallback>
                <p:oleObj r:id="rId3" imgW="6304762" imgH="5772956" progId="Paint.Picture">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714750"/>
                        <a:ext cx="3438525" cy="31432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81926" name="Object 6"/>
          <p:cNvGraphicFramePr>
            <a:graphicFrameLocks noChangeAspect="1"/>
          </p:cNvGraphicFramePr>
          <p:nvPr/>
        </p:nvGraphicFramePr>
        <p:xfrm>
          <a:off x="5934075" y="3562350"/>
          <a:ext cx="3209925" cy="3295650"/>
        </p:xfrm>
        <a:graphic>
          <a:graphicData uri="http://schemas.openxmlformats.org/presentationml/2006/ole">
            <mc:AlternateContent xmlns:mc="http://schemas.openxmlformats.org/markup-compatibility/2006">
              <mc:Choice xmlns:v="urn:schemas-microsoft-com:vml" Requires="v">
                <p:oleObj spid="_x0000_s81938" name="Rastrový obrázek" r:id="rId5" imgW="3209524" imgH="3296110" progId="Paint.Picture">
                  <p:embed/>
                </p:oleObj>
              </mc:Choice>
              <mc:Fallback>
                <p:oleObj name="Rastrový obrázek" r:id="rId5" imgW="3209524" imgH="3296110" progId="Paint.Picture">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34075" y="3562350"/>
                        <a:ext cx="3209925" cy="3295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1929" name="Rectangle 9"/>
          <p:cNvSpPr>
            <a:spLocks noChangeArrowheads="1"/>
          </p:cNvSpPr>
          <p:nvPr/>
        </p:nvSpPr>
        <p:spPr bwMode="auto">
          <a:xfrm>
            <a:off x="3133725" y="3886200"/>
            <a:ext cx="3095625"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cs-CZ" sz="2800" u="none">
                <a:latin typeface="Times New Roman" charset="0"/>
              </a:rPr>
              <a:t>pohled na gumovou </a:t>
            </a:r>
          </a:p>
          <a:p>
            <a:r>
              <a:rPr lang="cs-CZ" sz="2800" u="none">
                <a:latin typeface="Times New Roman" charset="0"/>
              </a:rPr>
              <a:t>přepážku</a:t>
            </a:r>
          </a:p>
        </p:txBody>
      </p:sp>
      <p:graphicFrame>
        <p:nvGraphicFramePr>
          <p:cNvPr id="81930" name="Object 10"/>
          <p:cNvGraphicFramePr>
            <a:graphicFrameLocks noChangeAspect="1"/>
          </p:cNvGraphicFramePr>
          <p:nvPr/>
        </p:nvGraphicFramePr>
        <p:xfrm>
          <a:off x="0" y="762000"/>
          <a:ext cx="8828088" cy="2762250"/>
        </p:xfrm>
        <a:graphic>
          <a:graphicData uri="http://schemas.openxmlformats.org/presentationml/2006/ole">
            <mc:AlternateContent xmlns:mc="http://schemas.openxmlformats.org/markup-compatibility/2006">
              <mc:Choice xmlns:v="urn:schemas-microsoft-com:vml" Requires="v">
                <p:oleObj spid="_x0000_s81939" name="Rastrový obrázek" r:id="rId7" imgW="8828571" imgH="2762636" progId="Paint.Picture">
                  <p:embed/>
                </p:oleObj>
              </mc:Choice>
              <mc:Fallback>
                <p:oleObj name="Rastrový obrázek" r:id="rId7" imgW="8828571" imgH="2762636" progId="Paint.Picture">
                  <p:embed/>
                  <p:pic>
                    <p:nvPicPr>
                      <p:cNvPr id="0" name="Object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762000"/>
                        <a:ext cx="8828088" cy="276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Absorbční princip </a:t>
            </a:r>
          </a:p>
        </p:txBody>
      </p:sp>
      <p:sp>
        <p:nvSpPr>
          <p:cNvPr id="73731" name="Rectangle 3"/>
          <p:cNvSpPr>
            <a:spLocks noChangeArrowheads="1"/>
          </p:cNvSpPr>
          <p:nvPr/>
        </p:nvSpPr>
        <p:spPr bwMode="auto">
          <a:xfrm>
            <a:off x="0" y="787400"/>
            <a:ext cx="9144000" cy="607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cs-CZ" sz="2800" u="none">
                <a:latin typeface="Times New Roman" charset="0"/>
              </a:rPr>
              <a:t>	Absorpční tepelný tlumič je založen na snižování tlaku výtokových plynů jejich ochlazením. Vytékající plyny jsou nuceny procházet skrze či kolem přepážek, které jsou zkonstruovány z dobře tepelně vodivých materiálů (mosazné, měděné, hliníkové drátěnky, ocelová vlna apod). Samotnou absorpcí tepla nelze dosáhnout vysokého stupně utlumení, proto je vhodné absorpčně-tepelný princip kombinovat s jinými. Absorpční princip objemový, využívá jeden z nejmodernějších principů založený na technologii výroby porézního kovu (roztavený kov (hliník), se přelévá přes sůl, která se ze ztuhlého kovu vyplaví). Do těchto pór se absorbuje část hnacích plynů a je uzavírána střelou. Po postupném snížení tlaků za střelou plyny z pórů opět vychází. Útlum takového tlumiče je hodnocen jako výborný.</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Změna toku prouděním </a:t>
            </a:r>
          </a:p>
        </p:txBody>
      </p:sp>
      <p:sp>
        <p:nvSpPr>
          <p:cNvPr id="74756" name="Rectangle 4"/>
          <p:cNvSpPr>
            <a:spLocks noChangeArrowheads="1"/>
          </p:cNvSpPr>
          <p:nvPr/>
        </p:nvSpPr>
        <p:spPr bwMode="auto">
          <a:xfrm>
            <a:off x="0" y="838200"/>
            <a:ext cx="9144000" cy="5338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cs-CZ" sz="2800" u="none">
                <a:latin typeface="Times New Roman" charset="0"/>
              </a:rPr>
              <a:t>	Tyto tlumiče pracují na principu prudkého vychylování, nebo přímo obracení směru toku rozpínajících se plynů. Tím snižují jejích kinetickou energii.</a:t>
            </a:r>
          </a:p>
          <a:p>
            <a:pPr algn="l"/>
            <a:endParaRPr lang="cs-CZ" sz="2800" u="none">
              <a:latin typeface="Times New Roman" charset="0"/>
            </a:endParaRPr>
          </a:p>
          <a:p>
            <a:r>
              <a:rPr lang="cs-CZ" sz="3600" b="1">
                <a:latin typeface="Times New Roman" charset="0"/>
              </a:rPr>
              <a:t>Vířivý princip</a:t>
            </a:r>
          </a:p>
          <a:p>
            <a:endParaRPr lang="cs-CZ" sz="2800" b="1">
              <a:latin typeface="Times New Roman" charset="0"/>
            </a:endParaRPr>
          </a:p>
          <a:p>
            <a:pPr algn="l"/>
            <a:r>
              <a:rPr lang="cs-CZ" sz="2800" u="none">
                <a:latin typeface="Times New Roman" charset="0"/>
              </a:rPr>
              <a:t>	Byl použitý u nejstarších typů tlumičů a je s úspěchem používán u tlumičů nejmodernější a nejpokrokovější konstrukce. Hnací plyny vycházející z hlavně jsou v těle tlumiče uvedeny do rotačního pohybu. Tím dojde k vytvoření podtlaku a rychlosti vytékajících plynů. Zde je dosahováno vysokého stupně utlumení (viz. patent Ing. Mucha)</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Výřivý tlumič </a:t>
            </a:r>
          </a:p>
        </p:txBody>
      </p:sp>
      <p:graphicFrame>
        <p:nvGraphicFramePr>
          <p:cNvPr id="80899" name="Object 3"/>
          <p:cNvGraphicFramePr>
            <a:graphicFrameLocks noChangeAspect="1"/>
          </p:cNvGraphicFramePr>
          <p:nvPr/>
        </p:nvGraphicFramePr>
        <p:xfrm>
          <a:off x="0" y="914400"/>
          <a:ext cx="9144000" cy="1628775"/>
        </p:xfrm>
        <a:graphic>
          <a:graphicData uri="http://schemas.openxmlformats.org/presentationml/2006/ole">
            <mc:AlternateContent xmlns:mc="http://schemas.openxmlformats.org/markup-compatibility/2006">
              <mc:Choice xmlns:v="urn:schemas-microsoft-com:vml" Requires="v">
                <p:oleObj spid="_x0000_s80910" name="Rastrový obrázek" r:id="rId3" imgW="7914286" imgH="1409897" progId="Paint.Picture">
                  <p:embed/>
                </p:oleObj>
              </mc:Choice>
              <mc:Fallback>
                <p:oleObj name="Rastrový obrázek" r:id="rId3" imgW="7914286" imgH="1409897" progId="Paint.Picture">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914400"/>
                        <a:ext cx="9144000" cy="1628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0905" name="Rectangle 9"/>
          <p:cNvSpPr>
            <a:spLocks noChangeArrowheads="1"/>
          </p:cNvSpPr>
          <p:nvPr/>
        </p:nvSpPr>
        <p:spPr bwMode="auto">
          <a:xfrm>
            <a:off x="1314450" y="23955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cs-CZ"/>
          </a:p>
        </p:txBody>
      </p:sp>
      <p:graphicFrame>
        <p:nvGraphicFramePr>
          <p:cNvPr id="80904" name="Object 8"/>
          <p:cNvGraphicFramePr>
            <a:graphicFrameLocks noChangeAspect="1"/>
          </p:cNvGraphicFramePr>
          <p:nvPr/>
        </p:nvGraphicFramePr>
        <p:xfrm>
          <a:off x="0" y="3738563"/>
          <a:ext cx="9144000" cy="2900362"/>
        </p:xfrm>
        <a:graphic>
          <a:graphicData uri="http://schemas.openxmlformats.org/presentationml/2006/ole">
            <mc:AlternateContent xmlns:mc="http://schemas.openxmlformats.org/markup-compatibility/2006">
              <mc:Choice xmlns:v="urn:schemas-microsoft-com:vml" Requires="v">
                <p:oleObj spid="_x0000_s80911" r:id="rId5" imgW="9659698" imgH="3067478" progId="Paint.Picture">
                  <p:embed/>
                </p:oleObj>
              </mc:Choice>
              <mc:Fallback>
                <p:oleObj r:id="rId5" imgW="9659698" imgH="3067478" progId="Paint.Picture">
                  <p:embed/>
                  <p:pic>
                    <p:nvPicPr>
                      <p:cNvPr id="0" name="Object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3738563"/>
                        <a:ext cx="9144000" cy="29003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Výřivý tlumič</a:t>
            </a:r>
          </a:p>
        </p:txBody>
      </p:sp>
      <p:graphicFrame>
        <p:nvGraphicFramePr>
          <p:cNvPr id="101379" name="Object 3"/>
          <p:cNvGraphicFramePr>
            <a:graphicFrameLocks noChangeAspect="1"/>
          </p:cNvGraphicFramePr>
          <p:nvPr/>
        </p:nvGraphicFramePr>
        <p:xfrm>
          <a:off x="0" y="2514600"/>
          <a:ext cx="9144000" cy="1376363"/>
        </p:xfrm>
        <a:graphic>
          <a:graphicData uri="http://schemas.openxmlformats.org/presentationml/2006/ole">
            <mc:AlternateContent xmlns:mc="http://schemas.openxmlformats.org/markup-compatibility/2006">
              <mc:Choice xmlns:v="urn:schemas-microsoft-com:vml" Requires="v">
                <p:oleObj spid="_x0000_s101386" name="Rastrový obrázek" r:id="rId3" imgW="8411749" imgH="1267002" progId="Paint.Picture">
                  <p:embed/>
                </p:oleObj>
              </mc:Choice>
              <mc:Fallback>
                <p:oleObj name="Rastrový obrázek" r:id="rId3" imgW="8411749" imgH="1267002" progId="Paint.Picture">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2514600"/>
                        <a:ext cx="9144000" cy="1376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01380" name="Object 4"/>
          <p:cNvGraphicFramePr>
            <a:graphicFrameLocks noChangeAspect="1"/>
          </p:cNvGraphicFramePr>
          <p:nvPr/>
        </p:nvGraphicFramePr>
        <p:xfrm>
          <a:off x="0" y="4810125"/>
          <a:ext cx="9144000" cy="2047875"/>
        </p:xfrm>
        <a:graphic>
          <a:graphicData uri="http://schemas.openxmlformats.org/presentationml/2006/ole">
            <mc:AlternateContent xmlns:mc="http://schemas.openxmlformats.org/markup-compatibility/2006">
              <mc:Choice xmlns:v="urn:schemas-microsoft-com:vml" Requires="v">
                <p:oleObj spid="_x0000_s101387" name="Rastrový obrázek" r:id="rId5" imgW="8209524" imgH="1838095" progId="Paint.Picture">
                  <p:embed/>
                </p:oleObj>
              </mc:Choice>
              <mc:Fallback>
                <p:oleObj name="Rastrový obrázek" r:id="rId5" imgW="8209524" imgH="1838095" progId="Paint.Picture">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4810125"/>
                        <a:ext cx="9144000" cy="204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1381" name="Rectangle 5"/>
          <p:cNvSpPr>
            <a:spLocks noChangeArrowheads="1"/>
          </p:cNvSpPr>
          <p:nvPr/>
        </p:nvSpPr>
        <p:spPr bwMode="auto">
          <a:xfrm>
            <a:off x="0" y="1066800"/>
            <a:ext cx="9144000" cy="1373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cs-CZ" sz="2800" u="none">
                <a:latin typeface="Times New Roman" charset="0"/>
              </a:rPr>
              <a:t>	Speciálně vyvinutý tlumič pro ráži .223 Rem, </a:t>
            </a:r>
          </a:p>
          <a:p>
            <a:pPr algn="l"/>
            <a:r>
              <a:rPr lang="cs-CZ" sz="2800" u="none">
                <a:latin typeface="Times New Roman" charset="0"/>
              </a:rPr>
              <a:t>tj. 5,56 x 45 mm NATO. Má velmi vysoký tlumící účinek. Jeho nevýhodou je robusnost.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Akumulační princip </a:t>
            </a:r>
          </a:p>
        </p:txBody>
      </p:sp>
      <p:sp>
        <p:nvSpPr>
          <p:cNvPr id="75780" name="Rectangle 4"/>
          <p:cNvSpPr>
            <a:spLocks noChangeArrowheads="1"/>
          </p:cNvSpPr>
          <p:nvPr/>
        </p:nvSpPr>
        <p:spPr bwMode="auto">
          <a:xfrm>
            <a:off x="0" y="914400"/>
            <a:ext cx="9144000" cy="521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cs-CZ" sz="2800" u="none">
                <a:latin typeface="Times New Roman" charset="0"/>
              </a:rPr>
              <a:t>	Tento tlumič s komorovým akumulátorem je bez kombinace s jinými principy velmi málo účinný.Pracuje na tomto principu. Proudící plyny, které díky vysokému tlaku a rychlosti v tlumiči předběhnou střelu, jsou zachyceny akumulátorem. Zde jsou následně uzavřeny střelou. Předbíhající plyny tedy vyjdou až za předběhnutou střelou.</a:t>
            </a:r>
          </a:p>
          <a:p>
            <a:pPr algn="l"/>
            <a:endParaRPr lang="cs-CZ" sz="2800" u="none">
              <a:latin typeface="Times New Roman" charset="0"/>
            </a:endParaRPr>
          </a:p>
          <a:p>
            <a:pPr algn="l"/>
            <a:r>
              <a:rPr lang="cs-CZ" sz="2800" u="none">
                <a:latin typeface="Times New Roman" charset="0"/>
              </a:rPr>
              <a:t>	Tlumič se zpruhovým akumulátorem je ve své podstatě velmi jednoduchý mechanický stroj. Vytékající hnací plyny zde konají práci a to tím že stlačují píst na pružině. Tím je těmto vytékajícím plynům ubírána část jejich kinetické energie.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Princip změny frekvence zvuku </a:t>
            </a:r>
          </a:p>
        </p:txBody>
      </p:sp>
      <p:sp>
        <p:nvSpPr>
          <p:cNvPr id="76805" name="Rectangle 5"/>
          <p:cNvSpPr>
            <a:spLocks noChangeArrowheads="1"/>
          </p:cNvSpPr>
          <p:nvPr/>
        </p:nvSpPr>
        <p:spPr bwMode="auto">
          <a:xfrm>
            <a:off x="0" y="762000"/>
            <a:ext cx="9144000" cy="6192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cs-CZ" sz="2800" u="none">
                <a:latin typeface="Times New Roman" charset="0"/>
              </a:rPr>
              <a:t>	V tomto případě se ve skutečnosti nejedná o samotný útlum hluku, ale o změnu informace, kterou zvuk (hluk) nese. Normálně by lidské ucho zachytilo zvukovou informaci zvanou výstřel, ale po změně frekvence se tato informace změní. Výsledkem je např. zvuk podobající se kvílejícím automobilovým brzdám. Jiná možnost je zvýšení frekvence nad hranici 20 kHz. Tuto frekvenci již není schopné lidské ucho zaznamenat.</a:t>
            </a:r>
          </a:p>
          <a:p>
            <a:r>
              <a:rPr lang="cs-CZ" sz="3600" b="1">
                <a:latin typeface="Times New Roman" charset="0"/>
              </a:rPr>
              <a:t>Princip odrazu</a:t>
            </a:r>
          </a:p>
          <a:p>
            <a:pPr algn="l"/>
            <a:r>
              <a:rPr lang="cs-CZ" sz="2800" u="none">
                <a:latin typeface="Times New Roman" charset="0"/>
              </a:rPr>
              <a:t>	Při tomto principu je využito poznatků z dynamiky plynů a jejich odrazu (rychlá změna toku). Ve směru proudu plynů jsou stavěny bariéry nejrůznějších tvarů, které následně tok odrážejí a usměrňují požadovaným směrem. Malá účinnost, vhodná kombinace.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p:cNvSpPr>
          <p:nvPr>
            <p:ph type="title" idx="4294967295"/>
          </p:nvPr>
        </p:nvSpPr>
        <p:spPr bwMode="auto">
          <a:xfrm>
            <a:off x="228600" y="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Kombinace principů </a:t>
            </a:r>
          </a:p>
        </p:txBody>
      </p:sp>
      <p:sp>
        <p:nvSpPr>
          <p:cNvPr id="77828" name="Rectangle 4"/>
          <p:cNvSpPr>
            <a:spLocks noChangeArrowheads="1"/>
          </p:cNvSpPr>
          <p:nvPr/>
        </p:nvSpPr>
        <p:spPr bwMode="auto">
          <a:xfrm>
            <a:off x="0" y="838200"/>
            <a:ext cx="9144000" cy="564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r>
              <a:rPr lang="cs-CZ" sz="2800" u="none">
                <a:latin typeface="Times New Roman" charset="0"/>
              </a:rPr>
              <a:t>	Nejlepším a nejúčinějším řešením je kombinace jednotlivých vybraných principů. Toto řešení je také v praxi nejvíce používané s ohledem na dosažení co největšího a co nejkvalitnějšího utlumení akustiských jevů, které provázejí výstřel. Můžeme kombinovat prakticky všechny výše uvedené metody. Tím máme možnost zvolit kombinaci, která má pro naše podmínky nejlepší výsledky. Současně jsme schopni dosáhnout co nejlepšího stupně utlumení. U některých principů je jejich kombinace s jinými víceméně podmínkou k dosažení přiměřených výsledků. Jedná se např. o kombinaci absorpčně tepelného principu s principem odrazů. Takových praktických kombinací je větší množství a záleží pouze na našich výrobních  a finačních možnostech.</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p:cNvSpPr>
          <p:nvPr>
            <p:ph type="title"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Použitá literatura</a:t>
            </a:r>
          </a:p>
        </p:txBody>
      </p:sp>
      <p:sp>
        <p:nvSpPr>
          <p:cNvPr id="68611" name="Rectangle 3"/>
          <p:cNvSpPr>
            <a:spLocks noChangeArrowheads="1"/>
          </p:cNvSpPr>
          <p:nvPr/>
        </p:nvSpPr>
        <p:spPr bwMode="auto">
          <a:xfrm>
            <a:off x="0" y="1524000"/>
            <a:ext cx="9144000" cy="4362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buFontTx/>
              <a:buChar char="-"/>
            </a:pPr>
            <a:r>
              <a:rPr lang="cs-CZ" sz="2800" u="none">
                <a:latin typeface="Times New Roman" charset="0"/>
              </a:rPr>
              <a:t> Ing. FRENZL Jiří – Ruční palné zbraně </a:t>
            </a:r>
          </a:p>
          <a:p>
            <a:pPr algn="r"/>
            <a:r>
              <a:rPr lang="cs-CZ" sz="2800" i="1" u="none">
                <a:latin typeface="Times New Roman" charset="0"/>
              </a:rPr>
              <a:t>Uherský Brod 1993</a:t>
            </a:r>
          </a:p>
          <a:p>
            <a:pPr algn="l">
              <a:buFontTx/>
              <a:buChar char="-"/>
            </a:pPr>
            <a:r>
              <a:rPr lang="cs-CZ" sz="2800" u="none">
                <a:latin typeface="Times New Roman" charset="0"/>
              </a:rPr>
              <a:t> Ing. KŘÍBEK Jan – Střelné zbraně I + II</a:t>
            </a:r>
          </a:p>
          <a:p>
            <a:pPr algn="r"/>
            <a:r>
              <a:rPr lang="cs-CZ" sz="2800" i="1" u="none">
                <a:latin typeface="Times New Roman" charset="0"/>
              </a:rPr>
              <a:t>Brno 1994</a:t>
            </a:r>
            <a:endParaRPr lang="cs-CZ" sz="2800" u="none">
              <a:latin typeface="Times New Roman" charset="0"/>
            </a:endParaRPr>
          </a:p>
          <a:p>
            <a:pPr algn="l">
              <a:buFontTx/>
              <a:buChar char="-"/>
            </a:pPr>
            <a:r>
              <a:rPr lang="cs-CZ" sz="2800" u="none">
                <a:latin typeface="Times New Roman" charset="0"/>
              </a:rPr>
              <a:t> Ing. STROUHAL Karel – Civilní ruční zbraně a střelivo</a:t>
            </a:r>
          </a:p>
          <a:p>
            <a:pPr algn="r"/>
            <a:r>
              <a:rPr lang="cs-CZ" sz="2800" i="1" u="none">
                <a:latin typeface="Times New Roman" charset="0"/>
              </a:rPr>
              <a:t>Uherský Brod 1993</a:t>
            </a:r>
          </a:p>
          <a:p>
            <a:pPr algn="l">
              <a:buFontTx/>
              <a:buChar char="-"/>
            </a:pPr>
            <a:r>
              <a:rPr lang="cs-CZ" sz="2800" u="none">
                <a:latin typeface="Times New Roman" charset="0"/>
              </a:rPr>
              <a:t> Alexandr B. Žuk – Pušky a samopaly</a:t>
            </a:r>
          </a:p>
          <a:p>
            <a:pPr algn="r"/>
            <a:r>
              <a:rPr lang="cs-CZ" sz="2800" i="1" u="none">
                <a:latin typeface="Times New Roman" charset="0"/>
              </a:rPr>
              <a:t>Moskva 1987</a:t>
            </a:r>
          </a:p>
          <a:p>
            <a:pPr algn="l">
              <a:buFontTx/>
              <a:buChar char="-"/>
            </a:pPr>
            <a:r>
              <a:rPr lang="cs-CZ" sz="2800" u="none">
                <a:latin typeface="Times New Roman" charset="0"/>
              </a:rPr>
              <a:t> Alexandr B. Žuk – Revolvery a pistole</a:t>
            </a:r>
          </a:p>
          <a:p>
            <a:pPr algn="r" eaLnBrk="0" hangingPunct="0"/>
            <a:r>
              <a:rPr lang="cs-CZ" sz="2800" i="1" u="none">
                <a:latin typeface="Times New Roman" charset="0"/>
              </a:rPr>
              <a:t>Moskva 1983</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p:cNvSpPr>
          <p:nvPr>
            <p:ph type="title" idx="4294967295"/>
          </p:nvPr>
        </p:nvSpPr>
        <p:spPr bwMode="auto">
          <a:xfrm>
            <a:off x="228600" y="228600"/>
            <a:ext cx="8686800" cy="838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p>
            <a:pPr algn="ctr"/>
            <a:r>
              <a:rPr lang="cs-CZ" b="1" u="sng" cap="none" smtClean="0">
                <a:solidFill>
                  <a:schemeClr val="tx1"/>
                </a:solidFill>
                <a:effectLst/>
                <a:latin typeface="Times New Roman" charset="0"/>
              </a:rPr>
              <a:t>Použitá literatura</a:t>
            </a:r>
          </a:p>
        </p:txBody>
      </p:sp>
      <p:sp>
        <p:nvSpPr>
          <p:cNvPr id="86019" name="Rectangle 3"/>
          <p:cNvSpPr>
            <a:spLocks noChangeArrowheads="1"/>
          </p:cNvSpPr>
          <p:nvPr/>
        </p:nvSpPr>
        <p:spPr bwMode="auto">
          <a:xfrm>
            <a:off x="0" y="1143000"/>
            <a:ext cx="9144000" cy="564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a:buFontTx/>
              <a:buChar char="-"/>
            </a:pPr>
            <a:r>
              <a:rPr lang="cs-CZ" sz="2800" u="none">
                <a:latin typeface="Times New Roman" charset="0"/>
              </a:rPr>
              <a:t> Prof. Ing. Fišer Miloslav CSc. – Konstrukce loveckých, sportovních a obraných zbraní </a:t>
            </a:r>
          </a:p>
          <a:p>
            <a:pPr algn="r"/>
            <a:r>
              <a:rPr lang="cs-CZ" sz="2800" i="1" u="none">
                <a:latin typeface="Times New Roman" charset="0"/>
              </a:rPr>
              <a:t>Ostrava 2009</a:t>
            </a:r>
          </a:p>
          <a:p>
            <a:pPr algn="l">
              <a:buFontTx/>
              <a:buChar char="-"/>
            </a:pPr>
            <a:r>
              <a:rPr lang="cs-CZ" sz="2800" u="none">
                <a:latin typeface="Times New Roman" charset="0"/>
              </a:rPr>
              <a:t> Prof. Ing. Fišer Miloslav CSc. </a:t>
            </a:r>
          </a:p>
          <a:p>
            <a:pPr algn="l">
              <a:buFontTx/>
              <a:buChar char="-"/>
            </a:pPr>
            <a:r>
              <a:rPr lang="cs-CZ" sz="2800" u="none">
                <a:latin typeface="Times New Roman" charset="0"/>
              </a:rPr>
              <a:t> Doc. Ing. Procházka Stanislav CSc. – Projektování  loveckých, sportovních a obraných zbraní </a:t>
            </a:r>
          </a:p>
          <a:p>
            <a:pPr algn="r"/>
            <a:r>
              <a:rPr lang="cs-CZ" sz="2800" i="1" u="none">
                <a:latin typeface="Times New Roman" charset="0"/>
              </a:rPr>
              <a:t>Ostrava 2007</a:t>
            </a:r>
          </a:p>
          <a:p>
            <a:pPr algn="l">
              <a:buFontTx/>
              <a:buChar char="-"/>
            </a:pPr>
            <a:r>
              <a:rPr lang="cs-CZ" sz="2800" u="none">
                <a:latin typeface="Times New Roman" charset="0"/>
              </a:rPr>
              <a:t> Plíhal Bohumil, Beer Stanislav, Komenda Jan, Jedlička Luděk, Kuda Bohuslav  - Balistika</a:t>
            </a:r>
          </a:p>
          <a:p>
            <a:pPr algn="r"/>
            <a:r>
              <a:rPr lang="cs-CZ" sz="2800" i="1" u="none">
                <a:latin typeface="Times New Roman" charset="0"/>
              </a:rPr>
              <a:t>Brno 2003</a:t>
            </a:r>
            <a:endParaRPr lang="cs-CZ" sz="2800" u="none">
              <a:latin typeface="Times New Roman" charset="0"/>
            </a:endParaRPr>
          </a:p>
          <a:p>
            <a:pPr algn="l"/>
            <a:endParaRPr lang="cs-CZ" sz="2800" u="none">
              <a:latin typeface="Times New Roman" charset="0"/>
            </a:endParaRPr>
          </a:p>
          <a:p>
            <a:pPr algn="l"/>
            <a:r>
              <a:rPr lang="cs-CZ" sz="2800" u="none">
                <a:latin typeface="Times New Roman" charset="0"/>
              </a:rPr>
              <a:t>Firemní literatura, odborná periodika, sbírky zákonů a ostatní normy.</a:t>
            </a:r>
            <a:endParaRPr lang="cs-CZ" sz="2800" i="1" u="none">
              <a:latin typeface="Times New Roman" charset="0"/>
            </a:endParaRPr>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6_Cesta">
  <a:themeElements>
    <a:clrScheme name="Cesta">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6_Cesta">
      <a:majorFont>
        <a:latin typeface=""/>
        <a:ea typeface=""/>
        <a:cs typeface=""/>
      </a:majorFont>
      <a:minorFont>
        <a:latin typeface=""/>
        <a:ea typeface=""/>
        <a:cs typeface=""/>
      </a:minorFont>
    </a:fontScheme>
    <a:fmtScheme name="Cesta">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Motiv systému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iv systému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3037</TotalTime>
  <Words>296</Words>
  <Application>Microsoft Office PowerPoint</Application>
  <PresentationFormat>Předvádění na obrazovce (4:3)</PresentationFormat>
  <Paragraphs>103</Paragraphs>
  <Slides>22</Slides>
  <Notes>0</Notes>
  <HiddenSlides>0</HiddenSlides>
  <MMClips>0</MMClips>
  <ScaleCrop>false</ScaleCrop>
  <HeadingPairs>
    <vt:vector size="6" baseType="variant">
      <vt:variant>
        <vt:lpstr>Motiv</vt:lpstr>
      </vt:variant>
      <vt:variant>
        <vt:i4>1</vt:i4>
      </vt:variant>
      <vt:variant>
        <vt:lpstr>Vložené servery OLE</vt:lpstr>
      </vt:variant>
      <vt:variant>
        <vt:i4>2</vt:i4>
      </vt:variant>
      <vt:variant>
        <vt:lpstr>Nadpisy snímků</vt:lpstr>
      </vt:variant>
      <vt:variant>
        <vt:i4>22</vt:i4>
      </vt:variant>
    </vt:vector>
  </HeadingPairs>
  <TitlesOfParts>
    <vt:vector size="25" baseType="lpstr">
      <vt:lpstr>6_Cesta</vt:lpstr>
      <vt:lpstr>Rastrový obrázek</vt:lpstr>
      <vt:lpstr>Bitmap Image</vt:lpstr>
      <vt:lpstr>09. Hlavňová ústrojí B</vt:lpstr>
      <vt:lpstr>A N O T A C E</vt:lpstr>
      <vt:lpstr>Další příklady úsťových ústrojí</vt:lpstr>
      <vt:lpstr>Zesilovače zpětného rázu</vt:lpstr>
      <vt:lpstr>Části zesilovače zpětného rázu</vt:lpstr>
      <vt:lpstr>Konstrukční principy tlumičů </vt:lpstr>
      <vt:lpstr>Konstrukční principy</vt:lpstr>
      <vt:lpstr>Základní principy tlumičů hluku</vt:lpstr>
      <vt:lpstr>Expanzní princip </vt:lpstr>
      <vt:lpstr>Tlumič jednokomorový </vt:lpstr>
      <vt:lpstr>Řez jednokomorovým tlumičem </vt:lpstr>
      <vt:lpstr>Řez dvoukomorovým tlumičem</vt:lpstr>
      <vt:lpstr>Dvoukomorový tlumič</vt:lpstr>
      <vt:lpstr>Absorbční princip </vt:lpstr>
      <vt:lpstr>Změna toku prouděním </vt:lpstr>
      <vt:lpstr>Výřivý tlumič </vt:lpstr>
      <vt:lpstr>Výřivý tlumič</vt:lpstr>
      <vt:lpstr>Akumulační princip </vt:lpstr>
      <vt:lpstr>Princip změny frekvence zvuku </vt:lpstr>
      <vt:lpstr>Kombinace principů </vt:lpstr>
      <vt:lpstr>Použitá literatura</vt:lpstr>
      <vt:lpstr>Použitá literatura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skola2</dc:creator>
  <cp:lastModifiedBy>Pavel</cp:lastModifiedBy>
  <cp:revision>128</cp:revision>
  <dcterms:created xsi:type="dcterms:W3CDTF">2012-05-15T11:32:42Z</dcterms:created>
  <dcterms:modified xsi:type="dcterms:W3CDTF">2013-11-07T10:09:45Z</dcterms:modified>
</cp:coreProperties>
</file>