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57" r:id="rId1"/>
  </p:sldMasterIdLst>
  <p:notesMasterIdLst>
    <p:notesMasterId r:id="rId23"/>
  </p:notesMasterIdLst>
  <p:handoutMasterIdLst>
    <p:handoutMasterId r:id="rId24"/>
  </p:handoutMasterIdLst>
  <p:sldIdLst>
    <p:sldId id="257" r:id="rId2"/>
    <p:sldId id="279" r:id="rId3"/>
    <p:sldId id="284" r:id="rId4"/>
    <p:sldId id="301" r:id="rId5"/>
    <p:sldId id="300" r:id="rId6"/>
    <p:sldId id="286" r:id="rId7"/>
    <p:sldId id="287" r:id="rId8"/>
    <p:sldId id="288" r:id="rId9"/>
    <p:sldId id="299" r:id="rId10"/>
    <p:sldId id="285" r:id="rId11"/>
    <p:sldId id="281" r:id="rId12"/>
    <p:sldId id="295" r:id="rId13"/>
    <p:sldId id="294" r:id="rId14"/>
    <p:sldId id="283" r:id="rId15"/>
    <p:sldId id="292" r:id="rId16"/>
    <p:sldId id="293" r:id="rId17"/>
    <p:sldId id="297" r:id="rId18"/>
    <p:sldId id="298" r:id="rId19"/>
    <p:sldId id="289" r:id="rId20"/>
    <p:sldId id="282" r:id="rId21"/>
    <p:sldId id="296" r:id="rId22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7430"/>
    <a:srgbClr val="FFCC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82" autoAdjust="0"/>
    <p:restoredTop sz="94660"/>
  </p:normalViewPr>
  <p:slideViewPr>
    <p:cSldViewPr>
      <p:cViewPr>
        <p:scale>
          <a:sx n="75" d="100"/>
          <a:sy n="75" d="100"/>
        </p:scale>
        <p:origin x="-660" y="-6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22766725-9343-4DA7-A1B6-DC18CB664C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379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r>
              <a:rPr lang="cs-CZ"/>
              <a:t>Uvedení autoři, není-li uvedeno jinak jsou autory tohoto výukového materiálu a všech jeho částí. Tento projekt je spolufinancován ESF a státním rozpočtem ČR.</a:t>
            </a:r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0"/>
            <a:r>
              <a:rPr lang="cs-CZ" smtClean="0"/>
              <a:t>Druhá úroveň</a:t>
            </a:r>
          </a:p>
          <a:p>
            <a:pPr lvl="0"/>
            <a:r>
              <a:rPr lang="cs-CZ" smtClean="0"/>
              <a:t>Třetí úroveň</a:t>
            </a:r>
          </a:p>
          <a:p>
            <a:pPr lvl="0"/>
            <a:r>
              <a:rPr lang="cs-CZ" smtClean="0"/>
              <a:t>Čtvrtá úroveň</a:t>
            </a:r>
          </a:p>
          <a:p>
            <a:pPr lvl="0"/>
            <a:r>
              <a:rPr lang="cs-CZ" smtClean="0"/>
              <a:t>Pátá úroveň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87490B2C-E8D1-4B25-AC84-033B6BFEB3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70526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93ABE-6315-4D3D-93F5-554BCD1433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0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datum 2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>
              <a:defRPr sz="1200" u="none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zápatí 23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>
              <a:defRPr sz="1200" u="none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6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>
              <a:defRPr sz="1200" u="none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831DB47-9943-43B7-B3BC-039A285A54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png"/><Relationship Id="rId5" Type="http://schemas.openxmlformats.org/officeDocument/2006/relationships/oleObject" Target="../embeddings/oleObject6.bin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u="none"/>
          </a:p>
        </p:txBody>
      </p:sp>
      <p:graphicFrame>
        <p:nvGraphicFramePr>
          <p:cNvPr id="10276" name="Group 36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4154030818"/>
              </p:ext>
            </p:extLst>
          </p:nvPr>
        </p:nvGraphicFramePr>
        <p:xfrm>
          <a:off x="304800" y="1981200"/>
          <a:ext cx="8493125" cy="4018502"/>
        </p:xfrm>
        <a:graphic>
          <a:graphicData uri="http://schemas.openxmlformats.org/drawingml/2006/table">
            <a:tbl>
              <a:tblPr/>
              <a:tblGrid>
                <a:gridCol w="2114550"/>
                <a:gridCol w="637857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SŠ-COPT Uherský Brod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</a:t>
                      </a: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</a:t>
                      </a: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Štursa Petr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</a:t>
                      </a: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cs-CZ" sz="5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10. Vířivé tlumiče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6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cs-CZ" sz="10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Balistika a konstrukce hlavních dílů zbraní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(pro 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 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předmětu </a:t>
                      </a:r>
                      <a:r>
                        <a:rPr kumimoji="0" lang="cs-CZ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SZb</a:t>
                      </a: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CZ.1.07./1.5.00/34.0727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2" marB="4567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18. Října 2012</a:t>
                      </a:r>
                    </a:p>
                  </a:txBody>
                  <a:tcPr marL="91437" marR="91437" marT="45672" marB="4567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7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u="none"/>
              <a:t>Uvedení autor, není-li uvedeno jinak, je autorem tohoto výukového materiálu a všech jeho částí. Tento projekt je spolufinancován ESF a státním rozpočtem ČR.</a:t>
            </a:r>
          </a:p>
        </p:txBody>
      </p:sp>
      <p:sp>
        <p:nvSpPr>
          <p:cNvPr id="10277" name="Rectangle 37"/>
          <p:cNvSpPr>
            <a:spLocks noGrp="1"/>
          </p:cNvSpPr>
          <p:nvPr>
            <p:ph type="title" idx="4294967295"/>
          </p:nvPr>
        </p:nvSpPr>
        <p:spPr bwMode="auto">
          <a:xfrm>
            <a:off x="228600" y="106680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10. Vířivé tlumiče</a:t>
            </a:r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780" y="165774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89916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A N O T A C E</a:t>
            </a: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1600200"/>
            <a:ext cx="9144000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cs-CZ" sz="2800" u="none"/>
              <a:t>	Záměrem této sady výukových materiálů s názvem </a:t>
            </a:r>
            <a:r>
              <a:rPr lang="cs-CZ" sz="2800" b="1" u="none"/>
              <a:t>Balistika a konstrukce hlavních dílů zbraní </a:t>
            </a:r>
            <a:r>
              <a:rPr lang="cs-CZ" sz="2800" u="none"/>
              <a:t>je ukázat žákům 2. ročníku SŠ-COPt, ve vyučovaném předmětu </a:t>
            </a:r>
            <a:r>
              <a:rPr lang="cs-CZ" sz="2800" i="1" u="none"/>
              <a:t>Střelné zbraně a balistika </a:t>
            </a:r>
            <a:r>
              <a:rPr lang="cs-CZ" sz="2800" u="none"/>
              <a:t>zajímavou technikou některá úskalí této zajímavé vědní disciplíny.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4419600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solidFill>
                  <a:schemeClr val="tx2"/>
                </a:solidFill>
              </a:rPr>
              <a:t>	</a:t>
            </a:r>
            <a:r>
              <a:rPr lang="cs-CZ" sz="2800" u="none"/>
              <a:t>Jednotlivé prezentace  této sady popisují postupně probírané oblasti a zábavnou formou se je snaží přiblížit žákům a tak je vtáhnout do daného problému.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Vířivý princip tlumení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914400"/>
            <a:ext cx="9144000" cy="478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Byl použit u nejstarších typů tlumičů a je s úspěchem používán i u tlumičů nejmodernější a nejpokrokovější konstrukce. Hnací plyny vycházející z hlavně jsou v těle tlumiče uvedeny do rotačního pohybu, čímž se sníží tlak a rychlost výtoku plynů. Do dnes není tento princip po teoretické stránce dostatečně vysvětlen.Tohoto principu bylo poprvé využito u jako prvního tlumiče zvuku v r. 1908. Dosažená hodnota utlumení se rovnala 24 dB. Na tomto principu jsou v současnosti konstruovány nejúčinnější tlumiče zvuku ručních palných zbraní. Ve spojení s jinými principy znatelně přesahují účinnost 30 dB.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Vířivý tlumič</a:t>
            </a:r>
          </a:p>
        </p:txBody>
      </p:sp>
      <p:graphicFrame>
        <p:nvGraphicFramePr>
          <p:cNvPr id="99331" name="Object 3"/>
          <p:cNvGraphicFramePr>
            <a:graphicFrameLocks noChangeAspect="1"/>
          </p:cNvGraphicFramePr>
          <p:nvPr/>
        </p:nvGraphicFramePr>
        <p:xfrm>
          <a:off x="0" y="2514600"/>
          <a:ext cx="9144000" cy="1376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80" name="Rastrový obrázek" r:id="rId3" imgW="8411749" imgH="1267002" progId="Paint.Picture">
                  <p:embed/>
                </p:oleObj>
              </mc:Choice>
              <mc:Fallback>
                <p:oleObj name="Rastrový obrázek" r:id="rId3" imgW="8411749" imgH="1267002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514600"/>
                        <a:ext cx="9144000" cy="1376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2" name="Object 4"/>
          <p:cNvGraphicFramePr>
            <a:graphicFrameLocks noChangeAspect="1"/>
          </p:cNvGraphicFramePr>
          <p:nvPr/>
        </p:nvGraphicFramePr>
        <p:xfrm>
          <a:off x="0" y="4810125"/>
          <a:ext cx="9144000" cy="204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1381" name="Rastrový obrázek" r:id="rId5" imgW="8209524" imgH="1838095" progId="Paint.Picture">
                  <p:embed/>
                </p:oleObj>
              </mc:Choice>
              <mc:Fallback>
                <p:oleObj name="Rastrový obrázek" r:id="rId5" imgW="8209524" imgH="1838095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810125"/>
                        <a:ext cx="9144000" cy="204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0" y="1066800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Speciálně vyvinutý tlumič pro ráži .223 Rem, </a:t>
            </a:r>
          </a:p>
          <a:p>
            <a:pPr algn="l"/>
            <a:r>
              <a:rPr lang="cs-CZ" sz="2800" u="none">
                <a:latin typeface="Times New Roman" charset="0"/>
              </a:rPr>
              <a:t>tj. 5,56 x 45 mm NATO. Má velmi vysoký tlumící účinek. Jeho nevýhodou je robusnost.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1026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Vířivý tlumič </a:t>
            </a:r>
          </a:p>
        </p:txBody>
      </p:sp>
      <p:graphicFrame>
        <p:nvGraphicFramePr>
          <p:cNvPr id="98307" name="Object 1027"/>
          <p:cNvGraphicFramePr>
            <a:graphicFrameLocks noChangeAspect="1"/>
          </p:cNvGraphicFramePr>
          <p:nvPr/>
        </p:nvGraphicFramePr>
        <p:xfrm>
          <a:off x="0" y="914400"/>
          <a:ext cx="9144000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4" name="Rastrový obrázek" r:id="rId3" imgW="7914286" imgH="1409897" progId="Paint.Picture">
                  <p:embed/>
                </p:oleObj>
              </mc:Choice>
              <mc:Fallback>
                <p:oleObj name="Rastrový obrázek" r:id="rId3" imgW="7914286" imgH="1409897" progId="Paint.Picture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14400"/>
                        <a:ext cx="9144000" cy="1628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08" name="Rectangle 1028"/>
          <p:cNvSpPr>
            <a:spLocks noChangeArrowheads="1"/>
          </p:cNvSpPr>
          <p:nvPr/>
        </p:nvSpPr>
        <p:spPr bwMode="auto">
          <a:xfrm>
            <a:off x="1314450" y="23955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cs-CZ"/>
          </a:p>
        </p:txBody>
      </p:sp>
      <p:graphicFrame>
        <p:nvGraphicFramePr>
          <p:cNvPr id="98309" name="Object 1029"/>
          <p:cNvGraphicFramePr>
            <a:graphicFrameLocks noChangeAspect="1"/>
          </p:cNvGraphicFramePr>
          <p:nvPr/>
        </p:nvGraphicFramePr>
        <p:xfrm>
          <a:off x="0" y="3738563"/>
          <a:ext cx="9144000" cy="290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5" r:id="rId5" imgW="9659698" imgH="3067478" progId="Paint.Picture">
                  <p:embed/>
                </p:oleObj>
              </mc:Choice>
              <mc:Fallback>
                <p:oleObj r:id="rId5" imgW="9659698" imgH="3067478" progId="Paint.Picture">
                  <p:embed/>
                  <p:pic>
                    <p:nvPicPr>
                      <p:cNvPr id="0" name="Object 10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738563"/>
                        <a:ext cx="9144000" cy="2900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Vířivý tlumič Ing. Mucha </a:t>
            </a:r>
          </a:p>
        </p:txBody>
      </p:sp>
      <p:graphicFrame>
        <p:nvGraphicFramePr>
          <p:cNvPr id="73731" name="Object 3"/>
          <p:cNvGraphicFramePr>
            <a:graphicFrameLocks noChangeAspect="1"/>
          </p:cNvGraphicFramePr>
          <p:nvPr/>
        </p:nvGraphicFramePr>
        <p:xfrm>
          <a:off x="304800" y="1295400"/>
          <a:ext cx="8609013" cy="184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04" name="Rastrový obrázek" r:id="rId3" imgW="8609524" imgH="1848108" progId="Paint.Picture">
                  <p:embed/>
                </p:oleObj>
              </mc:Choice>
              <mc:Fallback>
                <p:oleObj name="Rastrový obrázek" r:id="rId3" imgW="8609524" imgH="1848108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295400"/>
                        <a:ext cx="8609013" cy="184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2" name="Object 4"/>
          <p:cNvGraphicFramePr>
            <a:graphicFrameLocks noChangeAspect="1"/>
          </p:cNvGraphicFramePr>
          <p:nvPr/>
        </p:nvGraphicFramePr>
        <p:xfrm>
          <a:off x="1447800" y="3810000"/>
          <a:ext cx="6392863" cy="220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05" name="Rastrový obrázek" r:id="rId5" imgW="6392167" imgH="2200582" progId="Paint.Picture">
                  <p:embed/>
                </p:oleObj>
              </mc:Choice>
              <mc:Fallback>
                <p:oleObj name="Rastrový obrázek" r:id="rId5" imgW="6392167" imgH="2200582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810000"/>
                        <a:ext cx="6392863" cy="220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Hlavní části vířivého tlumiče</a:t>
            </a:r>
          </a:p>
        </p:txBody>
      </p:sp>
      <p:graphicFrame>
        <p:nvGraphicFramePr>
          <p:cNvPr id="74757" name="Object 5"/>
          <p:cNvGraphicFramePr>
            <a:graphicFrameLocks noChangeAspect="1"/>
          </p:cNvGraphicFramePr>
          <p:nvPr/>
        </p:nvGraphicFramePr>
        <p:xfrm>
          <a:off x="0" y="1447800"/>
          <a:ext cx="9144000" cy="487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26" name="Rastrový obrázek" r:id="rId3" imgW="6133333" imgH="3266667" progId="Paint.Picture">
                  <p:embed/>
                </p:oleObj>
              </mc:Choice>
              <mc:Fallback>
                <p:oleObj name="Rastrový obrázek" r:id="rId3" imgW="6133333" imgH="3266667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47800"/>
                        <a:ext cx="9144000" cy="4870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Výkres prototypu vířivého tlumiče 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1695450" y="17954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cs-CZ"/>
          </a:p>
        </p:txBody>
      </p:sp>
      <p:graphicFrame>
        <p:nvGraphicFramePr>
          <p:cNvPr id="75780" name="Object 4"/>
          <p:cNvGraphicFramePr>
            <a:graphicFrameLocks noChangeAspect="1"/>
          </p:cNvGraphicFramePr>
          <p:nvPr/>
        </p:nvGraphicFramePr>
        <p:xfrm>
          <a:off x="0" y="1143000"/>
          <a:ext cx="9144000" cy="5192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0" r:id="rId3" imgW="11114286" imgH="6314286" progId="Paint.Picture">
                  <p:embed/>
                </p:oleObj>
              </mc:Choice>
              <mc:Fallback>
                <p:oleObj r:id="rId3" imgW="11114286" imgH="6314286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143000"/>
                        <a:ext cx="9144000" cy="5192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3074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hlavních prvků</a:t>
            </a:r>
          </a:p>
        </p:txBody>
      </p:sp>
      <p:graphicFrame>
        <p:nvGraphicFramePr>
          <p:cNvPr id="97284" name="Object 3076"/>
          <p:cNvGraphicFramePr>
            <a:graphicFrameLocks noChangeAspect="1"/>
          </p:cNvGraphicFramePr>
          <p:nvPr/>
        </p:nvGraphicFramePr>
        <p:xfrm>
          <a:off x="609600" y="2978150"/>
          <a:ext cx="8077200" cy="387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74" name="Rastrový obrázek" r:id="rId3" imgW="6125430" imgH="2943636" progId="Paint.Picture">
                  <p:embed/>
                </p:oleObj>
              </mc:Choice>
              <mc:Fallback>
                <p:oleObj name="Rastrový obrázek" r:id="rId3" imgW="6125430" imgH="2943636" progId="Paint.Picture">
                  <p:embed/>
                  <p:pic>
                    <p:nvPicPr>
                      <p:cNvPr id="0" name="Object 30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78150"/>
                        <a:ext cx="8077200" cy="3879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5" name="Rectangle 3077"/>
          <p:cNvSpPr>
            <a:spLocks noChangeArrowheads="1"/>
          </p:cNvSpPr>
          <p:nvPr/>
        </p:nvSpPr>
        <p:spPr bwMode="auto">
          <a:xfrm>
            <a:off x="609600" y="990600"/>
            <a:ext cx="78486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1 – ústí hlavně			5 – šroubovité drážky</a:t>
            </a:r>
          </a:p>
          <a:p>
            <a:pPr algn="l"/>
            <a:r>
              <a:rPr lang="cs-CZ" sz="2800" u="none">
                <a:latin typeface="Times New Roman" charset="0"/>
              </a:rPr>
              <a:t>2 – otvor průletu střely		6 – expanzní prostor</a:t>
            </a:r>
          </a:p>
          <a:p>
            <a:pPr algn="l"/>
            <a:r>
              <a:rPr lang="cs-CZ" sz="2800" u="none">
                <a:latin typeface="Times New Roman" charset="0"/>
              </a:rPr>
              <a:t>3 – výstupní expanzní kužel</a:t>
            </a:r>
          </a:p>
          <a:p>
            <a:pPr algn="l"/>
            <a:r>
              <a:rPr lang="cs-CZ" sz="2800" u="none">
                <a:latin typeface="Times New Roman" charset="0"/>
              </a:rPr>
              <a:t>4 – vstupní náběhový kužel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funkce I. fáze </a:t>
            </a:r>
          </a:p>
        </p:txBody>
      </p:sp>
      <p:graphicFrame>
        <p:nvGraphicFramePr>
          <p:cNvPr id="72708" name="Object 4"/>
          <p:cNvGraphicFramePr>
            <a:graphicFrameLocks noChangeAspect="1"/>
          </p:cNvGraphicFramePr>
          <p:nvPr/>
        </p:nvGraphicFramePr>
        <p:xfrm>
          <a:off x="0" y="3810000"/>
          <a:ext cx="9144000" cy="2376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98" r:id="rId3" imgW="6761905" imgH="1762371" progId="Paint.Picture">
                  <p:embed/>
                </p:oleObj>
              </mc:Choice>
              <mc:Fallback>
                <p:oleObj r:id="rId3" imgW="6761905" imgH="1762371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10000"/>
                        <a:ext cx="9144000" cy="2376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0" y="1066800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Střela těsně před opuštěním hlavně. Tlakové plyny jsou utěsněny střelou v hlavni. Nedochází k žádnému zvukovému jevu.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funkce II. fáze</a:t>
            </a: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0" y="838200"/>
            <a:ext cx="9144000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b="1" u="none">
                <a:latin typeface="Times New Roman" charset="0"/>
              </a:rPr>
              <a:t>	</a:t>
            </a:r>
            <a:r>
              <a:rPr lang="cs-CZ" sz="2800" u="none">
                <a:latin typeface="Times New Roman" charset="0"/>
              </a:rPr>
              <a:t>Střela opouští hlaveň a současně ji otvírá.  Plyny expandují do expanzní dutiny v tlumiče. Současně ucpává meziprostor mezi ústím hlavně a závitovou vložkou, tím že střela vstupuje do otvoru pro průlet střely (2). Proto rozpínající se tlakové plyny nemohou opustit tlumič směrem před střelu a jsou bržděny střelou </a:t>
            </a:r>
          </a:p>
        </p:txBody>
      </p:sp>
      <p:graphicFrame>
        <p:nvGraphicFramePr>
          <p:cNvPr id="67591" name="Object 7"/>
          <p:cNvGraphicFramePr>
            <a:graphicFrameLocks noChangeAspect="1"/>
          </p:cNvGraphicFramePr>
          <p:nvPr/>
        </p:nvGraphicFramePr>
        <p:xfrm>
          <a:off x="0" y="3962400"/>
          <a:ext cx="9144000" cy="242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22" name="Rastrový obrázek" r:id="rId3" imgW="7706801" imgH="2048161" progId="Paint.Picture">
                  <p:embed/>
                </p:oleObj>
              </mc:Choice>
              <mc:Fallback>
                <p:oleObj name="Rastrový obrázek" r:id="rId3" imgW="7706801" imgH="2048161" progId="Paint.Picture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962400"/>
                        <a:ext cx="9144000" cy="2428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funkce</a:t>
            </a:r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0" y="1752600"/>
            <a:ext cx="9144000" cy="393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Po vstupu rozpínajících se plynů do šroubovitých drážek (5), dojde k rotaci rozpínajících se tlakových plynů. Při této rotaci vzniká na vnějším obvodě šroubovice přetlak a na menším průměru podtlak. Toto způsobuje nasávání hnacích plynů z expanzní dutiny. Současně se díky stoupání závitu šroubovice, začínají plyny vystupující z hlavně silně zhušťovat v expanzním prostoru (6). To způsobí silné zředění rozpínajících se tlakových plynů ve stále se zvětšujícím prostoru za střelou a v hlavni zbraně.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funkce III. fáze</a:t>
            </a:r>
          </a:p>
        </p:txBody>
      </p:sp>
      <p:graphicFrame>
        <p:nvGraphicFramePr>
          <p:cNvPr id="81925" name="Object 5"/>
          <p:cNvGraphicFramePr>
            <a:graphicFrameLocks noChangeAspect="1"/>
          </p:cNvGraphicFramePr>
          <p:nvPr/>
        </p:nvGraphicFramePr>
        <p:xfrm>
          <a:off x="0" y="3124200"/>
          <a:ext cx="9144000" cy="230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4" name="Rastrový obrázek" r:id="rId3" imgW="7695238" imgH="1943371" progId="Paint.Picture">
                  <p:embed/>
                </p:oleObj>
              </mc:Choice>
              <mc:Fallback>
                <p:oleObj name="Rastrový obrázek" r:id="rId3" imgW="7695238" imgH="1943371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124200"/>
                        <a:ext cx="9144000" cy="230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0" y="5638800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Šipka znázorňuje směr rotace rozpínajících se tlakových plynů díky šroubovici v závitové vložce tlumiče. </a:t>
            </a:r>
          </a:p>
        </p:txBody>
      </p:sp>
      <p:sp>
        <p:nvSpPr>
          <p:cNvPr id="81927" name="Line 7"/>
          <p:cNvSpPr>
            <a:spLocks noChangeShapeType="1"/>
          </p:cNvSpPr>
          <p:nvPr/>
        </p:nvSpPr>
        <p:spPr bwMode="auto">
          <a:xfrm flipV="1">
            <a:off x="1600200" y="4419600"/>
            <a:ext cx="44196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1929" name="Line 9"/>
          <p:cNvSpPr>
            <a:spLocks noChangeShapeType="1"/>
          </p:cNvSpPr>
          <p:nvPr/>
        </p:nvSpPr>
        <p:spPr bwMode="auto">
          <a:xfrm>
            <a:off x="1524000" y="1447800"/>
            <a:ext cx="617220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1930" name="Line 10"/>
          <p:cNvSpPr>
            <a:spLocks noChangeShapeType="1"/>
          </p:cNvSpPr>
          <p:nvPr/>
        </p:nvSpPr>
        <p:spPr bwMode="auto">
          <a:xfrm>
            <a:off x="1524000" y="1447800"/>
            <a:ext cx="632460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1931" name="Rectangle 11"/>
          <p:cNvSpPr>
            <a:spLocks noChangeArrowheads="1"/>
          </p:cNvSpPr>
          <p:nvPr/>
        </p:nvSpPr>
        <p:spPr bwMode="auto">
          <a:xfrm>
            <a:off x="0" y="1066800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Šipky znázorňují směr zvyšování tlaku díky stoupání šroubovice v závitové vložce tlumiče.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funkce IV. fáze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1219200"/>
            <a:ext cx="91440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Díky silnému zředění tlaku v prostoru za dnem střely a v ústí hlavně malorážové hlavně, je střela připravena opustit válcový otvor průletu střely bez průvodného zvukového efektu.</a:t>
            </a:r>
          </a:p>
        </p:txBody>
      </p:sp>
      <p:graphicFrame>
        <p:nvGraphicFramePr>
          <p:cNvPr id="70661" name="Object 5"/>
          <p:cNvGraphicFramePr>
            <a:graphicFrameLocks noChangeAspect="1"/>
          </p:cNvGraphicFramePr>
          <p:nvPr/>
        </p:nvGraphicFramePr>
        <p:xfrm>
          <a:off x="0" y="3887788"/>
          <a:ext cx="9144000" cy="233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4" name="Rastrový obrázek" r:id="rId3" imgW="7059010" imgH="1800476" progId="Paint.Picture">
                  <p:embed/>
                </p:oleObj>
              </mc:Choice>
              <mc:Fallback>
                <p:oleObj name="Rastrový obrázek" r:id="rId3" imgW="7059010" imgH="1800476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87788"/>
                        <a:ext cx="9144000" cy="2332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funkce V. fáze</a:t>
            </a:r>
          </a:p>
        </p:txBody>
      </p:sp>
      <p:graphicFrame>
        <p:nvGraphicFramePr>
          <p:cNvPr id="79875" name="Object 3"/>
          <p:cNvGraphicFramePr>
            <a:graphicFrameLocks noChangeAspect="1"/>
          </p:cNvGraphicFramePr>
          <p:nvPr/>
        </p:nvGraphicFramePr>
        <p:xfrm>
          <a:off x="0" y="3605213"/>
          <a:ext cx="9144000" cy="214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0" name="Rastrový obrázek" r:id="rId3" imgW="7621064" imgH="1790476" progId="Paint.Picture">
                  <p:embed/>
                </p:oleObj>
              </mc:Choice>
              <mc:Fallback>
                <p:oleObj name="Rastrový obrázek" r:id="rId3" imgW="7621064" imgH="1790476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605213"/>
                        <a:ext cx="9144000" cy="214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Po opuštění válcového otvoru průletu střely (2) a výstupního expanzního kužele (4), kdy za střelou nejsou vůbec žádné expandující plyny. Tyto plyny jsou nakumulovány předním expanzním prostoru (6). Bílá barva.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Popis funkce VI. fáze</a:t>
            </a: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1695450" y="26812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80905" name="Rectangle 9"/>
          <p:cNvSpPr>
            <a:spLocks noChangeArrowheads="1"/>
          </p:cNvSpPr>
          <p:nvPr/>
        </p:nvSpPr>
        <p:spPr bwMode="auto">
          <a:xfrm>
            <a:off x="1695450" y="2686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cs-CZ"/>
          </a:p>
        </p:txBody>
      </p:sp>
      <p:graphicFrame>
        <p:nvGraphicFramePr>
          <p:cNvPr id="80907" name="Object 11"/>
          <p:cNvGraphicFramePr>
            <a:graphicFrameLocks noChangeAspect="1"/>
          </p:cNvGraphicFramePr>
          <p:nvPr/>
        </p:nvGraphicFramePr>
        <p:xfrm>
          <a:off x="0" y="3724275"/>
          <a:ext cx="9144000" cy="186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1" name="Rastrový obrázek" r:id="rId3" imgW="8723810" imgH="1781424" progId="Paint.Picture">
                  <p:embed/>
                </p:oleObj>
              </mc:Choice>
              <mc:Fallback>
                <p:oleObj name="Rastrový obrázek" r:id="rId3" imgW="8723810" imgH="1781424" progId="Paint.Picture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724275"/>
                        <a:ext cx="9144000" cy="186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908" name="Rectangle 12"/>
          <p:cNvSpPr>
            <a:spLocks noChangeArrowheads="1"/>
          </p:cNvSpPr>
          <p:nvPr/>
        </p:nvSpPr>
        <p:spPr bwMode="auto">
          <a:xfrm>
            <a:off x="0" y="1219200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V dostatečné vzdálenosti střely od čela tlumiče dochází k pozvolné expanzi nakumulováných tlakových plynů do okolního prostředí.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Nástřel vojenská puška r. 7,62x51</a:t>
            </a:r>
          </a:p>
        </p:txBody>
      </p:sp>
      <p:graphicFrame>
        <p:nvGraphicFramePr>
          <p:cNvPr id="95238" name="Object 6"/>
          <p:cNvGraphicFramePr>
            <a:graphicFrameLocks noChangeAspect="1"/>
          </p:cNvGraphicFramePr>
          <p:nvPr/>
        </p:nvGraphicFramePr>
        <p:xfrm>
          <a:off x="0" y="2659063"/>
          <a:ext cx="9144000" cy="4198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2" name="Rastrový obrázek" r:id="rId3" imgW="9647619" imgH="4428571" progId="Paint.Picture">
                  <p:embed/>
                </p:oleObj>
              </mc:Choice>
              <mc:Fallback>
                <p:oleObj name="Rastrový obrázek" r:id="rId3" imgW="9647619" imgH="4428571" progId="Paint.Picture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659063"/>
                        <a:ext cx="9144000" cy="4198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39" name="Rectangle 7"/>
          <p:cNvSpPr>
            <a:spLocks noChangeArrowheads="1"/>
          </p:cNvSpPr>
          <p:nvPr/>
        </p:nvSpPr>
        <p:spPr bwMode="auto">
          <a:xfrm>
            <a:off x="152400" y="762000"/>
            <a:ext cx="89916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Vzdálenost střelby je 100m. Levá nástřelka je nastřelena s tlumičem hluku, pravá bez tlumiče. Z obou nástřelek je zřejmé, že tlumič hluku nezhoršil nástřel ani rozptyl zbraně.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Nástřel lovecká puška r. 7,62x51</a:t>
            </a:r>
          </a:p>
        </p:txBody>
      </p:sp>
      <p:graphicFrame>
        <p:nvGraphicFramePr>
          <p:cNvPr id="96259" name="Object 3"/>
          <p:cNvGraphicFramePr>
            <a:graphicFrameLocks noChangeAspect="1"/>
          </p:cNvGraphicFramePr>
          <p:nvPr/>
        </p:nvGraphicFramePr>
        <p:xfrm>
          <a:off x="0" y="2457450"/>
          <a:ext cx="9144000" cy="440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3" name="Rastrový obrázek" r:id="rId3" imgW="9678751" imgH="4657143" progId="Paint.Picture">
                  <p:embed/>
                </p:oleObj>
              </mc:Choice>
              <mc:Fallback>
                <p:oleObj name="Rastrový obrázek" r:id="rId3" imgW="9678751" imgH="4657143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457450"/>
                        <a:ext cx="9144000" cy="440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0" y="762000"/>
            <a:ext cx="91440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2800" u="none">
                <a:latin typeface="Times New Roman" charset="0"/>
              </a:rPr>
              <a:t>	Vzdálenost střelby je 100m. Levá nástřelka je nastřelena s tlumičem hluku, pravá bez tlumiče. Z obou nástřelek je zřejmé, že tlumič hluku zhoršil nástřel a rozptyl zbraně asi o 66%.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Dokonalost útlumu 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990600"/>
            <a:ext cx="9144000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cs-CZ" sz="2800" u="none">
                <a:latin typeface="Times New Roman" charset="0"/>
              </a:rPr>
              <a:t>	Hladina zvuku je logaritmická srovnávací veličina, což znamená, že snížení hladiny zvuku o 3 dB poklesne dojem hlasitosti na polovinu oproti normálu. Snížení hladiny zvuku o 10 dB bude znamenat pokles hlasitosti na jednu desetinu, o 20 dB na jednu setinu a snížení hladiny zvuku o 30 dB znamená pokles dojmu hlasitosti na jednu tisícinu oproti normálu. Dokonalost útlumu zvuku výstřelu je hodnocena takto:</a:t>
            </a:r>
          </a:p>
          <a:p>
            <a:pPr algn="l"/>
            <a:r>
              <a:rPr lang="cs-CZ" sz="2800" u="none">
                <a:latin typeface="Times New Roman" charset="0"/>
              </a:rPr>
              <a:t>	10 – 15 dB           vyhovující</a:t>
            </a:r>
          </a:p>
          <a:p>
            <a:pPr algn="l"/>
            <a:r>
              <a:rPr lang="cs-CZ" sz="2800" u="none">
                <a:latin typeface="Times New Roman" charset="0"/>
              </a:rPr>
              <a:t>	15 – 20 dB           dobré</a:t>
            </a:r>
          </a:p>
          <a:p>
            <a:pPr algn="l"/>
            <a:r>
              <a:rPr lang="cs-CZ" sz="2800" u="none">
                <a:latin typeface="Times New Roman" charset="0"/>
              </a:rPr>
              <a:t>	20 – 25 dB           velmi dobré</a:t>
            </a:r>
          </a:p>
          <a:p>
            <a:pPr algn="l"/>
            <a:r>
              <a:rPr lang="cs-CZ" sz="2800" u="none">
                <a:latin typeface="Times New Roman" charset="0"/>
              </a:rPr>
              <a:t>	25 – 30 dB           výborné</a:t>
            </a:r>
          </a:p>
          <a:p>
            <a:pPr algn="l"/>
            <a:r>
              <a:rPr lang="cs-CZ" sz="2800" u="none">
                <a:latin typeface="Times New Roman" charset="0"/>
              </a:rPr>
              <a:t>	více jako 30 dB    vynikající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Použitá literatura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1524000"/>
            <a:ext cx="91440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Ing. FRENZL Jiří – Ruční palné zbraně </a:t>
            </a:r>
          </a:p>
          <a:p>
            <a:pPr algn="r"/>
            <a:r>
              <a:rPr lang="cs-CZ" sz="2800" i="1" u="none">
                <a:latin typeface="Times New Roman" charset="0"/>
              </a:rPr>
              <a:t>Uherský Brod 1993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Ing. KŘÍBEK Jan – Střelné zbraně I + II</a:t>
            </a:r>
          </a:p>
          <a:p>
            <a:pPr algn="r"/>
            <a:r>
              <a:rPr lang="cs-CZ" sz="2800" i="1" u="none">
                <a:latin typeface="Times New Roman" charset="0"/>
              </a:rPr>
              <a:t>Brno 1994</a:t>
            </a:r>
            <a:endParaRPr lang="cs-CZ" sz="2800" u="none">
              <a:latin typeface="Times New Roman" charset="0"/>
            </a:endParaRP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Ing. STROUHAL Karel – Civilní ruční zbraně a střelivo</a:t>
            </a:r>
          </a:p>
          <a:p>
            <a:pPr algn="r"/>
            <a:r>
              <a:rPr lang="cs-CZ" sz="2800" i="1" u="none">
                <a:latin typeface="Times New Roman" charset="0"/>
              </a:rPr>
              <a:t>Uherský Brod 1993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Alexandr B. Žuk – Pušky a samopaly</a:t>
            </a:r>
          </a:p>
          <a:p>
            <a:pPr algn="r"/>
            <a:r>
              <a:rPr lang="cs-CZ" sz="2800" i="1" u="none">
                <a:latin typeface="Times New Roman" charset="0"/>
              </a:rPr>
              <a:t>Moskva 1987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Alexandr B. Žuk – Revolvery a pistole</a:t>
            </a:r>
          </a:p>
          <a:p>
            <a:pPr algn="r" eaLnBrk="0" hangingPunct="0"/>
            <a:r>
              <a:rPr lang="cs-CZ" sz="2800" i="1" u="none">
                <a:latin typeface="Times New Roman" charset="0"/>
              </a:rPr>
              <a:t>Moskva 1983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28600" y="228600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cs-CZ" b="1" u="sng" cap="none" smtClean="0">
                <a:solidFill>
                  <a:schemeClr val="tx1"/>
                </a:solidFill>
                <a:effectLst/>
                <a:latin typeface="Times New Roman" charset="0"/>
              </a:rPr>
              <a:t>Použitá literatura</a:t>
            </a:r>
          </a:p>
        </p:txBody>
      </p:sp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0" y="1143000"/>
            <a:ext cx="9144000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Prof. Ing. Fišer Miloslav CSc. – Konstrukce loveckých, sportovních a obraných zbraní </a:t>
            </a:r>
          </a:p>
          <a:p>
            <a:pPr algn="r"/>
            <a:r>
              <a:rPr lang="cs-CZ" sz="2800" i="1" u="none">
                <a:latin typeface="Times New Roman" charset="0"/>
              </a:rPr>
              <a:t>Ostrava 2009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Prof. Ing. Fišer Miloslav CSc. 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Doc. Ing. Procházka Stanislav CSc. – Projektování  loveckých, sportovních a obraných zbraní </a:t>
            </a:r>
          </a:p>
          <a:p>
            <a:pPr algn="r"/>
            <a:r>
              <a:rPr lang="cs-CZ" sz="2800" i="1" u="none">
                <a:latin typeface="Times New Roman" charset="0"/>
              </a:rPr>
              <a:t>Ostrava 2007</a:t>
            </a:r>
          </a:p>
          <a:p>
            <a:pPr algn="l">
              <a:buFontTx/>
              <a:buChar char="-"/>
            </a:pPr>
            <a:r>
              <a:rPr lang="cs-CZ" sz="2800" u="none">
                <a:latin typeface="Times New Roman" charset="0"/>
              </a:rPr>
              <a:t> Plíhal Bohumil, Beer Stanislav, Komenda Jan, Jedlička Luděk, Kuda Bohuslav  - Balistika</a:t>
            </a:r>
          </a:p>
          <a:p>
            <a:pPr algn="r"/>
            <a:r>
              <a:rPr lang="cs-CZ" sz="2800" i="1" u="none">
                <a:latin typeface="Times New Roman" charset="0"/>
              </a:rPr>
              <a:t>Brno 2003</a:t>
            </a:r>
            <a:endParaRPr lang="cs-CZ" sz="2800" u="none">
              <a:latin typeface="Times New Roman" charset="0"/>
            </a:endParaRPr>
          </a:p>
          <a:p>
            <a:pPr algn="l"/>
            <a:endParaRPr lang="cs-CZ" sz="2800" u="none">
              <a:latin typeface="Times New Roman" charset="0"/>
            </a:endParaRPr>
          </a:p>
          <a:p>
            <a:pPr algn="l"/>
            <a:r>
              <a:rPr lang="cs-CZ" sz="2800" u="none">
                <a:latin typeface="Times New Roman" charset="0"/>
              </a:rPr>
              <a:t>Firemní literatura, odborná periodika, sbírky zákonů a ostatní normy.</a:t>
            </a:r>
            <a:endParaRPr lang="cs-CZ" sz="2800" i="1" u="none">
              <a:latin typeface="Times New Roman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6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6_Cesta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303</Words>
  <Application>Microsoft Office PowerPoint</Application>
  <PresentationFormat>Předvádění na obrazovce (4:3)</PresentationFormat>
  <Paragraphs>80</Paragraphs>
  <Slides>21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6_Cesta</vt:lpstr>
      <vt:lpstr>Rastrový obrázek</vt:lpstr>
      <vt:lpstr>Bitmap Image</vt:lpstr>
      <vt:lpstr>10. Vířivé tlumiče</vt:lpstr>
      <vt:lpstr>A N O T A C E</vt:lpstr>
      <vt:lpstr>Vířivý princip tlumení</vt:lpstr>
      <vt:lpstr>Vířivý tlumič</vt:lpstr>
      <vt:lpstr>Vířivý tlumič </vt:lpstr>
      <vt:lpstr>Vířivý tlumič Ing. Mucha </vt:lpstr>
      <vt:lpstr>Hlavní části vířivého tlumiče</vt:lpstr>
      <vt:lpstr>Výkres prototypu vířivého tlumiče </vt:lpstr>
      <vt:lpstr>Popis hlavních prvků</vt:lpstr>
      <vt:lpstr>Popis funkce I. fáze </vt:lpstr>
      <vt:lpstr>Popis funkce II. fáze</vt:lpstr>
      <vt:lpstr>Popis funkce</vt:lpstr>
      <vt:lpstr>Popis funkce III. fáze</vt:lpstr>
      <vt:lpstr>Popis funkce IV. fáze</vt:lpstr>
      <vt:lpstr>Popis funkce V. fáze</vt:lpstr>
      <vt:lpstr>Popis funkce VI. fáze</vt:lpstr>
      <vt:lpstr>Nástřel vojenská puška r. 7,62x51</vt:lpstr>
      <vt:lpstr>Nástřel lovecká puška r. 7,62x51</vt:lpstr>
      <vt:lpstr>Dokonalost útlumu </vt:lpstr>
      <vt:lpstr>Použitá literatura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Pavel</dc:creator>
  <cp:lastModifiedBy>Pavel</cp:lastModifiedBy>
  <cp:revision>11</cp:revision>
  <dcterms:modified xsi:type="dcterms:W3CDTF">2013-11-07T10:09:57Z</dcterms:modified>
</cp:coreProperties>
</file>