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8"/>
  </p:notesMasterIdLst>
  <p:handoutMasterIdLst>
    <p:handoutMasterId r:id="rId29"/>
  </p:handoutMasterIdLst>
  <p:sldIdLst>
    <p:sldId id="257" r:id="rId2"/>
    <p:sldId id="279" r:id="rId3"/>
    <p:sldId id="283" r:id="rId4"/>
    <p:sldId id="288" r:id="rId5"/>
    <p:sldId id="286" r:id="rId6"/>
    <p:sldId id="289" r:id="rId7"/>
    <p:sldId id="290" r:id="rId8"/>
    <p:sldId id="287" r:id="rId9"/>
    <p:sldId id="303" r:id="rId10"/>
    <p:sldId id="305" r:id="rId11"/>
    <p:sldId id="304" r:id="rId12"/>
    <p:sldId id="301" r:id="rId13"/>
    <p:sldId id="292" r:id="rId14"/>
    <p:sldId id="300" r:id="rId15"/>
    <p:sldId id="302" r:id="rId16"/>
    <p:sldId id="291" r:id="rId17"/>
    <p:sldId id="298" r:id="rId18"/>
    <p:sldId id="297" r:id="rId19"/>
    <p:sldId id="293" r:id="rId20"/>
    <p:sldId id="284" r:id="rId21"/>
    <p:sldId id="294" r:id="rId22"/>
    <p:sldId id="281" r:id="rId23"/>
    <p:sldId id="299" r:id="rId24"/>
    <p:sldId id="295" r:id="rId25"/>
    <p:sldId id="282" r:id="rId26"/>
    <p:sldId id="296" r:id="rId27"/>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charset="0"/>
        <a:ea typeface="+mn-ea"/>
        <a:cs typeface="Arial" charset="0"/>
      </a:defRPr>
    </a:lvl1pPr>
    <a:lvl2pPr marL="457200" algn="ctr" rtl="0" fontAlgn="base">
      <a:spcBef>
        <a:spcPct val="0"/>
      </a:spcBef>
      <a:spcAft>
        <a:spcPct val="0"/>
      </a:spcAft>
      <a:defRPr u="sng" kern="1200">
        <a:solidFill>
          <a:schemeClr val="tx1"/>
        </a:solidFill>
        <a:latin typeface="Arial" charset="0"/>
        <a:ea typeface="+mn-ea"/>
        <a:cs typeface="Arial" charset="0"/>
      </a:defRPr>
    </a:lvl2pPr>
    <a:lvl3pPr marL="914400" algn="ctr" rtl="0" fontAlgn="base">
      <a:spcBef>
        <a:spcPct val="0"/>
      </a:spcBef>
      <a:spcAft>
        <a:spcPct val="0"/>
      </a:spcAft>
      <a:defRPr u="sng" kern="1200">
        <a:solidFill>
          <a:schemeClr val="tx1"/>
        </a:solidFill>
        <a:latin typeface="Arial" charset="0"/>
        <a:ea typeface="+mn-ea"/>
        <a:cs typeface="Arial" charset="0"/>
      </a:defRPr>
    </a:lvl3pPr>
    <a:lvl4pPr marL="1371600" algn="ctr" rtl="0" fontAlgn="base">
      <a:spcBef>
        <a:spcPct val="0"/>
      </a:spcBef>
      <a:spcAft>
        <a:spcPct val="0"/>
      </a:spcAft>
      <a:defRPr u="sng" kern="1200">
        <a:solidFill>
          <a:schemeClr val="tx1"/>
        </a:solidFill>
        <a:latin typeface="Arial" charset="0"/>
        <a:ea typeface="+mn-ea"/>
        <a:cs typeface="Arial" charset="0"/>
      </a:defRPr>
    </a:lvl4pPr>
    <a:lvl5pPr marL="1828800" algn="ctr" rtl="0" fontAlgn="base">
      <a:spcBef>
        <a:spcPct val="0"/>
      </a:spcBef>
      <a:spcAft>
        <a:spcPct val="0"/>
      </a:spcAft>
      <a:defRPr u="sng" kern="1200">
        <a:solidFill>
          <a:schemeClr val="tx1"/>
        </a:solidFill>
        <a:latin typeface="Arial" charset="0"/>
        <a:ea typeface="+mn-ea"/>
        <a:cs typeface="Arial" charset="0"/>
      </a:defRPr>
    </a:lvl5pPr>
    <a:lvl6pPr marL="2286000" algn="l" defTabSz="914400" rtl="0" eaLnBrk="1" latinLnBrk="0" hangingPunct="1">
      <a:defRPr u="sng" kern="1200">
        <a:solidFill>
          <a:schemeClr val="tx1"/>
        </a:solidFill>
        <a:latin typeface="Arial" charset="0"/>
        <a:ea typeface="+mn-ea"/>
        <a:cs typeface="Arial" charset="0"/>
      </a:defRPr>
    </a:lvl6pPr>
    <a:lvl7pPr marL="2743200" algn="l" defTabSz="914400" rtl="0" eaLnBrk="1" latinLnBrk="0" hangingPunct="1">
      <a:defRPr u="sng" kern="1200">
        <a:solidFill>
          <a:schemeClr val="tx1"/>
        </a:solidFill>
        <a:latin typeface="Arial" charset="0"/>
        <a:ea typeface="+mn-ea"/>
        <a:cs typeface="Arial" charset="0"/>
      </a:defRPr>
    </a:lvl7pPr>
    <a:lvl8pPr marL="3200400" algn="l" defTabSz="914400" rtl="0" eaLnBrk="1" latinLnBrk="0" hangingPunct="1">
      <a:defRPr u="sng" kern="1200">
        <a:solidFill>
          <a:schemeClr val="tx1"/>
        </a:solidFill>
        <a:latin typeface="Arial" charset="0"/>
        <a:ea typeface="+mn-ea"/>
        <a:cs typeface="Arial" charset="0"/>
      </a:defRPr>
    </a:lvl8pPr>
    <a:lvl9pPr marL="3657600" algn="l" defTabSz="914400" rtl="0" eaLnBrk="1" latinLnBrk="0" hangingPunct="1">
      <a:defRPr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45" autoAdjust="0"/>
    <p:restoredTop sz="94660"/>
  </p:normalViewPr>
  <p:slideViewPr>
    <p:cSldViewPr>
      <p:cViewPr varScale="1">
        <p:scale>
          <a:sx n="95" d="100"/>
          <a:sy n="95" d="100"/>
        </p:scale>
        <p:origin x="-138" y="-1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82F93E8F-CE07-44F7-9378-1E504C1F601A}" type="slidenum">
              <a:rPr lang="cs-CZ"/>
              <a:pPr>
                <a:defRPr/>
              </a:pPr>
              <a:t>‹#›</a:t>
            </a:fld>
            <a:endParaRPr lang="cs-CZ"/>
          </a:p>
        </p:txBody>
      </p:sp>
    </p:spTree>
    <p:extLst>
      <p:ext uri="{BB962C8B-B14F-4D97-AF65-F5344CB8AC3E}">
        <p14:creationId xmlns:p14="http://schemas.microsoft.com/office/powerpoint/2010/main" val="2767073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60DB3EE6-18CC-412D-BF7D-D6F529C86565}" type="slidenum">
              <a:rPr lang="cs-CZ"/>
              <a:pPr>
                <a:defRPr/>
              </a:pPr>
              <a:t>‹#›</a:t>
            </a:fld>
            <a:endParaRPr lang="cs-CZ"/>
          </a:p>
        </p:txBody>
      </p:sp>
    </p:spTree>
    <p:extLst>
      <p:ext uri="{BB962C8B-B14F-4D97-AF65-F5344CB8AC3E}">
        <p14:creationId xmlns:p14="http://schemas.microsoft.com/office/powerpoint/2010/main" val="3698606392"/>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B81C3D7D-2306-4196-A964-FFCB74FA83C5}" type="slidenum">
              <a:rPr lang="cs-CZ"/>
              <a:pPr>
                <a:defRPr/>
              </a:pPr>
              <a:t>‹#›</a:t>
            </a:fld>
            <a:endParaRPr lang="cs-CZ"/>
          </a:p>
        </p:txBody>
      </p:sp>
    </p:spTree>
    <p:extLst>
      <p:ext uri="{BB962C8B-B14F-4D97-AF65-F5344CB8AC3E}">
        <p14:creationId xmlns:p14="http://schemas.microsoft.com/office/powerpoint/2010/main" val="228966499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defRPr>
            </a:lvl1pPr>
          </a:lstStyle>
          <a:p>
            <a:pPr>
              <a:defRPr/>
            </a:pPr>
            <a:fld id="{ED741BD5-8B65-4E5D-9A20-1DACECE5C4E1}"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xml"/><Relationship Id="rId1" Type="http://schemas.openxmlformats.org/officeDocument/2006/relationships/vmlDrawing" Target="../drawings/vmlDrawing4.vml"/><Relationship Id="rId6" Type="http://schemas.openxmlformats.org/officeDocument/2006/relationships/image" Target="../media/image7.png"/><Relationship Id="rId5" Type="http://schemas.openxmlformats.org/officeDocument/2006/relationships/oleObject" Target="../embeddings/oleObject4.bin"/><Relationship Id="rId4" Type="http://schemas.openxmlformats.org/officeDocument/2006/relationships/image" Target="http://raketove.modely.sweb.cz/vzorec3.gif" TargetMode="Externa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xml"/><Relationship Id="rId1" Type="http://schemas.openxmlformats.org/officeDocument/2006/relationships/vmlDrawing" Target="../drawings/vmlDrawing5.v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xml"/><Relationship Id="rId1" Type="http://schemas.openxmlformats.org/officeDocument/2006/relationships/vmlDrawing" Target="../drawings/vmlDrawing6.v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xml"/><Relationship Id="rId1" Type="http://schemas.openxmlformats.org/officeDocument/2006/relationships/vmlDrawing" Target="../drawings/vmlDrawing7.v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xml"/><Relationship Id="rId1" Type="http://schemas.openxmlformats.org/officeDocument/2006/relationships/vmlDrawing" Target="../drawings/vmlDrawing8.v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xml"/><Relationship Id="rId1" Type="http://schemas.openxmlformats.org/officeDocument/2006/relationships/vmlDrawing" Target="../drawings/vmlDrawing9.v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8" name="Group 38"/>
          <p:cNvGraphicFramePr>
            <a:graphicFrameLocks noGrp="1"/>
          </p:cNvGraphicFramePr>
          <p:nvPr>
            <p:ph type="tbl" idx="4294967295"/>
            <p:extLst>
              <p:ext uri="{D42A27DB-BD31-4B8C-83A1-F6EECF244321}">
                <p14:modId xmlns:p14="http://schemas.microsoft.com/office/powerpoint/2010/main" val="3190185734"/>
              </p:ext>
            </p:extLst>
          </p:nvPr>
        </p:nvGraphicFramePr>
        <p:xfrm>
          <a:off x="304800" y="19812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a:t>
                      </a:r>
                      <a:r>
                        <a:rPr kumimoji="0" lang="cs-CZ" sz="2200" b="0" i="1" u="none" strike="noStrike" cap="none" normalizeH="0" baseline="0" smtClean="0">
                          <a:ln>
                            <a:noFill/>
                          </a:ln>
                          <a:solidFill>
                            <a:schemeClr val="tx1"/>
                          </a:solidFill>
                          <a:effectLst/>
                          <a:latin typeface="Arial" charset="0"/>
                        </a:rPr>
                        <a:t>r</a:t>
                      </a:r>
                      <a:r>
                        <a:rPr kumimoji="0" lang="cs-CZ" sz="2200" b="0" i="1" u="none" strike="noStrike" cap="none" normalizeH="0" baseline="0" smtClean="0">
                          <a:ln>
                            <a:noFill/>
                          </a:ln>
                          <a:solidFill>
                            <a:schemeClr val="tx1"/>
                          </a:solidFill>
                          <a:effectLst/>
                          <a:latin typeface="Arial" charset="0"/>
                          <a:cs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r>
                        <a:rPr kumimoji="0" lang="cs-CZ" sz="2200" b="0" i="1" u="none" strike="noStrike" cap="none" normalizeH="0" baseline="0" smtClean="0">
                          <a:ln>
                            <a:noFill/>
                          </a:ln>
                          <a:solidFill>
                            <a:schemeClr val="tx1"/>
                          </a:solidFill>
                          <a:effectLst/>
                          <a:latin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11. Vnější balistika</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Balistika a konstrukce</a:t>
                      </a:r>
                      <a:r>
                        <a:rPr kumimoji="0" lang="cs-CZ" sz="2800" b="1" i="0" u="none" strike="noStrike" cap="none" normalizeH="0" baseline="0" smtClean="0">
                          <a:ln>
                            <a:noFill/>
                          </a:ln>
                          <a:solidFill>
                            <a:schemeClr val="tx1"/>
                          </a:solidFill>
                          <a:effectLst/>
                          <a:latin typeface="Arial" charset="0"/>
                          <a:cs typeface="Arial" charset="0"/>
                        </a:rPr>
                        <a:t> </a:t>
                      </a:r>
                      <a:r>
                        <a:rPr kumimoji="0" lang="cs-CZ" sz="2800" b="1" i="0" u="none" strike="noStrike" cap="none" normalizeH="0" baseline="0" smtClean="0">
                          <a:ln>
                            <a:noFill/>
                          </a:ln>
                          <a:solidFill>
                            <a:schemeClr val="tx1"/>
                          </a:solidFill>
                          <a:effectLst/>
                          <a:latin typeface="Arial" charset="0"/>
                        </a:rPr>
                        <a:t>hlavních dílů zbraní </a:t>
                      </a:r>
                      <a:r>
                        <a:rPr kumimoji="0" lang="cs-CZ" sz="2400" b="0" i="0" u="none" strike="noStrike" cap="none" normalizeH="0" baseline="0" smtClean="0">
                          <a:ln>
                            <a:noFill/>
                          </a:ln>
                          <a:solidFill>
                            <a:schemeClr val="tx1"/>
                          </a:solidFill>
                          <a:effectLst/>
                          <a:latin typeface="Arial" charset="0"/>
                          <a:cs typeface="Arial" charset="0"/>
                        </a:rPr>
                        <a:t>(pro </a:t>
                      </a:r>
                      <a:r>
                        <a:rPr kumimoji="0" lang="cs-CZ" sz="2400" b="0" i="0" u="none" strike="noStrike" cap="none" normalizeH="0" baseline="0" smtClean="0">
                          <a:ln>
                            <a:noFill/>
                          </a:ln>
                          <a:solidFill>
                            <a:schemeClr val="tx1"/>
                          </a:solidFill>
                          <a:effectLst/>
                          <a:latin typeface="Arial" charset="0"/>
                        </a:rPr>
                        <a:t>2</a:t>
                      </a:r>
                      <a:r>
                        <a:rPr kumimoji="0" lang="cs-CZ" sz="2400" b="0" i="0" u="none" strike="noStrike" cap="none" normalizeH="0" baseline="0" smtClean="0">
                          <a:ln>
                            <a:noFill/>
                          </a:ln>
                          <a:solidFill>
                            <a:schemeClr val="tx1"/>
                          </a:solidFill>
                          <a:effectLst/>
                          <a:latin typeface="Arial" charset="0"/>
                          <a:cs typeface="Arial" charset="0"/>
                        </a:rPr>
                        <a:t>. </a:t>
                      </a:r>
                      <a:r>
                        <a:rPr kumimoji="0" lang="cs-CZ" sz="2400" b="0" i="0" u="none" strike="noStrike" cap="none" normalizeH="0" baseline="0" dirty="0" smtClean="0">
                          <a:ln>
                            <a:noFill/>
                          </a:ln>
                          <a:solidFill>
                            <a:schemeClr val="tx1"/>
                          </a:solidFill>
                          <a:effectLst/>
                          <a:latin typeface="Arial" charset="0"/>
                          <a:cs typeface="Arial" charset="0"/>
                        </a:rPr>
                        <a:t>ročník </a:t>
                      </a:r>
                      <a:r>
                        <a:rPr kumimoji="0" lang="cs-CZ" sz="2400" b="0" i="0" u="none" strike="noStrike" cap="none" normalizeH="0" baseline="0" dirty="0" smtClean="0">
                          <a:ln>
                            <a:noFill/>
                          </a:ln>
                          <a:solidFill>
                            <a:schemeClr val="tx1"/>
                          </a:solidFill>
                          <a:effectLst/>
                          <a:latin typeface="Arial" charset="0"/>
                        </a:rPr>
                        <a:t>předmětu </a:t>
                      </a:r>
                      <a:r>
                        <a:rPr kumimoji="0" lang="cs-CZ" sz="2400" b="0" i="0" u="none" strike="noStrike" cap="none" normalizeH="0" baseline="0" dirty="0" err="1" smtClean="0">
                          <a:ln>
                            <a:noFill/>
                          </a:ln>
                          <a:solidFill>
                            <a:schemeClr val="tx1"/>
                          </a:solidFill>
                          <a:effectLst/>
                          <a:latin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dirty="0" smtClean="0">
                          <a:ln>
                            <a:noFill/>
                          </a:ln>
                          <a:solidFill>
                            <a:schemeClr val="tx1"/>
                          </a:solidFill>
                          <a:effectLst/>
                          <a:latin typeface="Arial" charset="0"/>
                        </a:rPr>
                        <a:t>23. Října 2012</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charset="0"/>
                <a:cs typeface="Arial" charset="0"/>
              </a:defRPr>
            </a:lvl1pPr>
            <a:lvl2pPr marL="742950" indent="-285750" algn="l" eaLnBrk="0" hangingPunct="0">
              <a:defRPr>
                <a:solidFill>
                  <a:schemeClr val="tx1"/>
                </a:solidFill>
                <a:latin typeface="Arial" charset="0"/>
                <a:cs typeface="Arial" charset="0"/>
              </a:defRPr>
            </a:lvl2pPr>
            <a:lvl3pPr marL="1143000" indent="-228600" algn="l" eaLnBrk="0" hangingPunct="0">
              <a:defRPr>
                <a:solidFill>
                  <a:schemeClr val="tx1"/>
                </a:solidFill>
                <a:latin typeface="Arial" charset="0"/>
                <a:cs typeface="Arial" charset="0"/>
              </a:defRPr>
            </a:lvl3pPr>
            <a:lvl4pPr marL="1600200" indent="-228600" algn="l" eaLnBrk="0" hangingPunct="0">
              <a:defRPr>
                <a:solidFill>
                  <a:schemeClr val="tx1"/>
                </a:solidFill>
                <a:latin typeface="Arial" charset="0"/>
                <a:cs typeface="Arial" charset="0"/>
              </a:defRPr>
            </a:lvl4pPr>
            <a:lvl5pPr marL="2057400" indent="-228600" algn="l"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10279" name="Rectangle 39"/>
          <p:cNvSpPr>
            <a:spLocks noGrp="1"/>
          </p:cNvSpPr>
          <p:nvPr>
            <p:ph type="title" idx="4294967295"/>
          </p:nvPr>
        </p:nvSpPr>
        <p:spPr bwMode="auto">
          <a:xfrm>
            <a:off x="152400" y="11430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11. Vnější balistika </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1780"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t>	Záměrem této sady výukových materiálů s názvem </a:t>
            </a:r>
            <a:r>
              <a:rPr lang="cs-CZ" sz="2800" b="1" u="none"/>
              <a:t>Balistika a konstrukce hlavních dílů zbraní </a:t>
            </a:r>
            <a:r>
              <a:rPr lang="cs-CZ" sz="2800" u="none"/>
              <a:t>je ukázat žákům 2. ročníku SŠ-COPt, ve vyučovaném předmětu </a:t>
            </a:r>
            <a:r>
              <a:rPr lang="cs-CZ" sz="2800" i="1" u="none"/>
              <a:t>Střelné zbraně a balistika </a:t>
            </a:r>
            <a:r>
              <a:rPr lang="cs-CZ" sz="2800" u="none"/>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chemeClr val="tx2"/>
                </a:solidFill>
              </a:rPr>
              <a:t>	</a:t>
            </a:r>
            <a:r>
              <a:rPr lang="cs-CZ" sz="2800" u="none"/>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O čem pojednává vnější balistika</a:t>
            </a:r>
          </a:p>
        </p:txBody>
      </p:sp>
      <p:sp>
        <p:nvSpPr>
          <p:cNvPr id="70660" name="Rectangle 4"/>
          <p:cNvSpPr>
            <a:spLocks noChangeArrowheads="1"/>
          </p:cNvSpPr>
          <p:nvPr/>
        </p:nvSpPr>
        <p:spPr bwMode="auto">
          <a:xfrm>
            <a:off x="-39688" y="990600"/>
            <a:ext cx="9183688"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rgbClr val="000000"/>
                </a:solidFill>
                <a:latin typeface="Times New Roman" charset="0"/>
              </a:rPr>
              <a:t>	S</a:t>
            </a:r>
            <a:r>
              <a:rPr lang="cs-CZ" sz="2800" u="none">
                <a:solidFill>
                  <a:srgbClr val="000000"/>
                </a:solidFill>
                <a:latin typeface="Times New Roman" charset="0"/>
                <a:cs typeface="Times New Roman" charset="0"/>
              </a:rPr>
              <a:t>tuduje pohyb střely ve volném prostoru až do okamžiku zasažení cíle. Přitom sleduje dráhu, energii a rychlost střely i různé průvodní jevy (akustické, tepelné a jiné). Jsou-li známy konečné účinky střelby, je možné buď empiricky, nebo i výpočtem určit další žádané údaje, např. parametry dráhy střely, stanoviště střelce apod. K řešení praktických úkolů postačuje vyšetřovat jen postupný pohyb střely. Přitom se vyšetřuje počátek pohybu střely, bez zřetele k jejímu rotačnímu pohybu. Základním předpokladem jsou normální povětrnostní a balistické podmínky. Integrováním rovnic pohybu střely, se za těchto podmínek matematicky řeší hlavní úkol vnější balistiky.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Kde se aplikuje vnější balistika </a:t>
            </a:r>
          </a:p>
        </p:txBody>
      </p:sp>
      <p:sp>
        <p:nvSpPr>
          <p:cNvPr id="75779" name="Rectangle 3"/>
          <p:cNvSpPr>
            <a:spLocks noChangeArrowheads="1"/>
          </p:cNvSpPr>
          <p:nvPr/>
        </p:nvSpPr>
        <p:spPr bwMode="auto">
          <a:xfrm>
            <a:off x="0" y="787400"/>
            <a:ext cx="9144000" cy="607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Z hlediska vnější balistiky, která studuje pohyb střely po opuštění hlavně na dráze letu, je situace poněkud složitější. Úbytek rychlosti střely za letu je závislý na dvou základních parametrech: vlastní letové rychlosti střely a balistickém koeficientu střely. U rychlejší střely je za jinak stejných podmínek pokles rychlosti střely vyšší (zpoždění střely je přibližně přímo úměrné druhé mocnině její letové rychlosti). Balistický koeficient je dán tvarem, ráží a hmotností střely. Pokud se zabýváme pouze střelami do identické zbraně, tedy střelami stejné ráže a přibližně i stejného tvaru, pak je dán pokles rychlosti střely pouze její hmotností. Pokles rychlosti je v tomto případě vyšší (za jinak shodných podmínek) u střely nižší hmotnosti (zpoždění střely je nepřímo úměrné první mocnině hmotnosti střely).</a:t>
            </a:r>
            <a:r>
              <a:rPr lang="cs-CZ" sz="1200" u="none">
                <a:cs typeface="Times New Roman" charset="0"/>
              </a:rPr>
              <a:t> </a:t>
            </a:r>
            <a:endParaRPr lang="cs-CZ" u="none"/>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Nutné úvahy a předpoklady </a:t>
            </a:r>
          </a:p>
        </p:txBody>
      </p:sp>
      <p:sp>
        <p:nvSpPr>
          <p:cNvPr id="73734" name="Rectangle 6"/>
          <p:cNvSpPr>
            <a:spLocks noChangeArrowheads="1"/>
          </p:cNvSpPr>
          <p:nvPr/>
        </p:nvSpPr>
        <p:spPr bwMode="auto">
          <a:xfrm>
            <a:off x="0" y="838200"/>
            <a:ext cx="9185275" cy="548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a:latin typeface="Times New Roman" charset="0"/>
              </a:rPr>
              <a:t>1.úvaha pro pohyb ve vakuu:</a:t>
            </a:r>
          </a:p>
          <a:p>
            <a:pPr algn="l">
              <a:buFontTx/>
              <a:buChar char="-"/>
            </a:pPr>
            <a:r>
              <a:rPr lang="cs-CZ" sz="2800" u="none">
                <a:latin typeface="Times New Roman" charset="0"/>
              </a:rPr>
              <a:t> Uvažuje se jen tíhová síla, odpadá čelní odpor</a:t>
            </a:r>
          </a:p>
          <a:p>
            <a:pPr algn="l">
              <a:buFontTx/>
              <a:buChar char="-"/>
            </a:pPr>
            <a:r>
              <a:rPr lang="cs-CZ" sz="2800" u="none">
                <a:latin typeface="Times New Roman" charset="0"/>
              </a:rPr>
              <a:t> Parabolická teorie </a:t>
            </a:r>
          </a:p>
          <a:p>
            <a:pPr algn="l"/>
            <a:r>
              <a:rPr lang="cs-CZ" sz="900" u="none">
                <a:latin typeface="Times New Roman" charset="0"/>
              </a:rPr>
              <a:t> </a:t>
            </a:r>
          </a:p>
          <a:p>
            <a:pPr algn="l"/>
            <a:r>
              <a:rPr lang="cs-CZ" sz="2800">
                <a:latin typeface="Times New Roman" charset="0"/>
              </a:rPr>
              <a:t>2.úvaha pro pohyb ve vzduchu:</a:t>
            </a:r>
          </a:p>
          <a:p>
            <a:pPr algn="l">
              <a:buFontTx/>
              <a:buChar char="-"/>
            </a:pPr>
            <a:r>
              <a:rPr lang="cs-CZ" sz="2800" u="none">
                <a:latin typeface="Times New Roman" charset="0"/>
              </a:rPr>
              <a:t> Osa střely leží kolmo k tečně trajektorie střely, uvažujeme jen</a:t>
            </a:r>
          </a:p>
          <a:p>
            <a:pPr algn="l"/>
            <a:r>
              <a:rPr lang="cs-CZ" sz="2800" u="none">
                <a:latin typeface="Times New Roman" charset="0"/>
              </a:rPr>
              <a:t>čelní odpor vzduchu</a:t>
            </a:r>
          </a:p>
          <a:p>
            <a:pPr algn="l">
              <a:buFontTx/>
              <a:buChar char="-"/>
            </a:pPr>
            <a:r>
              <a:rPr lang="cs-CZ" sz="2800" u="none">
                <a:latin typeface="Times New Roman" charset="0"/>
              </a:rPr>
              <a:t> Hlavní úkol vnější balistiky</a:t>
            </a:r>
          </a:p>
          <a:p>
            <a:pPr algn="l"/>
            <a:r>
              <a:rPr lang="cs-CZ" sz="900" u="none">
                <a:latin typeface="Times New Roman" charset="0"/>
              </a:rPr>
              <a:t> </a:t>
            </a:r>
          </a:p>
          <a:p>
            <a:pPr algn="l"/>
            <a:r>
              <a:rPr lang="cs-CZ" sz="2800">
                <a:latin typeface="Times New Roman" charset="0"/>
              </a:rPr>
              <a:t>3.úvaha pro pohyb ve vzduchu se zřetelem na rotaci:</a:t>
            </a:r>
          </a:p>
          <a:p>
            <a:pPr algn="l">
              <a:buFontTx/>
              <a:buChar char="-"/>
            </a:pPr>
            <a:r>
              <a:rPr lang="cs-CZ" sz="2800" u="none">
                <a:latin typeface="Times New Roman" charset="0"/>
              </a:rPr>
              <a:t> Pro popis proudění užíváme síly a momenty, které působí na</a:t>
            </a:r>
          </a:p>
          <a:p>
            <a:pPr algn="l"/>
            <a:r>
              <a:rPr lang="cs-CZ" sz="2800" u="none">
                <a:latin typeface="Times New Roman" charset="0"/>
              </a:rPr>
              <a:t>střelu a které zjišťujeme experimentálně</a:t>
            </a:r>
          </a:p>
          <a:p>
            <a:pPr algn="l">
              <a:buFontTx/>
              <a:buChar char="-"/>
            </a:pPr>
            <a:r>
              <a:rPr lang="cs-CZ" sz="2800" u="none">
                <a:latin typeface="Times New Roman" charset="0"/>
              </a:rPr>
              <a:t>Řešení Navier-Stokesových parametrických rovnic nám </a:t>
            </a:r>
          </a:p>
          <a:p>
            <a:pPr algn="l"/>
            <a:r>
              <a:rPr lang="cs-CZ" sz="2800" u="none">
                <a:latin typeface="Times New Roman" charset="0"/>
              </a:rPr>
              <a:t>umožní určit parametry proudění v každém bodě dráhy letu</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Vzájemná závislost se stabilitou </a:t>
            </a:r>
          </a:p>
        </p:txBody>
      </p:sp>
      <p:sp>
        <p:nvSpPr>
          <p:cNvPr id="76803" name="Rectangle 3"/>
          <p:cNvSpPr>
            <a:spLocks noChangeArrowheads="1"/>
          </p:cNvSpPr>
          <p:nvPr/>
        </p:nvSpPr>
        <p:spPr bwMode="auto">
          <a:xfrm>
            <a:off x="228600" y="1295400"/>
            <a:ext cx="8915400"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a:t>
            </a:r>
            <a:r>
              <a:rPr lang="cs-CZ" sz="2800" u="none">
                <a:latin typeface="Times New Roman" charset="0"/>
                <a:cs typeface="Times New Roman" charset="0"/>
              </a:rPr>
              <a:t>Za letu na cíl však vstupuje do hry i další parametr - stabilita střely, tj. schopnost střely pohybovat se po dráze s minimálními odchylkami své podélné osy od směru pohybu. Stabilita může být u rotačně stabilizovaných střel dosti závislá na počáteční rychlosti střely, která určuje i počáteční rychlost rotace střely kolem podélné osy. Pokud se stabilita zhorší, roste i odpor proti pohybu střely a pokles rychlosti je tak vyšší. </a:t>
            </a:r>
          </a:p>
          <a:p>
            <a:pPr algn="l" eaLnBrk="0" hangingPunct="0"/>
            <a:r>
              <a:rPr lang="cs-CZ" sz="2800" u="none">
                <a:latin typeface="Times New Roman" charset="0"/>
                <a:cs typeface="Times New Roman" charset="0"/>
              </a:rPr>
              <a:t>	U kulovitých střel však nemá stabilita či nestabilita střely zásadní význam. </a:t>
            </a:r>
          </a:p>
          <a:p>
            <a:pPr algn="l" eaLnBrk="0" hangingPunct="0"/>
            <a:endParaRPr lang="cs-CZ" sz="2800" u="none">
              <a:latin typeface="Times New Roman"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Závislost precize střelby </a:t>
            </a:r>
          </a:p>
        </p:txBody>
      </p:sp>
      <p:sp>
        <p:nvSpPr>
          <p:cNvPr id="77827" name="Rectangle 3"/>
          <p:cNvSpPr>
            <a:spLocks noChangeArrowheads="1"/>
          </p:cNvSpPr>
          <p:nvPr/>
        </p:nvSpPr>
        <p:spPr bwMode="auto">
          <a:xfrm>
            <a:off x="0" y="914400"/>
            <a:ext cx="90678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cs typeface="Times New Roman" charset="0"/>
              </a:rPr>
              <a:t> 	Vnější balistika analyzuje i přesnost střelby. Pojem přesnost střelby je velmi široký, zahrnuje systematické, náhodné i pseudonáhodné chyby. Pokud zúžíme pojem přesnost jen na náhodné chyby rozptylové, pak obvykle platí, že s rostoucí počáteční rychlostí přesnost střelby klesá, tj. zvyšuje se rozptyl, může to však být i naopak. U některých systémů však existují optimální laborace z hlediska přesnosti a při změně množství prachu nebo hmotnosti střely nahoru i dolů se rozptyl zhoršuje. Rozptyl obecně roste i se zhoršující se stabilitou střely, může jej negativně ovlivnit i chování samotné zbraně. S přesností střelby je to zkrátka trochu složité a proto je vhodné nastřelit konkrétní zbraň při různých laboracích a porovnat rozptyl.</a:t>
            </a:r>
            <a:r>
              <a:rPr lang="cs-CZ" sz="1200" u="none">
                <a:cs typeface="Times New Roman" charset="0"/>
              </a:rPr>
              <a:t> </a:t>
            </a:r>
            <a:endParaRPr lang="cs-CZ" u="none"/>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Síly a momenty působící na střelu </a:t>
            </a:r>
          </a:p>
        </p:txBody>
      </p:sp>
      <p:sp>
        <p:nvSpPr>
          <p:cNvPr id="74755" name="Rectangle 1027"/>
          <p:cNvSpPr>
            <a:spLocks noChangeArrowheads="1"/>
          </p:cNvSpPr>
          <p:nvPr/>
        </p:nvSpPr>
        <p:spPr bwMode="auto">
          <a:xfrm>
            <a:off x="533400" y="1066800"/>
            <a:ext cx="7848600" cy="4579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cs-CZ" sz="2800" b="1" u="none">
                <a:latin typeface="Times New Roman" charset="0"/>
              </a:rPr>
              <a:t>Síly způsobené hmotou střely</a:t>
            </a:r>
          </a:p>
          <a:p>
            <a:pPr algn="l">
              <a:spcBef>
                <a:spcPct val="50000"/>
              </a:spcBef>
            </a:pPr>
            <a:r>
              <a:rPr lang="cs-CZ" sz="2800" u="none">
                <a:latin typeface="Times New Roman" charset="0"/>
              </a:rPr>
              <a:t>• Tíhová síla</a:t>
            </a:r>
          </a:p>
          <a:p>
            <a:pPr algn="l">
              <a:spcBef>
                <a:spcPct val="50000"/>
              </a:spcBef>
            </a:pPr>
            <a:r>
              <a:rPr lang="cs-CZ" sz="2800" u="none">
                <a:latin typeface="Times New Roman" charset="0"/>
              </a:rPr>
              <a:t>• Coriolisova síla – fiktivní síla, kterou pozorovatel v rotující soustavě vysvětluje pohyb těles.</a:t>
            </a:r>
          </a:p>
          <a:p>
            <a:pPr algn="l">
              <a:spcBef>
                <a:spcPct val="50000"/>
              </a:spcBef>
            </a:pPr>
            <a:r>
              <a:rPr lang="cs-CZ" sz="2800" u="none">
                <a:latin typeface="Times New Roman" charset="0"/>
              </a:rPr>
              <a:t> </a:t>
            </a:r>
          </a:p>
          <a:p>
            <a:pPr>
              <a:spcBef>
                <a:spcPct val="50000"/>
              </a:spcBef>
            </a:pPr>
            <a:r>
              <a:rPr lang="cs-CZ" sz="2800" b="1" u="none">
                <a:latin typeface="Times New Roman" charset="0"/>
              </a:rPr>
              <a:t>Aerodynamické síly a momenty</a:t>
            </a:r>
          </a:p>
          <a:p>
            <a:pPr algn="l">
              <a:spcBef>
                <a:spcPct val="50000"/>
              </a:spcBef>
            </a:pPr>
            <a:r>
              <a:rPr lang="cs-CZ" sz="2800" u="none">
                <a:latin typeface="Times New Roman" charset="0"/>
              </a:rPr>
              <a:t>• Jsou výsledkem interakce okolního proudění se střelou a závisí na tvaru a drsnosti povrchu střely.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307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Počátky jednotné střely</a:t>
            </a:r>
          </a:p>
        </p:txBody>
      </p:sp>
      <p:sp>
        <p:nvSpPr>
          <p:cNvPr id="105476" name="Rectangle 3076"/>
          <p:cNvSpPr>
            <a:spLocks noChangeArrowheads="1"/>
          </p:cNvSpPr>
          <p:nvPr/>
        </p:nvSpPr>
        <p:spPr bwMode="auto">
          <a:xfrm>
            <a:off x="0" y="10668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Střela je část jednotného náboje, který je z něj vymrštěn střelnou zbraní směrem k cíly. První střela sférického tvaru byla zkonstruována v r. 1812. Byla podlouhlého tvaru a měla lepší balistické vlastnosti. Byly dány tím, že měla větší průřezové zatížení a aerodynamičtější tvar. Zavedením podlouhlých střel bylo možné zmenšit ráži, aniž by došlo ke snížení hmotnosti střely a tím průbojnosti. Záporem, který se plně projevil při jejich praktickém používání, bylo předbíhání střel prachovými plyny. Tím se snížil výkon zbraně. Při zařezávání střely do drážek nebyl totiž zcela vyplněn vnitřní profil vývrtu. K odstranění této skutečnosti byl využit princip expanze dutiny ve dně střely. Pro nízký praktický efekt byly tyto snahy brzy opuštěny.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050"/>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Vznik střely</a:t>
            </a:r>
          </a:p>
        </p:txBody>
      </p:sp>
      <p:sp>
        <p:nvSpPr>
          <p:cNvPr id="107523" name="Rectangle 2051"/>
          <p:cNvSpPr>
            <a:spLocks noChangeArrowheads="1"/>
          </p:cNvSpPr>
          <p:nvPr/>
        </p:nvSpPr>
        <p:spPr bwMode="auto">
          <a:xfrm>
            <a:off x="15875" y="1371600"/>
            <a:ext cx="9128125"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	Uplatnění bezdýmných prachů ve výmetných náplních nábojů vedlo k nárůstu počátečních rychlostí střel. Čisté olovo jako materiál pro výrobu střel se počalo legovat tvrdšími kovy, například zinkem nebo antimonem, pro dosažení větší pevnosti. Při vyšší počáteční rychlosti dochází k odřezání materiálu střely vyplňujícího drážku vývrtu. Vyšší výkony zbraní si vyžádali použití jiného materiálu, který přijde do styku s vývrtem. Vzhledem k tomu, že hlavně pro olovněné střely měly hluboké drážky, musel být plášť měkký a dostatečně tvárný. První pláště byli z mědi, ty později nahradily tombakové, které byly tvrdší a pro snížení tření v hlavni výhodnější.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Jak začal ogivál</a:t>
            </a:r>
          </a:p>
        </p:txBody>
      </p:sp>
      <p:sp>
        <p:nvSpPr>
          <p:cNvPr id="106499" name="Rectangle 3"/>
          <p:cNvSpPr>
            <a:spLocks noChangeArrowheads="1"/>
          </p:cNvSpPr>
          <p:nvPr/>
        </p:nvSpPr>
        <p:spPr bwMode="auto">
          <a:xfrm>
            <a:off x="0" y="914400"/>
            <a:ext cx="9144000" cy="6284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	Plášťové střely byly konstruovány jako válcové těleso se zaobleným předním ogivalem. Takové střely měli značný odpor vzduchu. U nábojů, kde se používal co největší dostřel, se měnil tvar střely, a to tak, že nejprve se na přední části vytvořila ostrá špice, čímž se odpor vzduchu snížil, avšak sací složka odporu vzduchu způsobená zadní rovnou plochou zůstala nezměněna. Teprve vytvořením zadního kužele vznikla střela, u níž je odpor vzduchu snížen na minimum a která má velmi dobré balistické vlastnosti. Označuje se jako biogivální a je tvořena z předního ogivalu ve tvaru ostrého hrotu, vodící válcové nebo mírně kuželové části a zadního kužele. V roce 1898 byla zavedena ve Francii první střela tohoto typu. Byla vysoustružena z tombaku a byla první moderní střelou.</a:t>
            </a:r>
          </a:p>
          <a:p>
            <a:pPr>
              <a:spcBef>
                <a:spcPct val="50000"/>
              </a:spcBef>
            </a:pPr>
            <a:endParaRPr lang="cs-CZ" sz="2800" u="none">
              <a:latin typeface="Times New Roman"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Důvod proč ogivál</a:t>
            </a:r>
          </a:p>
        </p:txBody>
      </p:sp>
      <p:graphicFrame>
        <p:nvGraphicFramePr>
          <p:cNvPr id="103428" name="Object 4"/>
          <p:cNvGraphicFramePr>
            <a:graphicFrameLocks noChangeAspect="1"/>
          </p:cNvGraphicFramePr>
          <p:nvPr/>
        </p:nvGraphicFramePr>
        <p:xfrm>
          <a:off x="152400" y="685800"/>
          <a:ext cx="8991600" cy="3321050"/>
        </p:xfrm>
        <a:graphic>
          <a:graphicData uri="http://schemas.openxmlformats.org/presentationml/2006/ole">
            <mc:AlternateContent xmlns:mc="http://schemas.openxmlformats.org/markup-compatibility/2006">
              <mc:Choice xmlns:v="urn:schemas-microsoft-com:vml" Requires="v">
                <p:oleObj spid="_x0000_s108546" name="Rastrový obrázek" r:id="rId3" imgW="5649114" imgH="2085714" progId="Paint.Picture">
                  <p:embed/>
                </p:oleObj>
              </mc:Choice>
              <mc:Fallback>
                <p:oleObj name="Rastrový obrázek" r:id="rId3" imgW="5649114" imgH="2085714"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685800"/>
                        <a:ext cx="8991600" cy="3321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3430" name="Rectangle 6"/>
          <p:cNvSpPr>
            <a:spLocks noChangeArrowheads="1"/>
          </p:cNvSpPr>
          <p:nvPr/>
        </p:nvSpPr>
        <p:spPr bwMode="auto">
          <a:xfrm>
            <a:off x="0" y="4203700"/>
            <a:ext cx="89916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Tvary špiček střel a jejich výsledný čelní odpor vzduchu v závislosti  na balistickém koeficientu odporu C</a:t>
            </a:r>
            <a:r>
              <a:rPr lang="cs-CZ" sz="2800" u="none" baseline="-25000">
                <a:latin typeface="Times New Roman" charset="0"/>
              </a:rPr>
              <a:t>x</a:t>
            </a:r>
            <a:r>
              <a:rPr lang="cs-CZ" sz="2800" u="none">
                <a:latin typeface="Times New Roman" charset="0"/>
              </a:rPr>
              <a:t>.</a:t>
            </a:r>
          </a:p>
          <a:p>
            <a:r>
              <a:rPr lang="cs-CZ" sz="2800" u="none">
                <a:latin typeface="Times New Roman" charset="0"/>
              </a:rPr>
              <a:t>			1 – C</a:t>
            </a:r>
            <a:r>
              <a:rPr lang="cs-CZ" sz="2800" u="none" baseline="-25000">
                <a:latin typeface="Times New Roman" charset="0"/>
              </a:rPr>
              <a:t>x</a:t>
            </a:r>
            <a:r>
              <a:rPr lang="cs-CZ" sz="2800" u="none">
                <a:latin typeface="Times New Roman" charset="0"/>
              </a:rPr>
              <a:t> = 0,05	 5 –  C</a:t>
            </a:r>
            <a:r>
              <a:rPr lang="cs-CZ" sz="2800" u="none" baseline="-25000">
                <a:latin typeface="Times New Roman" charset="0"/>
              </a:rPr>
              <a:t>x</a:t>
            </a:r>
            <a:r>
              <a:rPr lang="cs-CZ" sz="2800" u="none">
                <a:latin typeface="Times New Roman" charset="0"/>
              </a:rPr>
              <a:t> = 0,34			2 – C</a:t>
            </a:r>
            <a:r>
              <a:rPr lang="cs-CZ" sz="2800" u="none" baseline="-25000">
                <a:latin typeface="Times New Roman" charset="0"/>
              </a:rPr>
              <a:t>x</a:t>
            </a:r>
            <a:r>
              <a:rPr lang="cs-CZ" sz="2800" u="none">
                <a:latin typeface="Times New Roman" charset="0"/>
              </a:rPr>
              <a:t> = 0,1		 6 – C</a:t>
            </a:r>
            <a:r>
              <a:rPr lang="cs-CZ" sz="2800" u="none" baseline="-25000">
                <a:latin typeface="Times New Roman" charset="0"/>
              </a:rPr>
              <a:t>x</a:t>
            </a:r>
            <a:r>
              <a:rPr lang="cs-CZ" sz="2800" u="none">
                <a:latin typeface="Times New Roman" charset="0"/>
              </a:rPr>
              <a:t> = 0,9</a:t>
            </a:r>
          </a:p>
          <a:p>
            <a:r>
              <a:rPr lang="cs-CZ" sz="2800" u="none">
                <a:latin typeface="Times New Roman" charset="0"/>
              </a:rPr>
              <a:t>		3 – C</a:t>
            </a:r>
            <a:r>
              <a:rPr lang="cs-CZ" sz="2800" u="none" baseline="-25000">
                <a:latin typeface="Times New Roman" charset="0"/>
              </a:rPr>
              <a:t>x</a:t>
            </a:r>
            <a:r>
              <a:rPr lang="cs-CZ" sz="2800" u="none">
                <a:latin typeface="Times New Roman" charset="0"/>
              </a:rPr>
              <a:t> = 0,2		 7 – C</a:t>
            </a:r>
            <a:r>
              <a:rPr lang="cs-CZ" sz="2800" u="none" baseline="-25000">
                <a:latin typeface="Times New Roman" charset="0"/>
              </a:rPr>
              <a:t>x</a:t>
            </a:r>
            <a:r>
              <a:rPr lang="cs-CZ" sz="2800" u="none">
                <a:latin typeface="Times New Roman" charset="0"/>
              </a:rPr>
              <a:t> = 1,0</a:t>
            </a:r>
          </a:p>
          <a:p>
            <a:r>
              <a:rPr lang="cs-CZ" sz="2800" u="none">
                <a:latin typeface="Times New Roman" charset="0"/>
              </a:rPr>
              <a:t>4 – C</a:t>
            </a:r>
            <a:r>
              <a:rPr lang="cs-CZ" sz="2800" u="none" baseline="-25000">
                <a:latin typeface="Times New Roman" charset="0"/>
              </a:rPr>
              <a:t>x</a:t>
            </a:r>
            <a:r>
              <a:rPr lang="cs-CZ" sz="2800" u="none">
                <a:latin typeface="Times New Roman" charset="0"/>
              </a:rPr>
              <a:t> = 0,2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Vznik ogiválu </a:t>
            </a:r>
          </a:p>
        </p:txBody>
      </p:sp>
      <p:sp>
        <p:nvSpPr>
          <p:cNvPr id="79877" name="Rectangle 5"/>
          <p:cNvSpPr>
            <a:spLocks noChangeArrowheads="1"/>
          </p:cNvSpPr>
          <p:nvPr/>
        </p:nvSpPr>
        <p:spPr bwMode="auto">
          <a:xfrm>
            <a:off x="1690688" y="16192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9878" name="Object 6"/>
          <p:cNvGraphicFramePr>
            <a:graphicFrameLocks noChangeAspect="1"/>
          </p:cNvGraphicFramePr>
          <p:nvPr/>
        </p:nvGraphicFramePr>
        <p:xfrm>
          <a:off x="838200" y="2209800"/>
          <a:ext cx="7202488" cy="4495800"/>
        </p:xfrm>
        <a:graphic>
          <a:graphicData uri="http://schemas.openxmlformats.org/presentationml/2006/ole">
            <mc:AlternateContent xmlns:mc="http://schemas.openxmlformats.org/markup-compatibility/2006">
              <mc:Choice xmlns:v="urn:schemas-microsoft-com:vml" Requires="v">
                <p:oleObj spid="_x0000_s79882" name="Rastrový obrázek" r:id="rId3" imgW="7201905" imgH="4495238" progId="Paint.Picture">
                  <p:embed/>
                </p:oleObj>
              </mc:Choice>
              <mc:Fallback>
                <p:oleObj name="Rastrový obrázek" r:id="rId3" imgW="7201905" imgH="4495238"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2209800"/>
                        <a:ext cx="7202488"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9879" name="Rectangle 7"/>
          <p:cNvSpPr>
            <a:spLocks noChangeArrowheads="1"/>
          </p:cNvSpPr>
          <p:nvPr/>
        </p:nvSpPr>
        <p:spPr bwMode="auto">
          <a:xfrm>
            <a:off x="0" y="8382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Ogivál je přední část střely rádiusového tvaru. Ogivál </a:t>
            </a:r>
          </a:p>
          <a:p>
            <a:pPr algn="l"/>
            <a:r>
              <a:rPr lang="cs-CZ" sz="2800" u="none">
                <a:latin typeface="Times New Roman" charset="0"/>
              </a:rPr>
              <a:t>vznikne jako část kruhového oblouku od osy kružnice. Střed ogiválu leží vždy na této ose. Viz obr.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Matematický výpočet tvaru střely</a:t>
            </a:r>
          </a:p>
        </p:txBody>
      </p:sp>
      <p:sp>
        <p:nvSpPr>
          <p:cNvPr id="102404" name="Rectangle 4"/>
          <p:cNvSpPr>
            <a:spLocks noChangeArrowheads="1"/>
          </p:cNvSpPr>
          <p:nvPr/>
        </p:nvSpPr>
        <p:spPr bwMode="auto">
          <a:xfrm>
            <a:off x="2128838" y="23812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102408" name="Rectangle 8"/>
          <p:cNvSpPr>
            <a:spLocks noChangeArrowheads="1"/>
          </p:cNvSpPr>
          <p:nvPr/>
        </p:nvSpPr>
        <p:spPr bwMode="auto">
          <a:xfrm>
            <a:off x="4114800" y="1219200"/>
            <a:ext cx="5029200" cy="4911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Vycházíme za základního vztahu pro výpočet poloměru ogiválu a biogiválu v závislosti na ráži střely:</a:t>
            </a:r>
          </a:p>
          <a:p>
            <a:pPr algn="l"/>
            <a:endParaRPr lang="cs-CZ" sz="2800" u="none">
              <a:latin typeface="Times New Roman" charset="0"/>
            </a:endParaRPr>
          </a:p>
          <a:p>
            <a:r>
              <a:rPr lang="cs-CZ" sz="3600" u="none">
                <a:solidFill>
                  <a:srgbClr val="000000"/>
                </a:solidFill>
                <a:latin typeface="Times New Roman" charset="0"/>
                <a:cs typeface="Times New Roman" charset="0"/>
              </a:rPr>
              <a:t>R = 1,5 </a:t>
            </a:r>
            <a:r>
              <a:rPr lang="cs-CZ" sz="3600" u="none">
                <a:solidFill>
                  <a:srgbClr val="000000"/>
                </a:solidFill>
                <a:latin typeface="Times New Roman" charset="0"/>
                <a:cs typeface="Times New Roman" charset="0"/>
                <a:sym typeface="Symbol" pitchFamily="18" charset="2"/>
              </a:rPr>
              <a:t></a:t>
            </a:r>
            <a:r>
              <a:rPr lang="cs-CZ" sz="3600" u="none">
                <a:solidFill>
                  <a:srgbClr val="000000"/>
                </a:solidFill>
                <a:latin typeface="Times New Roman" charset="0"/>
                <a:cs typeface="Times New Roman" charset="0"/>
              </a:rPr>
              <a:t> 6 * D</a:t>
            </a:r>
            <a:r>
              <a:rPr lang="cs-CZ" sz="2800" u="none">
                <a:latin typeface="Times New Roman" charset="0"/>
                <a:cs typeface="Times New Roman" charset="0"/>
              </a:rPr>
              <a:t> </a:t>
            </a:r>
          </a:p>
          <a:p>
            <a:pPr algn="l"/>
            <a:endParaRPr lang="cs-CZ" sz="2800" u="none">
              <a:latin typeface="Times New Roman" charset="0"/>
              <a:cs typeface="Times New Roman" charset="0"/>
            </a:endParaRPr>
          </a:p>
          <a:p>
            <a:pPr algn="l"/>
            <a:r>
              <a:rPr lang="cs-CZ" sz="2800" u="none">
                <a:latin typeface="Times New Roman" charset="0"/>
                <a:cs typeface="Times New Roman" charset="0"/>
              </a:rPr>
              <a:t>Příklad: </a:t>
            </a:r>
          </a:p>
          <a:p>
            <a:pPr algn="l"/>
            <a:r>
              <a:rPr lang="cs-CZ" sz="2800" u="none">
                <a:latin typeface="Times New Roman" charset="0"/>
                <a:cs typeface="Times New Roman" charset="0"/>
              </a:rPr>
              <a:t>ráže střely je 12 mm</a:t>
            </a:r>
          </a:p>
          <a:p>
            <a:pPr algn="l"/>
            <a:r>
              <a:rPr lang="cs-CZ" sz="2800" u="none">
                <a:latin typeface="Times New Roman" charset="0"/>
                <a:cs typeface="Times New Roman" charset="0"/>
              </a:rPr>
              <a:t>koeficient zvolíme k = 3</a:t>
            </a:r>
          </a:p>
          <a:p>
            <a:pPr algn="l"/>
            <a:r>
              <a:rPr lang="cs-CZ" sz="2800" u="none">
                <a:latin typeface="Times New Roman" charset="0"/>
                <a:cs typeface="Times New Roman" charset="0"/>
              </a:rPr>
              <a:t>poloměr ogiválu R = 36 mm</a:t>
            </a:r>
          </a:p>
        </p:txBody>
      </p:sp>
      <p:graphicFrame>
        <p:nvGraphicFramePr>
          <p:cNvPr id="102409" name="Object 9"/>
          <p:cNvGraphicFramePr>
            <a:graphicFrameLocks noChangeAspect="1"/>
          </p:cNvGraphicFramePr>
          <p:nvPr/>
        </p:nvGraphicFramePr>
        <p:xfrm>
          <a:off x="0" y="1295400"/>
          <a:ext cx="3892550" cy="5181600"/>
        </p:xfrm>
        <a:graphic>
          <a:graphicData uri="http://schemas.openxmlformats.org/presentationml/2006/ole">
            <mc:AlternateContent xmlns:mc="http://schemas.openxmlformats.org/markup-compatibility/2006">
              <mc:Choice xmlns:v="urn:schemas-microsoft-com:vml" Requires="v">
                <p:oleObj spid="_x0000_s109570" name="Rastrový obrázek" r:id="rId3" imgW="3790476" imgH="5047619" progId="Paint.Picture">
                  <p:embed/>
                </p:oleObj>
              </mc:Choice>
              <mc:Fallback>
                <p:oleObj name="Rastrový obrázek" r:id="rId3" imgW="3790476" imgH="5047619" progId="Paint.Picture">
                  <p:embed/>
                  <p:pic>
                    <p:nvPicPr>
                      <p:cNvPr id="0"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95400"/>
                        <a:ext cx="389255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p:cNvSpPr>
          <p:nvPr>
            <p:ph type="title" idx="4294967295"/>
          </p:nvPr>
        </p:nvSpPr>
        <p:spPr bwMode="auto">
          <a:xfrm>
            <a:off x="1524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Výsledný tvar střely</a:t>
            </a:r>
          </a:p>
        </p:txBody>
      </p:sp>
      <p:sp>
        <p:nvSpPr>
          <p:cNvPr id="104452" name="Rectangle 4"/>
          <p:cNvSpPr>
            <a:spLocks noChangeArrowheads="1"/>
          </p:cNvSpPr>
          <p:nvPr/>
        </p:nvSpPr>
        <p:spPr bwMode="auto">
          <a:xfrm>
            <a:off x="0" y="7620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lvl="1" algn="l"/>
            <a:r>
              <a:rPr lang="cs-CZ" sz="2800" u="none">
                <a:latin typeface="Times New Roman" charset="0"/>
              </a:rPr>
              <a:t>	Po dosazení předchozích hodnot do vzorce dopočítáme celkovou délku L. Tím máme všechny rozměry pro potřebný tvar střely.</a:t>
            </a:r>
          </a:p>
        </p:txBody>
      </p:sp>
      <p:sp>
        <p:nvSpPr>
          <p:cNvPr id="104454" name="Rectangle 6"/>
          <p:cNvSpPr>
            <a:spLocks noChangeArrowheads="1"/>
          </p:cNvSpPr>
          <p:nvPr/>
        </p:nvSpPr>
        <p:spPr bwMode="auto">
          <a:xfrm>
            <a:off x="3814763" y="30670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pic>
        <p:nvPicPr>
          <p:cNvPr id="104453" name="Picture 5" descr="http://raketove.modely.sweb.cz/vzorec3.gif"/>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4495800"/>
            <a:ext cx="3352800" cy="16033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4455" name="Object 7"/>
          <p:cNvGraphicFramePr>
            <a:graphicFrameLocks noChangeAspect="1"/>
          </p:cNvGraphicFramePr>
          <p:nvPr/>
        </p:nvGraphicFramePr>
        <p:xfrm>
          <a:off x="4229100" y="1924050"/>
          <a:ext cx="4914900" cy="4933950"/>
        </p:xfrm>
        <a:graphic>
          <a:graphicData uri="http://schemas.openxmlformats.org/presentationml/2006/ole">
            <mc:AlternateContent xmlns:mc="http://schemas.openxmlformats.org/markup-compatibility/2006">
              <mc:Choice xmlns:v="urn:schemas-microsoft-com:vml" Requires="v">
                <p:oleObj spid="_x0000_s110594" name="Rastrový obrázek" r:id="rId5" imgW="4915586" imgH="4933333" progId="Paint.Picture">
                  <p:embed/>
                </p:oleObj>
              </mc:Choice>
              <mc:Fallback>
                <p:oleObj name="Rastrový obrázek" r:id="rId5" imgW="4915586" imgH="4933333" progId="Paint.Picture">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29100" y="1924050"/>
                        <a:ext cx="4914900" cy="493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Síly působící na střelu </a:t>
            </a:r>
          </a:p>
        </p:txBody>
      </p:sp>
      <p:sp>
        <p:nvSpPr>
          <p:cNvPr id="78853" name="Rectangle 1029"/>
          <p:cNvSpPr>
            <a:spLocks noChangeArrowheads="1"/>
          </p:cNvSpPr>
          <p:nvPr/>
        </p:nvSpPr>
        <p:spPr bwMode="auto">
          <a:xfrm>
            <a:off x="1690688" y="12477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78855" name="Rectangle 1031"/>
          <p:cNvSpPr>
            <a:spLocks noChangeArrowheads="1"/>
          </p:cNvSpPr>
          <p:nvPr/>
        </p:nvSpPr>
        <p:spPr bwMode="auto">
          <a:xfrm>
            <a:off x="-685800" y="1219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8854" name="Object 1030"/>
          <p:cNvGraphicFramePr>
            <a:graphicFrameLocks noChangeAspect="1"/>
          </p:cNvGraphicFramePr>
          <p:nvPr/>
        </p:nvGraphicFramePr>
        <p:xfrm>
          <a:off x="3276600" y="1676400"/>
          <a:ext cx="5762625" cy="4495800"/>
        </p:xfrm>
        <a:graphic>
          <a:graphicData uri="http://schemas.openxmlformats.org/presentationml/2006/ole">
            <mc:AlternateContent xmlns:mc="http://schemas.openxmlformats.org/markup-compatibility/2006">
              <mc:Choice xmlns:v="urn:schemas-microsoft-com:vml" Requires="v">
                <p:oleObj spid="_x0000_s78859" r:id="rId3" imgW="7144747" imgH="5582429" progId="Paint.Picture">
                  <p:embed/>
                </p:oleObj>
              </mc:Choice>
              <mc:Fallback>
                <p:oleObj r:id="rId3" imgW="7144747" imgH="5582429" progId="Paint.Picture">
                  <p:embed/>
                  <p:pic>
                    <p:nvPicPr>
                      <p:cNvPr id="0" name="Object 10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1676400"/>
                        <a:ext cx="5762625" cy="4495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8856" name="Rectangle 1032"/>
          <p:cNvSpPr>
            <a:spLocks noChangeArrowheads="1"/>
          </p:cNvSpPr>
          <p:nvPr/>
        </p:nvSpPr>
        <p:spPr bwMode="auto">
          <a:xfrm>
            <a:off x="0" y="914400"/>
            <a:ext cx="4953000" cy="29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a:latin typeface="Times New Roman" charset="0"/>
              </a:rPr>
              <a:t>Legenda:</a:t>
            </a:r>
          </a:p>
          <a:p>
            <a:pPr algn="l"/>
            <a:endParaRPr lang="cs-CZ" sz="1000" u="none">
              <a:latin typeface="Times New Roman" charset="0"/>
            </a:endParaRPr>
          </a:p>
          <a:p>
            <a:pPr algn="l"/>
            <a:r>
              <a:rPr lang="cs-CZ" sz="2800" u="none">
                <a:latin typeface="Times New Roman" charset="0"/>
              </a:rPr>
              <a:t>S – střed ogiválu</a:t>
            </a:r>
          </a:p>
          <a:p>
            <a:pPr algn="l"/>
            <a:r>
              <a:rPr lang="cs-CZ" sz="2800" u="none">
                <a:latin typeface="Times New Roman" charset="0"/>
              </a:rPr>
              <a:t>T – těžiště</a:t>
            </a:r>
          </a:p>
          <a:p>
            <a:pPr algn="l"/>
            <a:r>
              <a:rPr lang="cs-CZ" sz="1000" u="none">
                <a:latin typeface="Times New Roman" charset="0"/>
              </a:rPr>
              <a:t> </a:t>
            </a:r>
          </a:p>
          <a:p>
            <a:pPr algn="l"/>
            <a:r>
              <a:rPr lang="cs-CZ" sz="2800" u="none">
                <a:latin typeface="Times New Roman" charset="0"/>
              </a:rPr>
              <a:t>R – výslednice odporu vzduchu</a:t>
            </a:r>
          </a:p>
          <a:p>
            <a:pPr algn="l"/>
            <a:r>
              <a:rPr lang="cs-CZ" sz="2800" u="none">
                <a:latin typeface="Times New Roman" charset="0"/>
              </a:rPr>
              <a:t>G – gravitace</a:t>
            </a:r>
          </a:p>
          <a:p>
            <a:pPr algn="l"/>
            <a:r>
              <a:rPr lang="cs-CZ" sz="2800" u="none">
                <a:latin typeface="Times New Roman" charset="0"/>
              </a:rPr>
              <a:t>O – odpor vzduchu</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1026"/>
          <p:cNvSpPr>
            <a:spLocks noGrp="1"/>
          </p:cNvSpPr>
          <p:nvPr>
            <p:ph type="title" idx="4294967295"/>
          </p:nvPr>
        </p:nvSpPr>
        <p:spPr bwMode="auto">
          <a:xfrm>
            <a:off x="1524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Corielisova síla</a:t>
            </a:r>
          </a:p>
        </p:txBody>
      </p:sp>
      <p:sp>
        <p:nvSpPr>
          <p:cNvPr id="100355" name="Rectangle 1027"/>
          <p:cNvSpPr>
            <a:spLocks noChangeArrowheads="1"/>
          </p:cNvSpPr>
          <p:nvPr/>
        </p:nvSpPr>
        <p:spPr bwMode="auto">
          <a:xfrm>
            <a:off x="0" y="762000"/>
            <a:ext cx="9144000" cy="5218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latin typeface="Times New Roman" charset="0"/>
              </a:rPr>
              <a:t>	Vzniká díky rotaci Země a působí na každý objekt na Zemi, který se pohybuje nerovnoběžně s osou rotace Země. Ve vnější balistice způsobuje stranovou a výškovou odchylku střely.</a:t>
            </a:r>
          </a:p>
          <a:p>
            <a:pPr algn="l" eaLnBrk="0" hangingPunct="0">
              <a:spcBef>
                <a:spcPct val="50000"/>
              </a:spcBef>
            </a:pPr>
            <a:r>
              <a:rPr lang="cs-CZ" sz="2800" u="none">
                <a:latin typeface="Times New Roman" charset="0"/>
              </a:rPr>
              <a:t>Př.odchylek pro střelu m= 168 grainů (</a:t>
            </a:r>
            <a:r>
              <a:rPr lang="cs-CZ" sz="2800" u="none">
                <a:latin typeface="Times New Roman" charset="0"/>
                <a:sym typeface="Symbol" pitchFamily="18" charset="2"/>
              </a:rPr>
              <a:t></a:t>
            </a:r>
            <a:r>
              <a:rPr lang="cs-CZ" sz="2800" u="none">
                <a:latin typeface="Times New Roman" charset="0"/>
              </a:rPr>
              <a:t>11 g), v</a:t>
            </a:r>
            <a:r>
              <a:rPr lang="cs-CZ" sz="2800" u="none" baseline="-30000">
                <a:latin typeface="Times New Roman" charset="0"/>
              </a:rPr>
              <a:t>0</a:t>
            </a:r>
            <a:r>
              <a:rPr lang="cs-CZ" sz="2800" u="none">
                <a:latin typeface="Times New Roman" charset="0"/>
              </a:rPr>
              <a:t> = 800 m/s, délka střelby 1 000m.</a:t>
            </a:r>
            <a:endParaRPr lang="cs-CZ" sz="2800" u="none">
              <a:latin typeface="Times New Roman" charset="0"/>
              <a:sym typeface="Symbol" pitchFamily="18" charset="2"/>
            </a:endParaRPr>
          </a:p>
          <a:p>
            <a:pPr algn="l" eaLnBrk="0" hangingPunct="0">
              <a:spcBef>
                <a:spcPct val="50000"/>
              </a:spcBef>
            </a:pPr>
            <a:r>
              <a:rPr lang="cs-CZ" sz="2800" u="none">
                <a:latin typeface="Times New Roman" charset="0"/>
                <a:sym typeface="Symbol" pitchFamily="18" charset="2"/>
              </a:rPr>
              <a:t>Směr střelby      Výšková odchylka                Odchylka vpravo           Sever                            0 cm                                        9,9 cm </a:t>
            </a:r>
            <a:br>
              <a:rPr lang="cs-CZ" sz="2800" u="none">
                <a:latin typeface="Times New Roman" charset="0"/>
                <a:sym typeface="Symbol" pitchFamily="18" charset="2"/>
              </a:rPr>
            </a:br>
            <a:r>
              <a:rPr lang="cs-CZ" sz="2800" u="none">
                <a:latin typeface="Times New Roman" charset="0"/>
                <a:sym typeface="Symbol" pitchFamily="18" charset="2"/>
              </a:rPr>
              <a:t>Východ                         8,3  cm                                   9,9 cm</a:t>
            </a:r>
            <a:br>
              <a:rPr lang="cs-CZ" sz="2800" u="none">
                <a:latin typeface="Times New Roman" charset="0"/>
                <a:sym typeface="Symbol" pitchFamily="18" charset="2"/>
              </a:rPr>
            </a:br>
            <a:r>
              <a:rPr lang="cs-CZ" sz="2800" u="none">
                <a:latin typeface="Times New Roman" charset="0"/>
                <a:sym typeface="Symbol" pitchFamily="18" charset="2"/>
              </a:rPr>
              <a:t>Jih                                 0 cm                                       9,9 cm</a:t>
            </a:r>
            <a:br>
              <a:rPr lang="cs-CZ" sz="2800" u="none">
                <a:latin typeface="Times New Roman" charset="0"/>
                <a:sym typeface="Symbol" pitchFamily="18" charset="2"/>
              </a:rPr>
            </a:br>
            <a:r>
              <a:rPr lang="cs-CZ" sz="2800" u="none">
                <a:latin typeface="Times New Roman" charset="0"/>
                <a:sym typeface="Symbol" pitchFamily="18" charset="2"/>
              </a:rPr>
              <a:t>Západ                           -8,3 cm                                    9,9 cm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Magnusova síla</a:t>
            </a:r>
          </a:p>
        </p:txBody>
      </p:sp>
      <p:sp>
        <p:nvSpPr>
          <p:cNvPr id="99332" name="Rectangle 4"/>
          <p:cNvSpPr>
            <a:spLocks noChangeArrowheads="1"/>
          </p:cNvSpPr>
          <p:nvPr/>
        </p:nvSpPr>
        <p:spPr bwMode="auto">
          <a:xfrm>
            <a:off x="2014538" y="18669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99333" name="Rectangle 5"/>
          <p:cNvSpPr>
            <a:spLocks noChangeArrowheads="1"/>
          </p:cNvSpPr>
          <p:nvPr/>
        </p:nvSpPr>
        <p:spPr bwMode="auto">
          <a:xfrm>
            <a:off x="0" y="762000"/>
            <a:ext cx="9144000" cy="287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Legenda: r - směr rotace střely,  p - proudění vzduchu</a:t>
            </a:r>
          </a:p>
          <a:p>
            <a:pPr algn="l">
              <a:spcBef>
                <a:spcPct val="50000"/>
              </a:spcBef>
            </a:pPr>
            <a:r>
              <a:rPr lang="cs-CZ" sz="2800" u="none">
                <a:latin typeface="Times New Roman" charset="0"/>
              </a:rPr>
              <a:t>	A - bod ve kterém dochází ke zředění proudících částic</a:t>
            </a:r>
          </a:p>
          <a:p>
            <a:pPr algn="l">
              <a:spcBef>
                <a:spcPct val="50000"/>
              </a:spcBef>
            </a:pPr>
            <a:r>
              <a:rPr lang="cs-CZ" sz="2800" u="none">
                <a:latin typeface="Times New Roman" charset="0"/>
              </a:rPr>
              <a:t>	B - v tomto místě se setkávají s proudícím vzduchem a nastává jejich zhuštění</a:t>
            </a:r>
          </a:p>
          <a:p>
            <a:pPr algn="l">
              <a:spcBef>
                <a:spcPct val="50000"/>
              </a:spcBef>
            </a:pPr>
            <a:r>
              <a:rPr lang="cs-CZ" sz="2800" u="none">
                <a:latin typeface="Times New Roman" charset="0"/>
              </a:rPr>
              <a:t>	 F</a:t>
            </a:r>
            <a:r>
              <a:rPr lang="cs-CZ" sz="2800" u="none" baseline="-30000">
                <a:latin typeface="Times New Roman" charset="0"/>
              </a:rPr>
              <a:t>M </a:t>
            </a:r>
            <a:r>
              <a:rPr lang="cs-CZ" sz="2800" u="none">
                <a:latin typeface="Times New Roman" charset="0"/>
                <a:cs typeface="Times New Roman" charset="0"/>
              </a:rPr>
              <a:t> - Výslednice Magnusovy síly</a:t>
            </a:r>
          </a:p>
        </p:txBody>
      </p:sp>
      <p:graphicFrame>
        <p:nvGraphicFramePr>
          <p:cNvPr id="99334" name="Object 6"/>
          <p:cNvGraphicFramePr>
            <a:graphicFrameLocks noChangeAspect="1"/>
          </p:cNvGraphicFramePr>
          <p:nvPr/>
        </p:nvGraphicFramePr>
        <p:xfrm>
          <a:off x="1676400" y="3613150"/>
          <a:ext cx="5029200" cy="3244850"/>
        </p:xfrm>
        <a:graphic>
          <a:graphicData uri="http://schemas.openxmlformats.org/presentationml/2006/ole">
            <mc:AlternateContent xmlns:mc="http://schemas.openxmlformats.org/markup-compatibility/2006">
              <mc:Choice xmlns:v="urn:schemas-microsoft-com:vml" Requires="v">
                <p:oleObj spid="_x0000_s99337" name="Rastrový obrázek" r:id="rId3" imgW="4296375" imgH="2771429" progId="Paint.Picture">
                  <p:embed/>
                </p:oleObj>
              </mc:Choice>
              <mc:Fallback>
                <p:oleObj name="Rastrový obrázek" r:id="rId3" imgW="4296375" imgH="2771429"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6400" y="3613150"/>
                        <a:ext cx="5029200" cy="3244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Vznik precesního pohybu </a:t>
            </a:r>
          </a:p>
        </p:txBody>
      </p:sp>
      <p:sp>
        <p:nvSpPr>
          <p:cNvPr id="80899" name="Rectangle 3"/>
          <p:cNvSpPr>
            <a:spLocks noChangeArrowheads="1"/>
          </p:cNvSpPr>
          <p:nvPr/>
        </p:nvSpPr>
        <p:spPr bwMode="auto">
          <a:xfrm>
            <a:off x="0" y="1781175"/>
            <a:ext cx="9144000"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	Díky rozkladu odporových sil proudícího vzduchu O na sílu působící v ose pohybující se střely R, která působí mezi ramenem těžiště T a středem ogiválu S. Působí na vzdálenosti úsečky (TS), vzniká moment, který má tendenci tuto střelu zvedat a odklánět ji od kolmice k tečnému pohybu střely. Současně, ale na střelu působí stabilizační síla od gyroskopické stabilizace náboje. Díky těmto dvěma silám se špička střely začne vychylovat a koná rotační pohyb. Tomuto pohybu říkáme precesní pohyb.</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Vznik precesního pohybu</a:t>
            </a:r>
          </a:p>
        </p:txBody>
      </p:sp>
      <p:sp>
        <p:nvSpPr>
          <p:cNvPr id="71689" name="Rectangle 9"/>
          <p:cNvSpPr>
            <a:spLocks noChangeArrowheads="1"/>
          </p:cNvSpPr>
          <p:nvPr/>
        </p:nvSpPr>
        <p:spPr bwMode="auto">
          <a:xfrm>
            <a:off x="1695450" y="15287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1688" name="Object 8"/>
          <p:cNvGraphicFramePr>
            <a:graphicFrameLocks noChangeAspect="1"/>
          </p:cNvGraphicFramePr>
          <p:nvPr/>
        </p:nvGraphicFramePr>
        <p:xfrm>
          <a:off x="0" y="838200"/>
          <a:ext cx="5753100" cy="3800475"/>
        </p:xfrm>
        <a:graphic>
          <a:graphicData uri="http://schemas.openxmlformats.org/presentationml/2006/ole">
            <mc:AlternateContent xmlns:mc="http://schemas.openxmlformats.org/markup-compatibility/2006">
              <mc:Choice xmlns:v="urn:schemas-microsoft-com:vml" Requires="v">
                <p:oleObj spid="_x0000_s111618" r:id="rId3" imgW="7228571" imgH="4772691" progId="Paint.Picture">
                  <p:embed/>
                </p:oleObj>
              </mc:Choice>
              <mc:Fallback>
                <p:oleObj r:id="rId3" imgW="7228571" imgH="4772691" progId="Paint.Picture">
                  <p:embed/>
                  <p:pic>
                    <p:nvPicPr>
                      <p:cNvPr id="0" name="Object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38200"/>
                        <a:ext cx="5753100" cy="3800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1690" name="Rectangle 10"/>
          <p:cNvSpPr>
            <a:spLocks noChangeArrowheads="1"/>
          </p:cNvSpPr>
          <p:nvPr/>
        </p:nvSpPr>
        <p:spPr bwMode="auto">
          <a:xfrm>
            <a:off x="5334000" y="3352800"/>
            <a:ext cx="3810000" cy="3113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cs-CZ" sz="2800">
                <a:latin typeface="Times New Roman" charset="0"/>
              </a:rPr>
              <a:t>Legenda:</a:t>
            </a:r>
          </a:p>
          <a:p>
            <a:pPr>
              <a:spcBef>
                <a:spcPct val="50000"/>
              </a:spcBef>
            </a:pPr>
            <a:endParaRPr lang="cs-CZ" sz="1000" u="none">
              <a:latin typeface="Times New Roman" charset="0"/>
            </a:endParaRPr>
          </a:p>
          <a:p>
            <a:pPr algn="l">
              <a:spcBef>
                <a:spcPct val="50000"/>
              </a:spcBef>
            </a:pPr>
            <a:r>
              <a:rPr lang="cs-CZ" sz="2800" u="none">
                <a:latin typeface="Times New Roman" charset="0"/>
              </a:rPr>
              <a:t>T – těžiště</a:t>
            </a:r>
          </a:p>
          <a:p>
            <a:pPr algn="l">
              <a:spcBef>
                <a:spcPct val="50000"/>
              </a:spcBef>
            </a:pPr>
            <a:r>
              <a:rPr lang="cs-CZ" sz="1000" u="none">
                <a:latin typeface="Times New Roman" charset="0"/>
              </a:rPr>
              <a:t> </a:t>
            </a:r>
          </a:p>
          <a:p>
            <a:pPr algn="l">
              <a:spcBef>
                <a:spcPct val="50000"/>
              </a:spcBef>
            </a:pPr>
            <a:r>
              <a:rPr lang="cs-CZ" sz="2800" u="none">
                <a:latin typeface="Times New Roman" charset="0"/>
              </a:rPr>
              <a:t>P – precesní pohyb při výstřelu z pravotočivé hlavně</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Čelní pohled na špičku střely </a:t>
            </a:r>
          </a:p>
        </p:txBody>
      </p:sp>
      <p:sp>
        <p:nvSpPr>
          <p:cNvPr id="81924" name="Rectangle 4"/>
          <p:cNvSpPr>
            <a:spLocks noChangeArrowheads="1"/>
          </p:cNvSpPr>
          <p:nvPr/>
        </p:nvSpPr>
        <p:spPr bwMode="auto">
          <a:xfrm>
            <a:off x="0" y="7620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	Při čelním pohledu na letící střelu a sledování špičky vidíme trajektorii precesního pohybu – červená čára. Velká kružnice má </a:t>
            </a:r>
            <a:r>
              <a:rPr lang="cs-CZ" sz="2800" u="none">
                <a:latin typeface="Times New Roman" charset="0"/>
                <a:cs typeface="Times New Roman" charset="0"/>
              </a:rPr>
              <a:t>Ø o velikosti ± 1° (osy střely).</a:t>
            </a:r>
          </a:p>
        </p:txBody>
      </p:sp>
      <p:sp>
        <p:nvSpPr>
          <p:cNvPr id="81928" name="Rectangle 8"/>
          <p:cNvSpPr>
            <a:spLocks noChangeArrowheads="1"/>
          </p:cNvSpPr>
          <p:nvPr/>
        </p:nvSpPr>
        <p:spPr bwMode="auto">
          <a:xfrm>
            <a:off x="2171700" y="107156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81927" name="Object 7"/>
          <p:cNvGraphicFramePr>
            <a:graphicFrameLocks noChangeAspect="1"/>
          </p:cNvGraphicFramePr>
          <p:nvPr/>
        </p:nvGraphicFramePr>
        <p:xfrm>
          <a:off x="2514600" y="2143125"/>
          <a:ext cx="4800600" cy="4714875"/>
        </p:xfrm>
        <a:graphic>
          <a:graphicData uri="http://schemas.openxmlformats.org/presentationml/2006/ole">
            <mc:AlternateContent xmlns:mc="http://schemas.openxmlformats.org/markup-compatibility/2006">
              <mc:Choice xmlns:v="urn:schemas-microsoft-com:vml" Requires="v">
                <p:oleObj spid="_x0000_s112642" r:id="rId3" imgW="4800000" imgH="4715533" progId="Paint.Picture">
                  <p:embed/>
                </p:oleObj>
              </mc:Choice>
              <mc:Fallback>
                <p:oleObj r:id="rId3" imgW="4800000" imgH="4715533"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2143125"/>
                        <a:ext cx="4800600" cy="4714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Důsledek precesního pohybu </a:t>
            </a:r>
          </a:p>
        </p:txBody>
      </p:sp>
      <p:sp>
        <p:nvSpPr>
          <p:cNvPr id="67589" name="Rectangle 5"/>
          <p:cNvSpPr>
            <a:spLocks noChangeArrowheads="1"/>
          </p:cNvSpPr>
          <p:nvPr/>
        </p:nvSpPr>
        <p:spPr bwMode="auto">
          <a:xfrm>
            <a:off x="0" y="1295400"/>
            <a:ext cx="91440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Tato precesní rotace špičky střely má stejný směr jako směr stoupání vývrtu hlavně. </a:t>
            </a:r>
          </a:p>
          <a:p>
            <a:pPr algn="l"/>
            <a:endParaRPr lang="cs-CZ" sz="2800" u="none">
              <a:latin typeface="Times New Roman" charset="0"/>
            </a:endParaRPr>
          </a:p>
          <a:p>
            <a:pPr algn="l"/>
            <a:r>
              <a:rPr lang="cs-CZ" sz="2800" u="none">
                <a:latin typeface="Times New Roman" charset="0"/>
                <a:cs typeface="Times New Roman" charset="0"/>
              </a:rPr>
              <a:t>Pravý vývrt   </a:t>
            </a:r>
            <a:r>
              <a:rPr lang="cs-CZ" sz="2800" u="none">
                <a:latin typeface="Times New Roman" charset="0"/>
                <a:cs typeface="Times New Roman" charset="0"/>
                <a:sym typeface="Symbol" pitchFamily="18" charset="2"/>
              </a:rPr>
              <a:t>  </a:t>
            </a:r>
            <a:r>
              <a:rPr lang="cs-CZ" sz="2800" u="none">
                <a:latin typeface="Times New Roman" charset="0"/>
                <a:cs typeface="Times New Roman" charset="0"/>
              </a:rPr>
              <a:t> pravé otáčky střely   </a:t>
            </a:r>
            <a:r>
              <a:rPr lang="cs-CZ" sz="2800" u="none">
                <a:latin typeface="Times New Roman" charset="0"/>
                <a:cs typeface="Times New Roman" charset="0"/>
                <a:sym typeface="Symbol" pitchFamily="18" charset="2"/>
              </a:rPr>
              <a:t> </a:t>
            </a:r>
            <a:r>
              <a:rPr lang="cs-CZ" sz="2800" u="none">
                <a:latin typeface="Times New Roman" charset="0"/>
                <a:cs typeface="Times New Roman" charset="0"/>
              </a:rPr>
              <a:t> derivace do prava</a:t>
            </a:r>
          </a:p>
          <a:p>
            <a:pPr algn="l"/>
            <a:r>
              <a:rPr lang="cs-CZ" sz="2800" u="none">
                <a:latin typeface="Times New Roman" charset="0"/>
                <a:cs typeface="Times New Roman" charset="0"/>
              </a:rPr>
              <a:t>Levý vývrt    </a:t>
            </a:r>
            <a:r>
              <a:rPr lang="cs-CZ" sz="2800" u="none">
                <a:latin typeface="Times New Roman" charset="0"/>
                <a:cs typeface="Times New Roman" charset="0"/>
                <a:sym typeface="Symbol" pitchFamily="18" charset="2"/>
              </a:rPr>
              <a:t></a:t>
            </a:r>
            <a:r>
              <a:rPr lang="cs-CZ" sz="2800" u="none">
                <a:latin typeface="Times New Roman" charset="0"/>
                <a:cs typeface="Times New Roman" charset="0"/>
              </a:rPr>
              <a:t>   levé otáčky střely     </a:t>
            </a:r>
            <a:r>
              <a:rPr lang="cs-CZ" sz="2800" u="none">
                <a:latin typeface="Times New Roman" charset="0"/>
                <a:cs typeface="Times New Roman" charset="0"/>
                <a:sym typeface="Symbol" pitchFamily="18" charset="2"/>
              </a:rPr>
              <a:t>   derivace</a:t>
            </a:r>
            <a:r>
              <a:rPr lang="cs-CZ" sz="2800" u="none">
                <a:latin typeface="Times New Roman" charset="0"/>
                <a:cs typeface="Times New Roman" charset="0"/>
              </a:rPr>
              <a:t> do leva</a:t>
            </a:r>
          </a:p>
          <a:p>
            <a:pPr algn="l"/>
            <a:endParaRPr lang="cs-CZ" sz="2800" u="none">
              <a:latin typeface="Times New Roman" charset="0"/>
              <a:cs typeface="Times New Roman" charset="0"/>
            </a:endParaRPr>
          </a:p>
          <a:p>
            <a:pPr algn="l"/>
            <a:r>
              <a:rPr lang="cs-CZ" sz="2800" u="none">
                <a:latin typeface="Times New Roman" charset="0"/>
                <a:cs typeface="Times New Roman" charset="0"/>
              </a:rPr>
              <a:t>	V závislosti na velikosti otáček střely, rychlosti letu střely a vzdálenosti cíle dochází ke snášení střely.Viz graf.</a:t>
            </a:r>
            <a:endParaRPr lang="cs-CZ" sz="2800" b="1" u="none">
              <a:latin typeface="Times New Roman" charset="0"/>
              <a:cs typeface="Times New Roman" charset="0"/>
            </a:endParaRPr>
          </a:p>
        </p:txBody>
      </p:sp>
      <p:graphicFrame>
        <p:nvGraphicFramePr>
          <p:cNvPr id="67591" name="Object 7"/>
          <p:cNvGraphicFramePr>
            <a:graphicFrameLocks noChangeAspect="1"/>
          </p:cNvGraphicFramePr>
          <p:nvPr/>
        </p:nvGraphicFramePr>
        <p:xfrm>
          <a:off x="685800" y="4772025"/>
          <a:ext cx="7696200" cy="2085975"/>
        </p:xfrm>
        <a:graphic>
          <a:graphicData uri="http://schemas.openxmlformats.org/presentationml/2006/ole">
            <mc:AlternateContent xmlns:mc="http://schemas.openxmlformats.org/markup-compatibility/2006">
              <mc:Choice xmlns:v="urn:schemas-microsoft-com:vml" Requires="v">
                <p:oleObj spid="_x0000_s113666" name="Rastrový obrázek" r:id="rId3" imgW="5552381" imgH="1504762" progId="Paint.Picture">
                  <p:embed/>
                </p:oleObj>
              </mc:Choice>
              <mc:Fallback>
                <p:oleObj name="Rastrový obrázek" r:id="rId3" imgW="5552381" imgH="1504762"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4772025"/>
                        <a:ext cx="7696200" cy="20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Velikost derivace</a:t>
            </a:r>
          </a:p>
        </p:txBody>
      </p:sp>
      <p:sp>
        <p:nvSpPr>
          <p:cNvPr id="101379" name="Rectangle 3"/>
          <p:cNvSpPr>
            <a:spLocks noChangeArrowheads="1"/>
          </p:cNvSpPr>
          <p:nvPr/>
        </p:nvSpPr>
        <p:spPr bwMode="auto">
          <a:xfrm>
            <a:off x="0" y="838200"/>
            <a:ext cx="9144000" cy="5218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latin typeface="Times New Roman" charset="0"/>
                <a:sym typeface="Symbol" pitchFamily="18" charset="2"/>
              </a:rPr>
              <a:t>	</a:t>
            </a:r>
            <a:r>
              <a:rPr lang="cs-CZ" sz="2800" u="none">
                <a:latin typeface="Times New Roman" charset="0"/>
                <a:cs typeface="Times New Roman" charset="0"/>
                <a:sym typeface="Symbol" pitchFamily="18" charset="2"/>
              </a:rPr>
              <a:t>Vliv derivace je zhruba podobný vlivu slabého bočního větru o síle cca 0.4 m/s. K odchylce způsobené derivací je třeba připočíst vliv Coriolisovy síly. Kdyby byly drážky levotočivé, bylo by to pro střelce na severní polokouli výhodnější. </a:t>
            </a:r>
          </a:p>
          <a:p>
            <a:pPr algn="l" eaLnBrk="0" hangingPunct="0">
              <a:spcBef>
                <a:spcPct val="50000"/>
              </a:spcBef>
            </a:pPr>
            <a:r>
              <a:rPr lang="cs-CZ" sz="2800" u="none">
                <a:latin typeface="Times New Roman" charset="0"/>
                <a:cs typeface="Times New Roman" charset="0"/>
                <a:sym typeface="Symbol" pitchFamily="18" charset="2"/>
              </a:rPr>
              <a:t>Př.odchylek pro střelu m= 168 grainů (</a:t>
            </a:r>
            <a:r>
              <a:rPr lang="cs-CZ" sz="2800" u="none">
                <a:latin typeface="Times New Roman" charset="0"/>
                <a:cs typeface="Times New Roman" charset="0"/>
              </a:rPr>
              <a:t>11 g), v0 = 800 m/s, délka střelby 1 000m.</a:t>
            </a:r>
            <a:endParaRPr lang="cs-CZ" sz="2800" u="none">
              <a:latin typeface="Times New Roman" charset="0"/>
              <a:cs typeface="Times New Roman" charset="0"/>
              <a:sym typeface="Symbol" pitchFamily="18" charset="2"/>
            </a:endParaRPr>
          </a:p>
          <a:p>
            <a:pPr algn="l" eaLnBrk="0" hangingPunct="0">
              <a:spcBef>
                <a:spcPct val="50000"/>
              </a:spcBef>
            </a:pPr>
            <a:r>
              <a:rPr lang="cs-CZ" sz="2800" u="none">
                <a:latin typeface="Times New Roman" charset="0"/>
                <a:cs typeface="Times New Roman" charset="0"/>
                <a:sym typeface="Symbol" pitchFamily="18" charset="2"/>
              </a:rPr>
              <a:t> stoupání vývrtu 	počet otáček střely	           velikost derivace</a:t>
            </a:r>
            <a:br>
              <a:rPr lang="cs-CZ" sz="2800" u="none">
                <a:latin typeface="Times New Roman" charset="0"/>
                <a:cs typeface="Times New Roman" charset="0"/>
                <a:sym typeface="Symbol" pitchFamily="18" charset="2"/>
              </a:rPr>
            </a:br>
            <a:r>
              <a:rPr lang="cs-CZ" sz="2800" u="none">
                <a:latin typeface="Times New Roman" charset="0"/>
                <a:cs typeface="Times New Roman" charset="0"/>
                <a:sym typeface="Symbol" pitchFamily="18" charset="2"/>
              </a:rPr>
              <a:t>10“ (254 mm)	       2 186 ot/s	                     35 cm</a:t>
            </a:r>
            <a:br>
              <a:rPr lang="cs-CZ" sz="2800" u="none">
                <a:latin typeface="Times New Roman" charset="0"/>
                <a:cs typeface="Times New Roman" charset="0"/>
                <a:sym typeface="Symbol" pitchFamily="18" charset="2"/>
              </a:rPr>
            </a:br>
            <a:r>
              <a:rPr lang="cs-CZ" sz="2800" u="none">
                <a:latin typeface="Times New Roman" charset="0"/>
                <a:cs typeface="Times New Roman" charset="0"/>
                <a:sym typeface="Symbol" pitchFamily="18" charset="2"/>
              </a:rPr>
              <a:t>12“ (305 mm)	       2 625 ot/s	                     29 cm</a:t>
            </a:r>
            <a:br>
              <a:rPr lang="cs-CZ" sz="2800" u="none">
                <a:latin typeface="Times New Roman" charset="0"/>
                <a:cs typeface="Times New Roman" charset="0"/>
                <a:sym typeface="Symbol" pitchFamily="18" charset="2"/>
              </a:rPr>
            </a:br>
            <a:r>
              <a:rPr lang="cs-CZ" sz="2800" u="none">
                <a:latin typeface="Times New Roman" charset="0"/>
                <a:cs typeface="Times New Roman" charset="0"/>
                <a:sym typeface="Symbol" pitchFamily="18" charset="2"/>
              </a:rPr>
              <a:t>14“ (330 mm)	       2 840 ot/s	                     25 cm</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Závěr  </a:t>
            </a:r>
          </a:p>
        </p:txBody>
      </p:sp>
      <p:sp>
        <p:nvSpPr>
          <p:cNvPr id="82947" name="Rectangle 3"/>
          <p:cNvSpPr>
            <a:spLocks noChangeArrowheads="1"/>
          </p:cNvSpPr>
          <p:nvPr/>
        </p:nvSpPr>
        <p:spPr bwMode="auto">
          <a:xfrm>
            <a:off x="0" y="1143000"/>
            <a:ext cx="9144000" cy="515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indent="-571500" algn="l" eaLnBrk="0" hangingPunct="0">
              <a:tabLst>
                <a:tab pos="571500" algn="l"/>
                <a:tab pos="2743200" algn="l"/>
                <a:tab pos="4686300" algn="l"/>
              </a:tabLst>
            </a:pPr>
            <a:r>
              <a:rPr lang="cs-CZ" sz="1200" u="none">
                <a:cs typeface="Times New Roman" charset="0"/>
              </a:rPr>
              <a:t> </a:t>
            </a:r>
          </a:p>
          <a:p>
            <a:pPr indent="-571500" algn="l" eaLnBrk="0" hangingPunct="0">
              <a:tabLst>
                <a:tab pos="571500" algn="l"/>
                <a:tab pos="2743200" algn="l"/>
                <a:tab pos="4686300" algn="l"/>
              </a:tabLst>
            </a:pPr>
            <a:r>
              <a:rPr lang="cs-CZ" sz="1200" u="none">
                <a:cs typeface="Times New Roman" charset="0"/>
              </a:rPr>
              <a:t> </a:t>
            </a:r>
          </a:p>
          <a:p>
            <a:pPr indent="-571500" algn="l" eaLnBrk="0" hangingPunct="0">
              <a:tabLst>
                <a:tab pos="571500" algn="l"/>
                <a:tab pos="2743200" algn="l"/>
                <a:tab pos="4686300" algn="l"/>
              </a:tabLst>
            </a:pPr>
            <a:r>
              <a:rPr lang="cs-CZ" sz="1200" u="none">
                <a:latin typeface="Times New Roman" charset="0"/>
                <a:cs typeface="Times New Roman" charset="0"/>
                <a:sym typeface="Symbol" pitchFamily="18" charset="2"/>
              </a:rPr>
              <a:t>	</a:t>
            </a:r>
            <a:r>
              <a:rPr lang="cs-CZ" sz="2800" u="none">
                <a:latin typeface="Times New Roman" charset="0"/>
                <a:cs typeface="Times New Roman" charset="0"/>
                <a:sym typeface="Symbol" pitchFamily="18" charset="2"/>
              </a:rPr>
              <a:t>Další zpřesnění výpočtu je v praxi už velmi obtížné. Magnusova síla je vcelku nepodstatná (spíše je důležitý její moment), jisté zpřesnění je zavedení členů druhého řádu do aerodynamických koeficientů (třeba závislost odporu vzduchu na úhlu náběhu), pro přímé střelby nepodstatné. </a:t>
            </a:r>
          </a:p>
          <a:p>
            <a:pPr indent="-571500" algn="l" eaLnBrk="0" hangingPunct="0">
              <a:tabLst>
                <a:tab pos="571500" algn="l"/>
                <a:tab pos="2743200" algn="l"/>
                <a:tab pos="4686300" algn="l"/>
              </a:tabLst>
            </a:pPr>
            <a:r>
              <a:rPr lang="cs-CZ" sz="2800" u="none">
                <a:latin typeface="Times New Roman" charset="0"/>
                <a:cs typeface="Times New Roman" charset="0"/>
                <a:sym typeface="Symbol" pitchFamily="18" charset="2"/>
              </a:rPr>
              <a:t>	Vrcholem vnější balistiky je "Metoda šesti stupňů volnosti" (Six Degrees of Freedom, 6DOF). Kromě veškerých sil zahrnuje i jejich momenty a umožňuje spočíst precesní a nutační pohyb střely během letu – a podat kompletní informaci o stabilitě střely po dobu jejího letu. Vyžaduje ovšem další, obtížně získatelné, aerodynamické koeficienty.</a:t>
            </a:r>
            <a:r>
              <a:rPr lang="cs-CZ" sz="2800" u="none">
                <a:latin typeface="Times New Roman" charset="0"/>
                <a:sym typeface="Symbol" pitchFamily="18" charset="2"/>
              </a:rPr>
              <a:t> </a:t>
            </a:r>
            <a:endParaRPr lang="cs-CZ" sz="2800" u="none">
              <a:latin typeface="Times New Roman" charset="0"/>
              <a:cs typeface="Times New Roman" charset="0"/>
              <a:sym typeface="Symbol" pitchFamily="18" charset="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Ing. FRENZL Jiří – Ruční palné zbraně </a:t>
            </a:r>
          </a:p>
          <a:p>
            <a:pPr algn="r"/>
            <a:r>
              <a:rPr lang="cs-CZ" sz="2800" i="1" u="none">
                <a:latin typeface="Times New Roman" charset="0"/>
              </a:rPr>
              <a:t>Uherský Brod 1993</a:t>
            </a:r>
          </a:p>
          <a:p>
            <a:pPr algn="l">
              <a:buFontTx/>
              <a:buChar char="-"/>
            </a:pPr>
            <a:r>
              <a:rPr lang="cs-CZ" sz="2800" u="none">
                <a:latin typeface="Times New Roman" charset="0"/>
              </a:rPr>
              <a:t> Ing. KŘÍBEK Jan – Střelné zbraně I + II</a:t>
            </a:r>
          </a:p>
          <a:p>
            <a:pPr algn="r"/>
            <a:r>
              <a:rPr lang="cs-CZ" sz="2800" i="1" u="none">
                <a:latin typeface="Times New Roman" charset="0"/>
              </a:rPr>
              <a:t>Brno 1994</a:t>
            </a:r>
            <a:endParaRPr lang="cs-CZ" sz="2800" u="none">
              <a:latin typeface="Times New Roman" charset="0"/>
            </a:endParaRPr>
          </a:p>
          <a:p>
            <a:pPr algn="l">
              <a:buFontTx/>
              <a:buChar char="-"/>
            </a:pPr>
            <a:r>
              <a:rPr lang="cs-CZ" sz="2800" u="none">
                <a:latin typeface="Times New Roman" charset="0"/>
              </a:rPr>
              <a:t> Ing. STROUHAL Karel – Civilní ruční zbraně a střelivo</a:t>
            </a:r>
          </a:p>
          <a:p>
            <a:pPr algn="r"/>
            <a:r>
              <a:rPr lang="cs-CZ" sz="2800" i="1" u="none">
                <a:latin typeface="Times New Roman" charset="0"/>
              </a:rPr>
              <a:t>Uherský Brod 1993</a:t>
            </a:r>
          </a:p>
          <a:p>
            <a:pPr algn="l">
              <a:buFontTx/>
              <a:buChar char="-"/>
            </a:pPr>
            <a:r>
              <a:rPr lang="cs-CZ" sz="2800" u="none">
                <a:latin typeface="Times New Roman" charset="0"/>
              </a:rPr>
              <a:t> Alexandr B. Žuk – Pušky a samopaly</a:t>
            </a:r>
          </a:p>
          <a:p>
            <a:pPr algn="r"/>
            <a:r>
              <a:rPr lang="cs-CZ" sz="2800" i="1" u="none">
                <a:latin typeface="Times New Roman" charset="0"/>
              </a:rPr>
              <a:t>Moskva 1987</a:t>
            </a:r>
          </a:p>
          <a:p>
            <a:pPr algn="l">
              <a:buFontTx/>
              <a:buChar char="-"/>
            </a:pPr>
            <a:r>
              <a:rPr lang="cs-CZ" sz="2800" u="none">
                <a:latin typeface="Times New Roman" charset="0"/>
              </a:rPr>
              <a:t> Alexandr B. Žuk – Revolvery a pistole</a:t>
            </a:r>
          </a:p>
          <a:p>
            <a:pPr algn="r" eaLnBrk="0" hangingPunct="0"/>
            <a:r>
              <a:rPr lang="cs-CZ" sz="2800" i="1" u="none">
                <a:latin typeface="Times New Roman" charset="0"/>
              </a:rPr>
              <a:t>Moskva 1983</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86019" name="Rectangle 4099"/>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Prof. Ing. Fišer Miloslav CSc. – Konstrukce loveckých, sportovních a obraných zbraní </a:t>
            </a:r>
          </a:p>
          <a:p>
            <a:pPr algn="r"/>
            <a:r>
              <a:rPr lang="cs-CZ" sz="2800" i="1" u="none">
                <a:latin typeface="Times New Roman" charset="0"/>
              </a:rPr>
              <a:t>Ostrava 2009</a:t>
            </a:r>
          </a:p>
          <a:p>
            <a:pPr algn="l">
              <a:buFontTx/>
              <a:buChar char="-"/>
            </a:pPr>
            <a:r>
              <a:rPr lang="cs-CZ" sz="2800" u="none">
                <a:latin typeface="Times New Roman" charset="0"/>
              </a:rPr>
              <a:t> Prof. Ing. Fišer Miloslav CSc. </a:t>
            </a:r>
          </a:p>
          <a:p>
            <a:pPr algn="l">
              <a:buFontTx/>
              <a:buChar char="-"/>
            </a:pPr>
            <a:r>
              <a:rPr lang="cs-CZ" sz="2800" u="none">
                <a:latin typeface="Times New Roman" charset="0"/>
              </a:rPr>
              <a:t> Doc. Ing. Procházka Stanislav CSc. – Projektování  loveckých, sportovních a obraných zbraní </a:t>
            </a:r>
          </a:p>
          <a:p>
            <a:pPr algn="r"/>
            <a:r>
              <a:rPr lang="cs-CZ" sz="2800" i="1" u="none">
                <a:latin typeface="Times New Roman" charset="0"/>
              </a:rPr>
              <a:t>Ostrava 2007</a:t>
            </a:r>
          </a:p>
          <a:p>
            <a:pPr algn="l">
              <a:buFontTx/>
              <a:buChar char="-"/>
            </a:pPr>
            <a:r>
              <a:rPr lang="cs-CZ" sz="2800" u="none">
                <a:latin typeface="Times New Roman" charset="0"/>
              </a:rPr>
              <a:t> Plíhal Bohumil, Beer Stanislav, Komenda Jan, Jedlička Luděk, Kuda Bohuslav  - Balistika</a:t>
            </a:r>
          </a:p>
          <a:p>
            <a:pPr algn="r"/>
            <a:r>
              <a:rPr lang="cs-CZ" sz="2800" i="1" u="none">
                <a:latin typeface="Times New Roman" charset="0"/>
              </a:rPr>
              <a:t>Brno 2003</a:t>
            </a:r>
            <a:endParaRPr lang="cs-CZ" sz="2800" u="none">
              <a:latin typeface="Times New Roman" charset="0"/>
            </a:endParaRPr>
          </a:p>
          <a:p>
            <a:pPr algn="l"/>
            <a:endParaRPr lang="cs-CZ" sz="2800" u="none">
              <a:latin typeface="Times New Roman" charset="0"/>
            </a:endParaRPr>
          </a:p>
          <a:p>
            <a:pPr algn="l"/>
            <a:r>
              <a:rPr lang="cs-CZ" sz="2800" u="none">
                <a:latin typeface="Times New Roman" charset="0"/>
              </a:rPr>
              <a:t>Firemní literatura, odborná periodika, sbírky zákonů a ostatní normy.</a:t>
            </a:r>
            <a:endParaRPr lang="cs-CZ" sz="280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3799</TotalTime>
  <Words>484</Words>
  <Application>Microsoft Office PowerPoint</Application>
  <PresentationFormat>Předvádění na obrazovce (4:3)</PresentationFormat>
  <Paragraphs>140</Paragraphs>
  <Slides>26</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26</vt:i4>
      </vt:variant>
    </vt:vector>
  </HeadingPairs>
  <TitlesOfParts>
    <vt:vector size="29" baseType="lpstr">
      <vt:lpstr>6_Cesta</vt:lpstr>
      <vt:lpstr>Rastrový obrázek</vt:lpstr>
      <vt:lpstr>Bitmap Image</vt:lpstr>
      <vt:lpstr>11. Vnější balistika </vt:lpstr>
      <vt:lpstr>A N O T A C E</vt:lpstr>
      <vt:lpstr>O čem pojednává vnější balistika</vt:lpstr>
      <vt:lpstr>Kde se aplikuje vnější balistika </vt:lpstr>
      <vt:lpstr>Nutné úvahy a předpoklady </vt:lpstr>
      <vt:lpstr>Vzájemná závislost se stabilitou </vt:lpstr>
      <vt:lpstr>Závislost precize střelby </vt:lpstr>
      <vt:lpstr>Síly a momenty působící na střelu </vt:lpstr>
      <vt:lpstr>Počátky jednotné střely</vt:lpstr>
      <vt:lpstr>Vznik střely</vt:lpstr>
      <vt:lpstr>Jak začal ogivál</vt:lpstr>
      <vt:lpstr>Důvod proč ogivál</vt:lpstr>
      <vt:lpstr>Vznik ogiválu </vt:lpstr>
      <vt:lpstr>Matematický výpočet tvaru střely</vt:lpstr>
      <vt:lpstr>Výsledný tvar střely</vt:lpstr>
      <vt:lpstr>Síly působící na střelu </vt:lpstr>
      <vt:lpstr>Corielisova síla</vt:lpstr>
      <vt:lpstr>Magnusova síla</vt:lpstr>
      <vt:lpstr>Vznik precesního pohybu </vt:lpstr>
      <vt:lpstr>Vznik precesního pohybu</vt:lpstr>
      <vt:lpstr>Čelní pohled na špičku střely </vt:lpstr>
      <vt:lpstr>Důsledek precesního pohybu </vt:lpstr>
      <vt:lpstr>Velikost derivace</vt:lpstr>
      <vt:lpstr>Závěr  </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151</cp:revision>
  <dcterms:created xsi:type="dcterms:W3CDTF">2012-05-15T11:32:42Z</dcterms:created>
  <dcterms:modified xsi:type="dcterms:W3CDTF">2013-11-07T10:10:09Z</dcterms:modified>
</cp:coreProperties>
</file>