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4057" r:id="rId1"/>
  </p:sldMasterIdLst>
  <p:notesMasterIdLst>
    <p:notesMasterId r:id="rId24"/>
  </p:notesMasterIdLst>
  <p:handoutMasterIdLst>
    <p:handoutMasterId r:id="rId25"/>
  </p:handoutMasterIdLst>
  <p:sldIdLst>
    <p:sldId id="257" r:id="rId2"/>
    <p:sldId id="279" r:id="rId3"/>
    <p:sldId id="297" r:id="rId4"/>
    <p:sldId id="295" r:id="rId5"/>
    <p:sldId id="298" r:id="rId6"/>
    <p:sldId id="299" r:id="rId7"/>
    <p:sldId id="283" r:id="rId8"/>
    <p:sldId id="284" r:id="rId9"/>
    <p:sldId id="285" r:id="rId10"/>
    <p:sldId id="286" r:id="rId11"/>
    <p:sldId id="287" r:id="rId12"/>
    <p:sldId id="288" r:id="rId13"/>
    <p:sldId id="291" r:id="rId14"/>
    <p:sldId id="289" r:id="rId15"/>
    <p:sldId id="290" r:id="rId16"/>
    <p:sldId id="292" r:id="rId17"/>
    <p:sldId id="281" r:id="rId18"/>
    <p:sldId id="293" r:id="rId19"/>
    <p:sldId id="300" r:id="rId20"/>
    <p:sldId id="294" r:id="rId21"/>
    <p:sldId id="282" r:id="rId22"/>
    <p:sldId id="296" r:id="rId23"/>
  </p:sldIdLst>
  <p:sldSz cx="9144000" cy="6858000" type="screen4x3"/>
  <p:notesSz cx="6858000" cy="9144000"/>
  <p:defaultTextStyle>
    <a:defPPr>
      <a:defRPr lang="cs-CZ"/>
    </a:defPPr>
    <a:lvl1pPr algn="ctr" rtl="0" fontAlgn="base">
      <a:spcBef>
        <a:spcPct val="0"/>
      </a:spcBef>
      <a:spcAft>
        <a:spcPct val="0"/>
      </a:spcAft>
      <a:defRPr u="sng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ctr" rtl="0" fontAlgn="base">
      <a:spcBef>
        <a:spcPct val="0"/>
      </a:spcBef>
      <a:spcAft>
        <a:spcPct val="0"/>
      </a:spcAft>
      <a:defRPr u="sng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ctr" rtl="0" fontAlgn="base">
      <a:spcBef>
        <a:spcPct val="0"/>
      </a:spcBef>
      <a:spcAft>
        <a:spcPct val="0"/>
      </a:spcAft>
      <a:defRPr u="sng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ctr" rtl="0" fontAlgn="base">
      <a:spcBef>
        <a:spcPct val="0"/>
      </a:spcBef>
      <a:spcAft>
        <a:spcPct val="0"/>
      </a:spcAft>
      <a:defRPr u="sng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ctr" rtl="0" fontAlgn="base">
      <a:spcBef>
        <a:spcPct val="0"/>
      </a:spcBef>
      <a:spcAft>
        <a:spcPct val="0"/>
      </a:spcAft>
      <a:defRPr u="sng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u="sng"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u="sng"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u="sng"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u="sng"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FF3300"/>
    <a:srgbClr val="527430"/>
    <a:srgbClr val="FFCC00"/>
    <a:srgbClr val="FF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4503" autoAdjust="0"/>
    <p:restoredTop sz="94660"/>
  </p:normalViewPr>
  <p:slideViewPr>
    <p:cSldViewPr>
      <p:cViewPr varScale="1">
        <p:scale>
          <a:sx n="95" d="100"/>
          <a:sy n="95" d="100"/>
        </p:scale>
        <p:origin x="-90" y="-19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png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png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png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png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png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9.png"/></Relationships>
</file>

<file path=ppt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.png"/></Relationships>
</file>

<file path=ppt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11.png"/></Relationships>
</file>

<file path=ppt/drawings/_rels/vmlDrawing9.vml.rels><?xml version="1.0" encoding="UTF-8" standalone="yes"?>
<Relationships xmlns="http://schemas.openxmlformats.org/package/2006/relationships"><Relationship Id="rId1" Type="http://schemas.openxmlformats.org/officeDocument/2006/relationships/image" Target="../media/image12.png"/></Relationships>
</file>

<file path=ppt/drawings/_rels/vmlDrawing10.vml.rels><?xml version="1.0" encoding="UTF-8" standalone="yes"?>
<Relationships xmlns="http://schemas.openxmlformats.org/package/2006/relationships"><Relationship Id="rId1" Type="http://schemas.openxmlformats.org/officeDocument/2006/relationships/image" Target="../media/image13.png"/></Relationships>
</file>

<file path=ppt/drawings/_rels/vmlDrawing1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3.png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 u="none"/>
            </a:lvl1pPr>
          </a:lstStyle>
          <a:p>
            <a:pPr>
              <a:defRPr/>
            </a:pPr>
            <a:r>
              <a:rPr lang="cs-CZ"/>
              <a:t>Uvedení autoři, není-li uvedeno jinak jsou autory tohoto výukového materiálu a všech jeho částí. Tento projekt je spolufinancován ESF a státním rozpočtem ČR.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u="none"/>
            </a:lvl1pPr>
          </a:lstStyle>
          <a:p>
            <a:pPr>
              <a:defRPr/>
            </a:pPr>
            <a:r>
              <a:rPr lang="cs-CZ"/>
              <a:t>Uvedení autoři, není-li uvedeno jinak jsou autory tohoto výukového materiálu a všech jeho částí. Tento projekt je spolufinancován ESF a státním rozpočtem ČR.</a:t>
            </a:r>
          </a:p>
        </p:txBody>
      </p:sp>
      <p:sp>
        <p:nvSpPr>
          <p:cNvPr id="3584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 u="none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584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u="none"/>
            </a:lvl1pPr>
          </a:lstStyle>
          <a:p>
            <a:pPr>
              <a:defRPr/>
            </a:pPr>
            <a:fld id="{50939D93-192A-4E1C-8623-FF9430B149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20449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 u="none"/>
            </a:lvl1pPr>
          </a:lstStyle>
          <a:p>
            <a:pPr>
              <a:defRPr/>
            </a:pPr>
            <a:r>
              <a:rPr lang="cs-CZ"/>
              <a:t>Uvedení autoři, není-li uvedeno jinak jsou autory tohoto výukového materiálu a všech jeho částí. Tento projekt je spolufinancován ESF a státním rozpočtem ČR.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u="none"/>
            </a:lvl1pPr>
          </a:lstStyle>
          <a:p>
            <a:pPr>
              <a:defRPr/>
            </a:pPr>
            <a:r>
              <a:rPr lang="cs-CZ"/>
              <a:t>Uvedení autoři, není-li uvedeno jinak jsou autory tohoto výukového materiálu a všech jeho částí. Tento projekt je spolufinancován ESF a státním rozpočtem ČR.</a:t>
            </a:r>
          </a:p>
        </p:txBody>
      </p:sp>
      <p:sp>
        <p:nvSpPr>
          <p:cNvPr id="3072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331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0"/>
            <a:r>
              <a:rPr lang="cs-CZ" smtClean="0"/>
              <a:t>Druhá úroveň</a:t>
            </a:r>
          </a:p>
          <a:p>
            <a:pPr lvl="0"/>
            <a:r>
              <a:rPr lang="cs-CZ" smtClean="0"/>
              <a:t>Třetí úroveň</a:t>
            </a:r>
          </a:p>
          <a:p>
            <a:pPr lvl="0"/>
            <a:r>
              <a:rPr lang="cs-CZ" smtClean="0"/>
              <a:t>Čtvrtá úroveň</a:t>
            </a:r>
          </a:p>
          <a:p>
            <a:pPr lvl="0"/>
            <a:r>
              <a:rPr lang="cs-CZ" smtClean="0"/>
              <a:t>Pátá úroveň</a:t>
            </a:r>
          </a:p>
        </p:txBody>
      </p:sp>
      <p:sp>
        <p:nvSpPr>
          <p:cNvPr id="1331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 u="none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31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u="none"/>
            </a:lvl1pPr>
          </a:lstStyle>
          <a:p>
            <a:pPr>
              <a:defRPr/>
            </a:pPr>
            <a:fld id="{44772C6C-BC53-4CA9-ACBF-0899FAF58F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5483282"/>
      </p:ext>
    </p:extLst>
  </p:cSld>
  <p:clrMap bg1="lt1" tx1="dk1" bg2="lt2" tx2="dk2" accent1="accent1" accent2="accent2" accent3="accent3" accent4="accent4" accent5="accent5" accent6="accent6" hlink="hlink" folHlink="folHlink"/>
  <p:hf hdr="0" ftr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5A3E17-18E0-4F54-8512-D654963EF8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30546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datum 2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>
              <a:defRPr sz="1200" u="none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Zástupný symbol pro zápatí 23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>
              <a:defRPr sz="1200" u="none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5" name="Zástupný symbol pro číslo snímku 6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>
              <a:defRPr sz="1200" u="none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74A5992B-61D3-45C5-8CF8-06DA96259B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58" r:id="rId1"/>
  </p:sldLayoutIdLst>
  <p:hf hdr="0" ft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3.vml"/><Relationship Id="rId4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4.vml"/><Relationship Id="rId4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5.vml"/><Relationship Id="rId4" Type="http://schemas.openxmlformats.org/officeDocument/2006/relationships/image" Target="../media/image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6.vml"/><Relationship Id="rId4" Type="http://schemas.openxmlformats.org/officeDocument/2006/relationships/image" Target="../media/image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7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7.vml"/><Relationship Id="rId4" Type="http://schemas.openxmlformats.org/officeDocument/2006/relationships/image" Target="../media/image10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8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8.vml"/><Relationship Id="rId4" Type="http://schemas.openxmlformats.org/officeDocument/2006/relationships/image" Target="../media/image11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9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9.vml"/><Relationship Id="rId4" Type="http://schemas.openxmlformats.org/officeDocument/2006/relationships/image" Target="../media/image12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0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0.vml"/><Relationship Id="rId4" Type="http://schemas.openxmlformats.org/officeDocument/2006/relationships/image" Target="../media/image13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1.vml"/><Relationship Id="rId4" Type="http://schemas.openxmlformats.org/officeDocument/2006/relationships/image" Target="../media/image13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0" y="0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>
              <a:defRPr/>
            </a:pPr>
            <a:endParaRPr lang="cs-CZ" u="none"/>
          </a:p>
        </p:txBody>
      </p:sp>
      <p:graphicFrame>
        <p:nvGraphicFramePr>
          <p:cNvPr id="10282" name="Group 42"/>
          <p:cNvGraphicFramePr>
            <a:graphicFrameLocks noGrp="1"/>
          </p:cNvGraphicFramePr>
          <p:nvPr>
            <p:ph type="tbl" idx="4294967295"/>
            <p:extLst>
              <p:ext uri="{D42A27DB-BD31-4B8C-83A1-F6EECF244321}">
                <p14:modId xmlns:p14="http://schemas.microsoft.com/office/powerpoint/2010/main" val="3832526225"/>
              </p:ext>
            </p:extLst>
          </p:nvPr>
        </p:nvGraphicFramePr>
        <p:xfrm>
          <a:off x="304800" y="1752600"/>
          <a:ext cx="8493125" cy="4177917"/>
        </p:xfrm>
        <a:graphic>
          <a:graphicData uri="http://schemas.openxmlformats.org/drawingml/2006/table">
            <a:tbl>
              <a:tblPr/>
              <a:tblGrid>
                <a:gridCol w="2114550"/>
                <a:gridCol w="6378575"/>
              </a:tblGrid>
              <a:tr h="473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SŠ-COPT Uherský Brod</a:t>
                      </a: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35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</a:t>
                      </a:r>
                      <a:r>
                        <a:rPr kumimoji="0" lang="cs-CZ" sz="22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</a:t>
                      </a:r>
                      <a:r>
                        <a:rPr kumimoji="0" lang="cs-CZ" sz="22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Ing. Štursa Petr</a:t>
                      </a: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969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</a:t>
                      </a:r>
                      <a:r>
                        <a:rPr kumimoji="0" lang="cs-CZ" sz="22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5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12. Konstrukce grafu vnější balistiky</a:t>
                      </a: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01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1000" b="0" i="1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sady: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Balistika a konstrukce hlavních dílů zbraní </a:t>
                      </a: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(pro </a:t>
                      </a: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</a:t>
                      </a: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. </a:t>
                      </a: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 </a:t>
                      </a: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předmětu </a:t>
                      </a:r>
                      <a:r>
                        <a:rPr kumimoji="0" lang="cs-CZ" sz="2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SZb</a:t>
                      </a: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)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826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CZ.1.07./1.5.00/34.0727</a:t>
                      </a: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715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26. Října 2012</a:t>
                      </a: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0267" name="Text Box 43"/>
          <p:cNvSpPr txBox="1">
            <a:spLocks noChangeArrowheads="1"/>
          </p:cNvSpPr>
          <p:nvPr/>
        </p:nvSpPr>
        <p:spPr bwMode="auto">
          <a:xfrm>
            <a:off x="468313" y="6021388"/>
            <a:ext cx="8348662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algn="l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algn="l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algn="l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algn="l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algn="l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i="1" u="none"/>
              <a:t>Uvedení autor, není-li uvedeno jinak, je autorem tohoto výukového materiálu a všech jeho částí. Tento projekt je spolufinancován ESF a státním rozpočtem ČR.</a:t>
            </a:r>
          </a:p>
        </p:txBody>
      </p:sp>
      <p:sp>
        <p:nvSpPr>
          <p:cNvPr id="10280" name="Rectangle 40"/>
          <p:cNvSpPr>
            <a:spLocks noGrp="1"/>
          </p:cNvSpPr>
          <p:nvPr>
            <p:ph type="title" idx="4294967295"/>
          </p:nvPr>
        </p:nvSpPr>
        <p:spPr bwMode="auto">
          <a:xfrm>
            <a:off x="152400" y="91440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12. Konstrukce grafu vnější balistiky</a:t>
            </a:r>
          </a:p>
        </p:txBody>
      </p:sp>
      <p:pic>
        <p:nvPicPr>
          <p:cNvPr id="7" name="Picture 2" descr="C:\Users\Pavel\Desktop\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1780" y="165774"/>
            <a:ext cx="3960440" cy="865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0" y="0"/>
            <a:ext cx="89916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A N O T A C E</a:t>
            </a:r>
          </a:p>
        </p:txBody>
      </p:sp>
      <p:sp>
        <p:nvSpPr>
          <p:cNvPr id="50179" name="Rectangle 3"/>
          <p:cNvSpPr>
            <a:spLocks noChangeArrowheads="1"/>
          </p:cNvSpPr>
          <p:nvPr/>
        </p:nvSpPr>
        <p:spPr bwMode="auto">
          <a:xfrm>
            <a:off x="0" y="1600200"/>
            <a:ext cx="9144000" cy="2012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lnSpc>
                <a:spcPct val="90000"/>
              </a:lnSpc>
              <a:spcBef>
                <a:spcPct val="20000"/>
              </a:spcBef>
              <a:buClr>
                <a:schemeClr val="accent1"/>
              </a:buClr>
              <a:buSzPct val="70000"/>
              <a:buFont typeface="Wingdings 2" pitchFamily="18" charset="2"/>
              <a:buNone/>
            </a:pPr>
            <a:r>
              <a:rPr lang="cs-CZ" sz="2800" u="none">
                <a:solidFill>
                  <a:schemeClr val="tx2"/>
                </a:solidFill>
              </a:rPr>
              <a:t>	</a:t>
            </a:r>
            <a:r>
              <a:rPr lang="cs-CZ" sz="2800" u="none"/>
              <a:t>Záměrem této sady výukových materiálů s názvem </a:t>
            </a:r>
            <a:r>
              <a:rPr lang="cs-CZ" sz="2800" b="1" u="none"/>
              <a:t>Balistika a konstrukce hlavních dílů zbraní </a:t>
            </a:r>
            <a:r>
              <a:rPr lang="cs-CZ" sz="2800" u="none"/>
              <a:t>je ukázat žákům 2. ročníku SŠ-COPt, ve vyučovaném předmětu </a:t>
            </a:r>
            <a:r>
              <a:rPr lang="cs-CZ" sz="2800" i="1" u="none"/>
              <a:t>Střelné zbraně a balistika </a:t>
            </a:r>
            <a:r>
              <a:rPr lang="cs-CZ" sz="2800" u="none"/>
              <a:t>zajímavou technikou některá úskalí této zajímavé vědní disciplíny.</a:t>
            </a:r>
          </a:p>
        </p:txBody>
      </p:sp>
      <p:sp>
        <p:nvSpPr>
          <p:cNvPr id="50180" name="Rectangle 4"/>
          <p:cNvSpPr>
            <a:spLocks noChangeArrowheads="1"/>
          </p:cNvSpPr>
          <p:nvPr/>
        </p:nvSpPr>
        <p:spPr bwMode="auto">
          <a:xfrm>
            <a:off x="0" y="4419600"/>
            <a:ext cx="9144000" cy="1373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/>
            <a:r>
              <a:rPr lang="cs-CZ" sz="2800" u="none"/>
              <a:t>	Jednotlivé prezentace  této sady popisují postupně probírané oblasti a zábavnou formou se je snaží přiblížit žákům a tak je vtáhnout do daného problému.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2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304800" y="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Co to je balistická křivka?</a:t>
            </a:r>
          </a:p>
        </p:txBody>
      </p:sp>
      <p:sp>
        <p:nvSpPr>
          <p:cNvPr id="97283" name="Rectangle 3"/>
          <p:cNvSpPr>
            <a:spLocks noChangeArrowheads="1"/>
          </p:cNvSpPr>
          <p:nvPr/>
        </p:nvSpPr>
        <p:spPr bwMode="auto">
          <a:xfrm>
            <a:off x="80963" y="1214438"/>
            <a:ext cx="9063037" cy="56435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/>
            <a:r>
              <a:rPr lang="cs-CZ" sz="2800" u="none">
                <a:latin typeface="Times New Roman" charset="0"/>
              </a:rPr>
              <a:t>	Balistická křivka je speciální druh křivky. Je velmi obtížné ji matematicky popsat. Jedná se o křivku prostorovou, ne rovinou. Vychyluje se z roviny vlivem různých vlivů. Mezi ně například patří boční vítr, nebo směr gyroskopické stabilizace. Na obrázku je balistická křivka v kartézském souřadném systému. Jedná se o zjednodušený (rovinný) pohled na balistickou křivku. Jak vznikne tato křivka:</a:t>
            </a:r>
          </a:p>
          <a:p>
            <a:pPr algn="l">
              <a:buFontTx/>
              <a:buChar char="-"/>
            </a:pPr>
            <a:r>
              <a:rPr lang="cs-CZ" sz="2800" u="none">
                <a:latin typeface="Times New Roman" charset="0"/>
              </a:rPr>
              <a:t> při pohybu střely v beztížném stavu a ve vakuu se jedná o </a:t>
            </a:r>
          </a:p>
          <a:p>
            <a:pPr algn="l"/>
            <a:r>
              <a:rPr lang="cs-CZ" sz="2800" u="none">
                <a:latin typeface="Times New Roman" charset="0"/>
              </a:rPr>
              <a:t>přímku.</a:t>
            </a:r>
          </a:p>
          <a:p>
            <a:pPr algn="l">
              <a:buFontTx/>
              <a:buChar char="-"/>
            </a:pPr>
            <a:r>
              <a:rPr lang="cs-CZ" sz="2800" u="none">
                <a:latin typeface="Times New Roman" charset="0"/>
              </a:rPr>
              <a:t> při pohybu střely ve vakuu za přítomnosti gravitace vznikne</a:t>
            </a:r>
          </a:p>
          <a:p>
            <a:pPr algn="l"/>
            <a:r>
              <a:rPr lang="cs-CZ" sz="2800" u="none">
                <a:latin typeface="Times New Roman" charset="0"/>
              </a:rPr>
              <a:t>parabola.</a:t>
            </a:r>
          </a:p>
          <a:p>
            <a:pPr algn="l">
              <a:buFontTx/>
              <a:buChar char="-"/>
            </a:pPr>
            <a:r>
              <a:rPr lang="cs-CZ" sz="2800" u="none">
                <a:latin typeface="Times New Roman" charset="0"/>
              </a:rPr>
              <a:t>při pohybu střely v atmosféře a za přítomnosti gravitace </a:t>
            </a:r>
          </a:p>
          <a:p>
            <a:pPr algn="l"/>
            <a:r>
              <a:rPr lang="cs-CZ" sz="2800" u="none">
                <a:latin typeface="Times New Roman" charset="0"/>
              </a:rPr>
              <a:t>vznikne právě tato balistická křivka.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228600" y="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Jak vypadá balistická křivka?</a:t>
            </a:r>
          </a:p>
        </p:txBody>
      </p:sp>
      <p:graphicFrame>
        <p:nvGraphicFramePr>
          <p:cNvPr id="82947" name="Object 3"/>
          <p:cNvGraphicFramePr>
            <a:graphicFrameLocks noChangeAspect="1"/>
          </p:cNvGraphicFramePr>
          <p:nvPr/>
        </p:nvGraphicFramePr>
        <p:xfrm>
          <a:off x="228600" y="2743200"/>
          <a:ext cx="8915400" cy="35909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952" name="Rastrový obrázek" r:id="rId3" imgW="6076190" imgH="2448267" progId="Paint.Picture">
                  <p:embed/>
                </p:oleObj>
              </mc:Choice>
              <mc:Fallback>
                <p:oleObj name="Rastrový obrázek" r:id="rId3" imgW="6076190" imgH="2448267" progId="Paint.Picture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8600" y="2743200"/>
                        <a:ext cx="8915400" cy="35909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82948" name="Rectangle 4"/>
          <p:cNvSpPr>
            <a:spLocks noChangeArrowheads="1"/>
          </p:cNvSpPr>
          <p:nvPr/>
        </p:nvSpPr>
        <p:spPr bwMode="auto">
          <a:xfrm>
            <a:off x="0" y="838200"/>
            <a:ext cx="8991600" cy="158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  <a:buFontTx/>
              <a:buChar char="-"/>
            </a:pPr>
            <a:r>
              <a:rPr lang="cs-CZ" sz="2800" u="none">
                <a:latin typeface="Times New Roman" charset="0"/>
              </a:rPr>
              <a:t> ve vakuu za přítomnosti gravitace vznikne parabola.</a:t>
            </a:r>
          </a:p>
          <a:p>
            <a:pPr>
              <a:spcBef>
                <a:spcPct val="50000"/>
              </a:spcBef>
              <a:buFontTx/>
              <a:buChar char="-"/>
            </a:pPr>
            <a:r>
              <a:rPr lang="cs-CZ" sz="2800" u="none">
                <a:latin typeface="Times New Roman" charset="0"/>
              </a:rPr>
              <a:t> ve vzduchu a za přítomnosti gravitace vznikne právě tato          </a:t>
            </a:r>
            <a:r>
              <a:rPr lang="cs-CZ" sz="2800" u="none">
                <a:solidFill>
                  <a:srgbClr val="FF3300"/>
                </a:solidFill>
                <a:latin typeface="Times New Roman" charset="0"/>
              </a:rPr>
              <a:t>balistická křivka.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304800" y="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Hodnoty pro konstrukci</a:t>
            </a:r>
          </a:p>
        </p:txBody>
      </p:sp>
      <p:sp>
        <p:nvSpPr>
          <p:cNvPr id="102404" name="Rectangle 4"/>
          <p:cNvSpPr>
            <a:spLocks noChangeArrowheads="1"/>
          </p:cNvSpPr>
          <p:nvPr/>
        </p:nvSpPr>
        <p:spPr bwMode="auto">
          <a:xfrm>
            <a:off x="0" y="914400"/>
            <a:ext cx="9144000" cy="5216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/>
            <a:r>
              <a:rPr lang="cs-CZ" sz="2800" u="none">
                <a:latin typeface="Times New Roman" charset="0"/>
              </a:rPr>
              <a:t>	</a:t>
            </a:r>
            <a:r>
              <a:rPr lang="cs-CZ" sz="2800" u="none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charset="0"/>
              </a:rPr>
              <a:t>V následující tabulce jsou přehledně uspořádány balistické hodnoty některých prvků střelby zaznamenané radarovými měřeními při průletu střely ráže 7 x 64. Záměrná je ve vzdálenosti 100 m. Tomu odpovídá, že v této vzdálenosti jsou souřadnice x=0, y=0, to je výstřelná rovina.</a:t>
            </a:r>
          </a:p>
          <a:p>
            <a:pPr algn="l"/>
            <a:endParaRPr lang="cs-CZ" sz="2800" u="none">
              <a:effectLst>
                <a:outerShdw blurRad="38100" dist="38100" dir="2700000" algn="tl">
                  <a:srgbClr val="C0C0C0"/>
                </a:outerShdw>
              </a:effectLst>
              <a:latin typeface="Times New Roman" charset="0"/>
            </a:endParaRPr>
          </a:p>
          <a:p>
            <a:pPr algn="l"/>
            <a:r>
              <a:rPr lang="cs-CZ" sz="2800" u="none">
                <a:latin typeface="Times New Roman" charset="0"/>
              </a:rPr>
              <a:t>vzdálenost - místo ve kterém byly hodnoty sledovány</a:t>
            </a:r>
          </a:p>
          <a:p>
            <a:pPr algn="l"/>
            <a:r>
              <a:rPr lang="cs-CZ" sz="2800" u="none">
                <a:latin typeface="Times New Roman" charset="0"/>
              </a:rPr>
              <a:t>rychlost střely - </a:t>
            </a:r>
            <a:r>
              <a:rPr lang="cs-CZ" sz="2800" u="none">
                <a:latin typeface="Times New Roman" charset="0"/>
                <a:cs typeface="Times New Roman" charset="0"/>
              </a:rPr>
              <a:t>Ø naměřených rychlostí v dané vzdálenosti</a:t>
            </a:r>
          </a:p>
          <a:p>
            <a:pPr algn="l"/>
            <a:r>
              <a:rPr lang="cs-CZ" sz="2800" u="none">
                <a:latin typeface="Times New Roman" charset="0"/>
                <a:cs typeface="Times New Roman" charset="0"/>
              </a:rPr>
              <a:t>převýšení dráhy - okamžitá výška dráhy střely od roviny 0,0</a:t>
            </a:r>
          </a:p>
          <a:p>
            <a:pPr algn="l"/>
            <a:r>
              <a:rPr lang="cs-CZ" sz="2800" u="none">
                <a:latin typeface="Times New Roman" charset="0"/>
                <a:cs typeface="Times New Roman" charset="0"/>
              </a:rPr>
              <a:t>energie střely - skutečná ničivá energie v měřené vzdálenosti</a:t>
            </a:r>
          </a:p>
          <a:p>
            <a:pPr algn="l"/>
            <a:r>
              <a:rPr lang="cs-CZ" sz="2800" u="none">
                <a:latin typeface="Times New Roman" charset="0"/>
                <a:cs typeface="Times New Roman" charset="0"/>
              </a:rPr>
              <a:t>doba letu - délka pohybu střely od výstřelu</a:t>
            </a:r>
          </a:p>
          <a:p>
            <a:pPr algn="l"/>
            <a:r>
              <a:rPr lang="cs-CZ" sz="2800" u="none">
                <a:latin typeface="Times New Roman" charset="0"/>
                <a:cs typeface="Times New Roman" charset="0"/>
              </a:rPr>
              <a:t>úhel sklonu střely - úhel osy střely k výstřelné rovině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228600" y="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Tabulka</a:t>
            </a:r>
          </a:p>
        </p:txBody>
      </p:sp>
      <p:grpSp>
        <p:nvGrpSpPr>
          <p:cNvPr id="103427" name="Group 3"/>
          <p:cNvGrpSpPr>
            <a:grpSpLocks/>
          </p:cNvGrpSpPr>
          <p:nvPr/>
        </p:nvGrpSpPr>
        <p:grpSpPr bwMode="auto">
          <a:xfrm>
            <a:off x="0" y="762000"/>
            <a:ext cx="9144000" cy="4648200"/>
            <a:chOff x="-2" y="-2"/>
            <a:chExt cx="4500" cy="2135"/>
          </a:xfrm>
        </p:grpSpPr>
        <p:grpSp>
          <p:nvGrpSpPr>
            <p:cNvPr id="103428" name="Group 4"/>
            <p:cNvGrpSpPr>
              <a:grpSpLocks/>
            </p:cNvGrpSpPr>
            <p:nvPr/>
          </p:nvGrpSpPr>
          <p:grpSpPr bwMode="auto">
            <a:xfrm>
              <a:off x="0" y="0"/>
              <a:ext cx="4496" cy="2131"/>
              <a:chOff x="0" y="0"/>
              <a:chExt cx="4496" cy="2131"/>
            </a:xfrm>
          </p:grpSpPr>
          <p:grpSp>
            <p:nvGrpSpPr>
              <p:cNvPr id="103429" name="Group 5"/>
              <p:cNvGrpSpPr>
                <a:grpSpLocks/>
              </p:cNvGrpSpPr>
              <p:nvPr/>
            </p:nvGrpSpPr>
            <p:grpSpPr bwMode="auto">
              <a:xfrm>
                <a:off x="0" y="0"/>
                <a:ext cx="660" cy="259"/>
                <a:chOff x="0" y="0"/>
                <a:chExt cx="660" cy="259"/>
              </a:xfrm>
            </p:grpSpPr>
            <p:sp>
              <p:nvSpPr>
                <p:cNvPr id="103430" name="Rectangle 6"/>
                <p:cNvSpPr>
                  <a:spLocks noChangeArrowheads="1"/>
                </p:cNvSpPr>
                <p:nvPr/>
              </p:nvSpPr>
              <p:spPr bwMode="auto">
                <a:xfrm>
                  <a:off x="28" y="0"/>
                  <a:ext cx="604" cy="259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bIns="0"/>
                <a:lstStyle/>
                <a:p>
                  <a:pPr eaLnBrk="0" hangingPunct="0"/>
                  <a:r>
                    <a:rPr lang="cs-CZ" u="none">
                      <a:latin typeface="Times New Roman" charset="0"/>
                      <a:cs typeface="Times New Roman" charset="0"/>
                    </a:rPr>
                    <a:t>vzdálenost</a:t>
                  </a:r>
                  <a:endParaRPr lang="cs-CZ" u="none">
                    <a:latin typeface="Times New Roman" charset="0"/>
                  </a:endParaRPr>
                </a:p>
              </p:txBody>
            </p:sp>
            <p:sp>
              <p:nvSpPr>
                <p:cNvPr id="103431" name="Rectangle 7"/>
                <p:cNvSpPr>
                  <a:spLocks noChangeArrowheads="1"/>
                </p:cNvSpPr>
                <p:nvPr/>
              </p:nvSpPr>
              <p:spPr bwMode="auto">
                <a:xfrm>
                  <a:off x="0" y="0"/>
                  <a:ext cx="660" cy="259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grpSp>
            <p:nvGrpSpPr>
              <p:cNvPr id="103432" name="Group 8"/>
              <p:cNvGrpSpPr>
                <a:grpSpLocks/>
              </p:cNvGrpSpPr>
              <p:nvPr/>
            </p:nvGrpSpPr>
            <p:grpSpPr bwMode="auto">
              <a:xfrm>
                <a:off x="660" y="0"/>
                <a:ext cx="704" cy="259"/>
                <a:chOff x="660" y="0"/>
                <a:chExt cx="704" cy="259"/>
              </a:xfrm>
            </p:grpSpPr>
            <p:sp>
              <p:nvSpPr>
                <p:cNvPr id="103433" name="Rectangle 9"/>
                <p:cNvSpPr>
                  <a:spLocks noChangeArrowheads="1"/>
                </p:cNvSpPr>
                <p:nvPr/>
              </p:nvSpPr>
              <p:spPr bwMode="auto">
                <a:xfrm>
                  <a:off x="688" y="0"/>
                  <a:ext cx="648" cy="259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bIns="0"/>
                <a:lstStyle/>
                <a:p>
                  <a:pPr eaLnBrk="0" hangingPunct="0"/>
                  <a:r>
                    <a:rPr lang="cs-CZ" u="none">
                      <a:latin typeface="Times New Roman" charset="0"/>
                      <a:cs typeface="Times New Roman" charset="0"/>
                    </a:rPr>
                    <a:t>rychlost střely</a:t>
                  </a:r>
                  <a:endParaRPr lang="cs-CZ" u="none">
                    <a:latin typeface="Times New Roman" charset="0"/>
                  </a:endParaRPr>
                </a:p>
              </p:txBody>
            </p:sp>
            <p:sp>
              <p:nvSpPr>
                <p:cNvPr id="103434" name="Rectangle 10"/>
                <p:cNvSpPr>
                  <a:spLocks noChangeArrowheads="1"/>
                </p:cNvSpPr>
                <p:nvPr/>
              </p:nvSpPr>
              <p:spPr bwMode="auto">
                <a:xfrm>
                  <a:off x="660" y="0"/>
                  <a:ext cx="704" cy="259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grpSp>
            <p:nvGrpSpPr>
              <p:cNvPr id="103435" name="Group 11"/>
              <p:cNvGrpSpPr>
                <a:grpSpLocks/>
              </p:cNvGrpSpPr>
              <p:nvPr/>
            </p:nvGrpSpPr>
            <p:grpSpPr bwMode="auto">
              <a:xfrm>
                <a:off x="1364" y="0"/>
                <a:ext cx="776" cy="259"/>
                <a:chOff x="1364" y="0"/>
                <a:chExt cx="776" cy="259"/>
              </a:xfrm>
            </p:grpSpPr>
            <p:sp>
              <p:nvSpPr>
                <p:cNvPr id="103436" name="Rectangle 12"/>
                <p:cNvSpPr>
                  <a:spLocks noChangeArrowheads="1"/>
                </p:cNvSpPr>
                <p:nvPr/>
              </p:nvSpPr>
              <p:spPr bwMode="auto">
                <a:xfrm>
                  <a:off x="1392" y="0"/>
                  <a:ext cx="720" cy="259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bIns="0"/>
                <a:lstStyle/>
                <a:p>
                  <a:pPr eaLnBrk="0" hangingPunct="0"/>
                  <a:r>
                    <a:rPr lang="cs-CZ" u="none">
                      <a:latin typeface="Times New Roman" charset="0"/>
                      <a:cs typeface="Times New Roman" charset="0"/>
                    </a:rPr>
                    <a:t>převýšení </a:t>
                  </a:r>
                  <a:endParaRPr lang="cs-CZ" u="none">
                    <a:latin typeface="Times New Roman" charset="0"/>
                  </a:endParaRPr>
                </a:p>
                <a:p>
                  <a:pPr eaLnBrk="0" hangingPunct="0"/>
                  <a:r>
                    <a:rPr lang="cs-CZ" u="none">
                      <a:latin typeface="Times New Roman" charset="0"/>
                      <a:cs typeface="Times New Roman" charset="0"/>
                    </a:rPr>
                    <a:t>dráhy</a:t>
                  </a:r>
                </a:p>
              </p:txBody>
            </p:sp>
            <p:sp>
              <p:nvSpPr>
                <p:cNvPr id="103437" name="Rectangle 13"/>
                <p:cNvSpPr>
                  <a:spLocks noChangeArrowheads="1"/>
                </p:cNvSpPr>
                <p:nvPr/>
              </p:nvSpPr>
              <p:spPr bwMode="auto">
                <a:xfrm>
                  <a:off x="1364" y="0"/>
                  <a:ext cx="776" cy="259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grpSp>
            <p:nvGrpSpPr>
              <p:cNvPr id="103438" name="Group 14"/>
              <p:cNvGrpSpPr>
                <a:grpSpLocks/>
              </p:cNvGrpSpPr>
              <p:nvPr/>
            </p:nvGrpSpPr>
            <p:grpSpPr bwMode="auto">
              <a:xfrm>
                <a:off x="2140" y="0"/>
                <a:ext cx="704" cy="259"/>
                <a:chOff x="2140" y="0"/>
                <a:chExt cx="704" cy="259"/>
              </a:xfrm>
            </p:grpSpPr>
            <p:sp>
              <p:nvSpPr>
                <p:cNvPr id="103439" name="Rectangle 15"/>
                <p:cNvSpPr>
                  <a:spLocks noChangeArrowheads="1"/>
                </p:cNvSpPr>
                <p:nvPr/>
              </p:nvSpPr>
              <p:spPr bwMode="auto">
                <a:xfrm>
                  <a:off x="2168" y="0"/>
                  <a:ext cx="648" cy="259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bIns="0"/>
                <a:lstStyle/>
                <a:p>
                  <a:pPr eaLnBrk="0" hangingPunct="0"/>
                  <a:r>
                    <a:rPr lang="cs-CZ" u="none">
                      <a:latin typeface="Times New Roman" charset="0"/>
                      <a:cs typeface="Times New Roman" charset="0"/>
                    </a:rPr>
                    <a:t>energie střely</a:t>
                  </a:r>
                  <a:endParaRPr lang="cs-CZ" u="none">
                    <a:latin typeface="Times New Roman" charset="0"/>
                  </a:endParaRPr>
                </a:p>
              </p:txBody>
            </p:sp>
            <p:sp>
              <p:nvSpPr>
                <p:cNvPr id="103440" name="Rectangle 16"/>
                <p:cNvSpPr>
                  <a:spLocks noChangeArrowheads="1"/>
                </p:cNvSpPr>
                <p:nvPr/>
              </p:nvSpPr>
              <p:spPr bwMode="auto">
                <a:xfrm>
                  <a:off x="2140" y="0"/>
                  <a:ext cx="704" cy="259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grpSp>
            <p:nvGrpSpPr>
              <p:cNvPr id="103441" name="Group 17"/>
              <p:cNvGrpSpPr>
                <a:grpSpLocks/>
              </p:cNvGrpSpPr>
              <p:nvPr/>
            </p:nvGrpSpPr>
            <p:grpSpPr bwMode="auto">
              <a:xfrm>
                <a:off x="2844" y="0"/>
                <a:ext cx="704" cy="259"/>
                <a:chOff x="2844" y="0"/>
                <a:chExt cx="704" cy="259"/>
              </a:xfrm>
            </p:grpSpPr>
            <p:sp>
              <p:nvSpPr>
                <p:cNvPr id="103442" name="Rectangle 18"/>
                <p:cNvSpPr>
                  <a:spLocks noChangeArrowheads="1"/>
                </p:cNvSpPr>
                <p:nvPr/>
              </p:nvSpPr>
              <p:spPr bwMode="auto">
                <a:xfrm>
                  <a:off x="2872" y="0"/>
                  <a:ext cx="648" cy="259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bIns="0"/>
                <a:lstStyle/>
                <a:p>
                  <a:pPr eaLnBrk="0" hangingPunct="0"/>
                  <a:r>
                    <a:rPr lang="cs-CZ" u="none">
                      <a:latin typeface="Times New Roman" charset="0"/>
                      <a:cs typeface="Times New Roman" charset="0"/>
                    </a:rPr>
                    <a:t>doba letu</a:t>
                  </a:r>
                  <a:endParaRPr lang="cs-CZ" u="none">
                    <a:latin typeface="Times New Roman" charset="0"/>
                  </a:endParaRPr>
                </a:p>
              </p:txBody>
            </p:sp>
            <p:sp>
              <p:nvSpPr>
                <p:cNvPr id="103443" name="Rectangle 19"/>
                <p:cNvSpPr>
                  <a:spLocks noChangeArrowheads="1"/>
                </p:cNvSpPr>
                <p:nvPr/>
              </p:nvSpPr>
              <p:spPr bwMode="auto">
                <a:xfrm>
                  <a:off x="2844" y="0"/>
                  <a:ext cx="704" cy="259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grpSp>
            <p:nvGrpSpPr>
              <p:cNvPr id="103444" name="Group 20"/>
              <p:cNvGrpSpPr>
                <a:grpSpLocks/>
              </p:cNvGrpSpPr>
              <p:nvPr/>
            </p:nvGrpSpPr>
            <p:grpSpPr bwMode="auto">
              <a:xfrm>
                <a:off x="3548" y="0"/>
                <a:ext cx="948" cy="259"/>
                <a:chOff x="3548" y="0"/>
                <a:chExt cx="948" cy="259"/>
              </a:xfrm>
            </p:grpSpPr>
            <p:sp>
              <p:nvSpPr>
                <p:cNvPr id="103445" name="Rectangle 21"/>
                <p:cNvSpPr>
                  <a:spLocks noChangeArrowheads="1"/>
                </p:cNvSpPr>
                <p:nvPr/>
              </p:nvSpPr>
              <p:spPr bwMode="auto">
                <a:xfrm>
                  <a:off x="3576" y="0"/>
                  <a:ext cx="892" cy="259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bIns="0"/>
                <a:lstStyle/>
                <a:p>
                  <a:pPr eaLnBrk="0" hangingPunct="0"/>
                  <a:r>
                    <a:rPr lang="cs-CZ" u="none">
                      <a:latin typeface="Times New Roman" charset="0"/>
                      <a:cs typeface="Times New Roman" charset="0"/>
                    </a:rPr>
                    <a:t>úhel sklonu střely</a:t>
                  </a:r>
                  <a:endParaRPr lang="cs-CZ" u="none">
                    <a:latin typeface="Times New Roman" charset="0"/>
                  </a:endParaRPr>
                </a:p>
              </p:txBody>
            </p:sp>
            <p:sp>
              <p:nvSpPr>
                <p:cNvPr id="103446" name="Rectangle 22"/>
                <p:cNvSpPr>
                  <a:spLocks noChangeArrowheads="1"/>
                </p:cNvSpPr>
                <p:nvPr/>
              </p:nvSpPr>
              <p:spPr bwMode="auto">
                <a:xfrm>
                  <a:off x="3548" y="0"/>
                  <a:ext cx="948" cy="259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grpSp>
            <p:nvGrpSpPr>
              <p:cNvPr id="103447" name="Group 23"/>
              <p:cNvGrpSpPr>
                <a:grpSpLocks/>
              </p:cNvGrpSpPr>
              <p:nvPr/>
            </p:nvGrpSpPr>
            <p:grpSpPr bwMode="auto">
              <a:xfrm>
                <a:off x="0" y="259"/>
                <a:ext cx="660" cy="144"/>
                <a:chOff x="0" y="259"/>
                <a:chExt cx="660" cy="144"/>
              </a:xfrm>
            </p:grpSpPr>
            <p:sp>
              <p:nvSpPr>
                <p:cNvPr id="103448" name="Rectangle 24"/>
                <p:cNvSpPr>
                  <a:spLocks noChangeArrowheads="1"/>
                </p:cNvSpPr>
                <p:nvPr/>
              </p:nvSpPr>
              <p:spPr bwMode="auto">
                <a:xfrm>
                  <a:off x="28" y="259"/>
                  <a:ext cx="604" cy="144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bIns="0"/>
                <a:lstStyle/>
                <a:p>
                  <a:pPr eaLnBrk="0" hangingPunct="0"/>
                  <a:r>
                    <a:rPr lang="cs-CZ" u="none">
                      <a:latin typeface="Arial Unicode MS" pitchFamily="34" charset="-128"/>
                      <a:cs typeface="Times New Roman" charset="0"/>
                    </a:rPr>
                    <a:t>0 m</a:t>
                  </a:r>
                  <a:endParaRPr lang="cs-CZ" u="none"/>
                </a:p>
              </p:txBody>
            </p:sp>
            <p:sp>
              <p:nvSpPr>
                <p:cNvPr id="103449" name="Rectangle 25"/>
                <p:cNvSpPr>
                  <a:spLocks noChangeArrowheads="1"/>
                </p:cNvSpPr>
                <p:nvPr/>
              </p:nvSpPr>
              <p:spPr bwMode="auto">
                <a:xfrm>
                  <a:off x="0" y="259"/>
                  <a:ext cx="660" cy="144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grpSp>
            <p:nvGrpSpPr>
              <p:cNvPr id="103450" name="Group 26"/>
              <p:cNvGrpSpPr>
                <a:grpSpLocks/>
              </p:cNvGrpSpPr>
              <p:nvPr/>
            </p:nvGrpSpPr>
            <p:grpSpPr bwMode="auto">
              <a:xfrm>
                <a:off x="660" y="259"/>
                <a:ext cx="704" cy="144"/>
                <a:chOff x="660" y="259"/>
                <a:chExt cx="704" cy="144"/>
              </a:xfrm>
            </p:grpSpPr>
            <p:sp>
              <p:nvSpPr>
                <p:cNvPr id="103451" name="Rectangle 27"/>
                <p:cNvSpPr>
                  <a:spLocks noChangeArrowheads="1"/>
                </p:cNvSpPr>
                <p:nvPr/>
              </p:nvSpPr>
              <p:spPr bwMode="auto">
                <a:xfrm>
                  <a:off x="688" y="259"/>
                  <a:ext cx="648" cy="144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bIns="0"/>
                <a:lstStyle/>
                <a:p>
                  <a:pPr eaLnBrk="0" hangingPunct="0"/>
                  <a:r>
                    <a:rPr lang="cs-CZ" u="none">
                      <a:latin typeface="Arial Unicode MS" pitchFamily="34" charset="-128"/>
                      <a:cs typeface="Times New Roman" charset="0"/>
                    </a:rPr>
                    <a:t>770 ms</a:t>
                  </a:r>
                  <a:r>
                    <a:rPr lang="cs-CZ" u="none" baseline="30000">
                      <a:latin typeface="Arial Unicode MS" pitchFamily="34" charset="-128"/>
                      <a:cs typeface="Times New Roman" charset="0"/>
                    </a:rPr>
                    <a:t>-1</a:t>
                  </a:r>
                  <a:endParaRPr lang="cs-CZ" u="none"/>
                </a:p>
              </p:txBody>
            </p:sp>
            <p:sp>
              <p:nvSpPr>
                <p:cNvPr id="103452" name="Rectangle 28"/>
                <p:cNvSpPr>
                  <a:spLocks noChangeArrowheads="1"/>
                </p:cNvSpPr>
                <p:nvPr/>
              </p:nvSpPr>
              <p:spPr bwMode="auto">
                <a:xfrm>
                  <a:off x="660" y="259"/>
                  <a:ext cx="704" cy="144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grpSp>
            <p:nvGrpSpPr>
              <p:cNvPr id="103453" name="Group 29"/>
              <p:cNvGrpSpPr>
                <a:grpSpLocks/>
              </p:cNvGrpSpPr>
              <p:nvPr/>
            </p:nvGrpSpPr>
            <p:grpSpPr bwMode="auto">
              <a:xfrm>
                <a:off x="1364" y="259"/>
                <a:ext cx="776" cy="144"/>
                <a:chOff x="1364" y="259"/>
                <a:chExt cx="776" cy="144"/>
              </a:xfrm>
            </p:grpSpPr>
            <p:sp>
              <p:nvSpPr>
                <p:cNvPr id="103454" name="Rectangle 30"/>
                <p:cNvSpPr>
                  <a:spLocks noChangeArrowheads="1"/>
                </p:cNvSpPr>
                <p:nvPr/>
              </p:nvSpPr>
              <p:spPr bwMode="auto">
                <a:xfrm>
                  <a:off x="1392" y="259"/>
                  <a:ext cx="720" cy="144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bIns="0"/>
                <a:lstStyle/>
                <a:p>
                  <a:pPr eaLnBrk="0" hangingPunct="0"/>
                  <a:r>
                    <a:rPr lang="cs-CZ" u="none">
                      <a:latin typeface="Arial"/>
                      <a:cs typeface="Times New Roman" charset="0"/>
                    </a:rPr>
                    <a:t>–</a:t>
                  </a:r>
                  <a:r>
                    <a:rPr lang="cs-CZ" u="none">
                      <a:latin typeface="Arial Unicode MS" pitchFamily="34" charset="-128"/>
                      <a:cs typeface="Times New Roman" charset="0"/>
                    </a:rPr>
                    <a:t> 40 mm</a:t>
                  </a:r>
                  <a:endParaRPr lang="cs-CZ" u="none"/>
                </a:p>
              </p:txBody>
            </p:sp>
            <p:sp>
              <p:nvSpPr>
                <p:cNvPr id="103455" name="Rectangle 31"/>
                <p:cNvSpPr>
                  <a:spLocks noChangeArrowheads="1"/>
                </p:cNvSpPr>
                <p:nvPr/>
              </p:nvSpPr>
              <p:spPr bwMode="auto">
                <a:xfrm>
                  <a:off x="1364" y="259"/>
                  <a:ext cx="776" cy="144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grpSp>
            <p:nvGrpSpPr>
              <p:cNvPr id="103456" name="Group 32"/>
              <p:cNvGrpSpPr>
                <a:grpSpLocks/>
              </p:cNvGrpSpPr>
              <p:nvPr/>
            </p:nvGrpSpPr>
            <p:grpSpPr bwMode="auto">
              <a:xfrm>
                <a:off x="2140" y="259"/>
                <a:ext cx="704" cy="144"/>
                <a:chOff x="2140" y="259"/>
                <a:chExt cx="704" cy="144"/>
              </a:xfrm>
            </p:grpSpPr>
            <p:sp>
              <p:nvSpPr>
                <p:cNvPr id="103457" name="Rectangle 33"/>
                <p:cNvSpPr>
                  <a:spLocks noChangeArrowheads="1"/>
                </p:cNvSpPr>
                <p:nvPr/>
              </p:nvSpPr>
              <p:spPr bwMode="auto">
                <a:xfrm>
                  <a:off x="2168" y="259"/>
                  <a:ext cx="648" cy="144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bIns="0"/>
                <a:lstStyle/>
                <a:p>
                  <a:pPr eaLnBrk="0" hangingPunct="0"/>
                  <a:r>
                    <a:rPr lang="cs-CZ" u="none">
                      <a:latin typeface="Arial Unicode MS" pitchFamily="34" charset="-128"/>
                      <a:cs typeface="Times New Roman" charset="0"/>
                    </a:rPr>
                    <a:t>3 320 J</a:t>
                  </a:r>
                  <a:endParaRPr lang="cs-CZ" u="none"/>
                </a:p>
              </p:txBody>
            </p:sp>
            <p:sp>
              <p:nvSpPr>
                <p:cNvPr id="103458" name="Rectangle 34"/>
                <p:cNvSpPr>
                  <a:spLocks noChangeArrowheads="1"/>
                </p:cNvSpPr>
                <p:nvPr/>
              </p:nvSpPr>
              <p:spPr bwMode="auto">
                <a:xfrm>
                  <a:off x="2140" y="259"/>
                  <a:ext cx="704" cy="144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grpSp>
            <p:nvGrpSpPr>
              <p:cNvPr id="103459" name="Group 35"/>
              <p:cNvGrpSpPr>
                <a:grpSpLocks/>
              </p:cNvGrpSpPr>
              <p:nvPr/>
            </p:nvGrpSpPr>
            <p:grpSpPr bwMode="auto">
              <a:xfrm>
                <a:off x="2844" y="259"/>
                <a:ext cx="704" cy="144"/>
                <a:chOff x="2844" y="259"/>
                <a:chExt cx="704" cy="144"/>
              </a:xfrm>
            </p:grpSpPr>
            <p:sp>
              <p:nvSpPr>
                <p:cNvPr id="103460" name="Rectangle 36"/>
                <p:cNvSpPr>
                  <a:spLocks noChangeArrowheads="1"/>
                </p:cNvSpPr>
                <p:nvPr/>
              </p:nvSpPr>
              <p:spPr bwMode="auto">
                <a:xfrm>
                  <a:off x="2872" y="259"/>
                  <a:ext cx="648" cy="144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bIns="0"/>
                <a:lstStyle/>
                <a:p>
                  <a:pPr eaLnBrk="0" hangingPunct="0"/>
                  <a:r>
                    <a:rPr lang="cs-CZ" u="none">
                      <a:latin typeface="Arial Unicode MS" pitchFamily="34" charset="-128"/>
                      <a:cs typeface="Times New Roman" charset="0"/>
                    </a:rPr>
                    <a:t>0,00 s</a:t>
                  </a:r>
                  <a:endParaRPr lang="cs-CZ" u="none"/>
                </a:p>
              </p:txBody>
            </p:sp>
            <p:sp>
              <p:nvSpPr>
                <p:cNvPr id="103461" name="Rectangle 37"/>
                <p:cNvSpPr>
                  <a:spLocks noChangeArrowheads="1"/>
                </p:cNvSpPr>
                <p:nvPr/>
              </p:nvSpPr>
              <p:spPr bwMode="auto">
                <a:xfrm>
                  <a:off x="2844" y="259"/>
                  <a:ext cx="704" cy="144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grpSp>
            <p:nvGrpSpPr>
              <p:cNvPr id="103462" name="Group 38"/>
              <p:cNvGrpSpPr>
                <a:grpSpLocks/>
              </p:cNvGrpSpPr>
              <p:nvPr/>
            </p:nvGrpSpPr>
            <p:grpSpPr bwMode="auto">
              <a:xfrm>
                <a:off x="3548" y="259"/>
                <a:ext cx="948" cy="144"/>
                <a:chOff x="3548" y="259"/>
                <a:chExt cx="948" cy="144"/>
              </a:xfrm>
            </p:grpSpPr>
            <p:sp>
              <p:nvSpPr>
                <p:cNvPr id="103463" name="Rectangle 39"/>
                <p:cNvSpPr>
                  <a:spLocks noChangeArrowheads="1"/>
                </p:cNvSpPr>
                <p:nvPr/>
              </p:nvSpPr>
              <p:spPr bwMode="auto">
                <a:xfrm>
                  <a:off x="3576" y="259"/>
                  <a:ext cx="892" cy="144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bIns="0"/>
                <a:lstStyle/>
                <a:p>
                  <a:pPr eaLnBrk="0" hangingPunct="0"/>
                  <a:r>
                    <a:rPr lang="cs-CZ" u="none">
                      <a:latin typeface="Arial Unicode MS" pitchFamily="34" charset="-128"/>
                      <a:cs typeface="Times New Roman" charset="0"/>
                    </a:rPr>
                    <a:t>+ 0,07°</a:t>
                  </a:r>
                  <a:endParaRPr lang="cs-CZ" u="none"/>
                </a:p>
              </p:txBody>
            </p:sp>
            <p:sp>
              <p:nvSpPr>
                <p:cNvPr id="103464" name="Rectangle 40"/>
                <p:cNvSpPr>
                  <a:spLocks noChangeArrowheads="1"/>
                </p:cNvSpPr>
                <p:nvPr/>
              </p:nvSpPr>
              <p:spPr bwMode="auto">
                <a:xfrm>
                  <a:off x="3548" y="259"/>
                  <a:ext cx="948" cy="144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grpSp>
            <p:nvGrpSpPr>
              <p:cNvPr id="103465" name="Group 41"/>
              <p:cNvGrpSpPr>
                <a:grpSpLocks/>
              </p:cNvGrpSpPr>
              <p:nvPr/>
            </p:nvGrpSpPr>
            <p:grpSpPr bwMode="auto">
              <a:xfrm>
                <a:off x="0" y="403"/>
                <a:ext cx="660" cy="144"/>
                <a:chOff x="0" y="403"/>
                <a:chExt cx="660" cy="144"/>
              </a:xfrm>
            </p:grpSpPr>
            <p:sp>
              <p:nvSpPr>
                <p:cNvPr id="103466" name="Rectangle 42"/>
                <p:cNvSpPr>
                  <a:spLocks noChangeArrowheads="1"/>
                </p:cNvSpPr>
                <p:nvPr/>
              </p:nvSpPr>
              <p:spPr bwMode="auto">
                <a:xfrm>
                  <a:off x="28" y="403"/>
                  <a:ext cx="604" cy="144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bIns="0"/>
                <a:lstStyle/>
                <a:p>
                  <a:pPr eaLnBrk="0" hangingPunct="0"/>
                  <a:r>
                    <a:rPr lang="cs-CZ" u="none">
                      <a:latin typeface="Arial Unicode MS" pitchFamily="34" charset="-128"/>
                      <a:cs typeface="Times New Roman" charset="0"/>
                    </a:rPr>
                    <a:t>25 m</a:t>
                  </a:r>
                  <a:endParaRPr lang="cs-CZ" u="none"/>
                </a:p>
              </p:txBody>
            </p:sp>
            <p:sp>
              <p:nvSpPr>
                <p:cNvPr id="103467" name="Rectangle 43"/>
                <p:cNvSpPr>
                  <a:spLocks noChangeArrowheads="1"/>
                </p:cNvSpPr>
                <p:nvPr/>
              </p:nvSpPr>
              <p:spPr bwMode="auto">
                <a:xfrm>
                  <a:off x="0" y="403"/>
                  <a:ext cx="660" cy="144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grpSp>
            <p:nvGrpSpPr>
              <p:cNvPr id="103468" name="Group 44"/>
              <p:cNvGrpSpPr>
                <a:grpSpLocks/>
              </p:cNvGrpSpPr>
              <p:nvPr/>
            </p:nvGrpSpPr>
            <p:grpSpPr bwMode="auto">
              <a:xfrm>
                <a:off x="660" y="403"/>
                <a:ext cx="704" cy="144"/>
                <a:chOff x="660" y="403"/>
                <a:chExt cx="704" cy="144"/>
              </a:xfrm>
            </p:grpSpPr>
            <p:sp>
              <p:nvSpPr>
                <p:cNvPr id="103469" name="Rectangle 45"/>
                <p:cNvSpPr>
                  <a:spLocks noChangeArrowheads="1"/>
                </p:cNvSpPr>
                <p:nvPr/>
              </p:nvSpPr>
              <p:spPr bwMode="auto">
                <a:xfrm>
                  <a:off x="688" y="403"/>
                  <a:ext cx="648" cy="144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bIns="0"/>
                <a:lstStyle/>
                <a:p>
                  <a:pPr eaLnBrk="0" hangingPunct="0"/>
                  <a:r>
                    <a:rPr lang="cs-CZ" u="none">
                      <a:latin typeface="Arial Unicode MS" pitchFamily="34" charset="-128"/>
                      <a:cs typeface="Times New Roman" charset="0"/>
                    </a:rPr>
                    <a:t>749 ms</a:t>
                  </a:r>
                  <a:r>
                    <a:rPr lang="cs-CZ" u="none" baseline="30000">
                      <a:latin typeface="Arial Unicode MS" pitchFamily="34" charset="-128"/>
                      <a:cs typeface="Times New Roman" charset="0"/>
                    </a:rPr>
                    <a:t>-1</a:t>
                  </a:r>
                  <a:endParaRPr lang="cs-CZ" u="none"/>
                </a:p>
              </p:txBody>
            </p:sp>
            <p:sp>
              <p:nvSpPr>
                <p:cNvPr id="103470" name="Rectangle 46"/>
                <p:cNvSpPr>
                  <a:spLocks noChangeArrowheads="1"/>
                </p:cNvSpPr>
                <p:nvPr/>
              </p:nvSpPr>
              <p:spPr bwMode="auto">
                <a:xfrm>
                  <a:off x="660" y="403"/>
                  <a:ext cx="704" cy="144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grpSp>
            <p:nvGrpSpPr>
              <p:cNvPr id="103471" name="Group 47"/>
              <p:cNvGrpSpPr>
                <a:grpSpLocks/>
              </p:cNvGrpSpPr>
              <p:nvPr/>
            </p:nvGrpSpPr>
            <p:grpSpPr bwMode="auto">
              <a:xfrm>
                <a:off x="1364" y="403"/>
                <a:ext cx="776" cy="144"/>
                <a:chOff x="1364" y="403"/>
                <a:chExt cx="776" cy="144"/>
              </a:xfrm>
            </p:grpSpPr>
            <p:sp>
              <p:nvSpPr>
                <p:cNvPr id="103472" name="Rectangle 48"/>
                <p:cNvSpPr>
                  <a:spLocks noChangeArrowheads="1"/>
                </p:cNvSpPr>
                <p:nvPr/>
              </p:nvSpPr>
              <p:spPr bwMode="auto">
                <a:xfrm>
                  <a:off x="1392" y="403"/>
                  <a:ext cx="720" cy="144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bIns="0"/>
                <a:lstStyle/>
                <a:p>
                  <a:pPr eaLnBrk="0" hangingPunct="0"/>
                  <a:r>
                    <a:rPr lang="cs-CZ" u="none">
                      <a:latin typeface="Arial"/>
                      <a:cs typeface="Times New Roman" charset="0"/>
                    </a:rPr>
                    <a:t>–</a:t>
                  </a:r>
                  <a:r>
                    <a:rPr lang="cs-CZ" u="none">
                      <a:cs typeface="Times New Roman" charset="0"/>
                    </a:rPr>
                    <a:t> </a:t>
                  </a:r>
                  <a:r>
                    <a:rPr lang="cs-CZ" u="none">
                      <a:latin typeface="Arial Unicode MS" pitchFamily="34" charset="-128"/>
                      <a:cs typeface="Times New Roman" charset="0"/>
                    </a:rPr>
                    <a:t>10 mm</a:t>
                  </a:r>
                  <a:endParaRPr lang="cs-CZ" u="none"/>
                </a:p>
              </p:txBody>
            </p:sp>
            <p:sp>
              <p:nvSpPr>
                <p:cNvPr id="103473" name="Rectangle 49"/>
                <p:cNvSpPr>
                  <a:spLocks noChangeArrowheads="1"/>
                </p:cNvSpPr>
                <p:nvPr/>
              </p:nvSpPr>
              <p:spPr bwMode="auto">
                <a:xfrm>
                  <a:off x="1364" y="403"/>
                  <a:ext cx="776" cy="144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grpSp>
            <p:nvGrpSpPr>
              <p:cNvPr id="103474" name="Group 50"/>
              <p:cNvGrpSpPr>
                <a:grpSpLocks/>
              </p:cNvGrpSpPr>
              <p:nvPr/>
            </p:nvGrpSpPr>
            <p:grpSpPr bwMode="auto">
              <a:xfrm>
                <a:off x="2140" y="403"/>
                <a:ext cx="704" cy="144"/>
                <a:chOff x="2140" y="403"/>
                <a:chExt cx="704" cy="144"/>
              </a:xfrm>
            </p:grpSpPr>
            <p:sp>
              <p:nvSpPr>
                <p:cNvPr id="103475" name="Rectangle 51"/>
                <p:cNvSpPr>
                  <a:spLocks noChangeArrowheads="1"/>
                </p:cNvSpPr>
                <p:nvPr/>
              </p:nvSpPr>
              <p:spPr bwMode="auto">
                <a:xfrm>
                  <a:off x="2168" y="403"/>
                  <a:ext cx="648" cy="144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bIns="0"/>
                <a:lstStyle/>
                <a:p>
                  <a:pPr eaLnBrk="0" hangingPunct="0"/>
                  <a:r>
                    <a:rPr lang="cs-CZ" u="none">
                      <a:latin typeface="Arial Unicode MS" pitchFamily="34" charset="-128"/>
                      <a:cs typeface="Times New Roman" charset="0"/>
                    </a:rPr>
                    <a:t>3 139 J</a:t>
                  </a:r>
                  <a:endParaRPr lang="cs-CZ" u="none"/>
                </a:p>
              </p:txBody>
            </p:sp>
            <p:sp>
              <p:nvSpPr>
                <p:cNvPr id="103476" name="Rectangle 52"/>
                <p:cNvSpPr>
                  <a:spLocks noChangeArrowheads="1"/>
                </p:cNvSpPr>
                <p:nvPr/>
              </p:nvSpPr>
              <p:spPr bwMode="auto">
                <a:xfrm>
                  <a:off x="2140" y="403"/>
                  <a:ext cx="704" cy="144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grpSp>
            <p:nvGrpSpPr>
              <p:cNvPr id="103477" name="Group 53"/>
              <p:cNvGrpSpPr>
                <a:grpSpLocks/>
              </p:cNvGrpSpPr>
              <p:nvPr/>
            </p:nvGrpSpPr>
            <p:grpSpPr bwMode="auto">
              <a:xfrm>
                <a:off x="2844" y="403"/>
                <a:ext cx="704" cy="144"/>
                <a:chOff x="2844" y="403"/>
                <a:chExt cx="704" cy="144"/>
              </a:xfrm>
            </p:grpSpPr>
            <p:sp>
              <p:nvSpPr>
                <p:cNvPr id="103478" name="Rectangle 54"/>
                <p:cNvSpPr>
                  <a:spLocks noChangeArrowheads="1"/>
                </p:cNvSpPr>
                <p:nvPr/>
              </p:nvSpPr>
              <p:spPr bwMode="auto">
                <a:xfrm>
                  <a:off x="2872" y="403"/>
                  <a:ext cx="648" cy="144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bIns="0"/>
                <a:lstStyle/>
                <a:p>
                  <a:pPr eaLnBrk="0" hangingPunct="0"/>
                  <a:r>
                    <a:rPr lang="cs-CZ" u="none">
                      <a:latin typeface="Arial Unicode MS" pitchFamily="34" charset="-128"/>
                      <a:cs typeface="Times New Roman" charset="0"/>
                    </a:rPr>
                    <a:t>0,03 s</a:t>
                  </a:r>
                  <a:endParaRPr lang="cs-CZ" u="none"/>
                </a:p>
              </p:txBody>
            </p:sp>
            <p:sp>
              <p:nvSpPr>
                <p:cNvPr id="103479" name="Rectangle 55"/>
                <p:cNvSpPr>
                  <a:spLocks noChangeArrowheads="1"/>
                </p:cNvSpPr>
                <p:nvPr/>
              </p:nvSpPr>
              <p:spPr bwMode="auto">
                <a:xfrm>
                  <a:off x="2844" y="403"/>
                  <a:ext cx="704" cy="144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grpSp>
            <p:nvGrpSpPr>
              <p:cNvPr id="103480" name="Group 56"/>
              <p:cNvGrpSpPr>
                <a:grpSpLocks/>
              </p:cNvGrpSpPr>
              <p:nvPr/>
            </p:nvGrpSpPr>
            <p:grpSpPr bwMode="auto">
              <a:xfrm>
                <a:off x="3548" y="403"/>
                <a:ext cx="948" cy="144"/>
                <a:chOff x="3548" y="403"/>
                <a:chExt cx="948" cy="144"/>
              </a:xfrm>
            </p:grpSpPr>
            <p:sp>
              <p:nvSpPr>
                <p:cNvPr id="103481" name="Rectangle 57"/>
                <p:cNvSpPr>
                  <a:spLocks noChangeArrowheads="1"/>
                </p:cNvSpPr>
                <p:nvPr/>
              </p:nvSpPr>
              <p:spPr bwMode="auto">
                <a:xfrm>
                  <a:off x="3576" y="403"/>
                  <a:ext cx="892" cy="144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bIns="0"/>
                <a:lstStyle/>
                <a:p>
                  <a:pPr eaLnBrk="0" hangingPunct="0"/>
                  <a:r>
                    <a:rPr lang="cs-CZ" u="none">
                      <a:latin typeface="Arial Unicode MS" pitchFamily="34" charset="-128"/>
                      <a:cs typeface="Times New Roman" charset="0"/>
                    </a:rPr>
                    <a:t>+ 0,05°</a:t>
                  </a:r>
                  <a:endParaRPr lang="cs-CZ" u="none"/>
                </a:p>
              </p:txBody>
            </p:sp>
            <p:sp>
              <p:nvSpPr>
                <p:cNvPr id="103482" name="Rectangle 58"/>
                <p:cNvSpPr>
                  <a:spLocks noChangeArrowheads="1"/>
                </p:cNvSpPr>
                <p:nvPr/>
              </p:nvSpPr>
              <p:spPr bwMode="auto">
                <a:xfrm>
                  <a:off x="3548" y="403"/>
                  <a:ext cx="948" cy="144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grpSp>
            <p:nvGrpSpPr>
              <p:cNvPr id="103483" name="Group 59"/>
              <p:cNvGrpSpPr>
                <a:grpSpLocks/>
              </p:cNvGrpSpPr>
              <p:nvPr/>
            </p:nvGrpSpPr>
            <p:grpSpPr bwMode="auto">
              <a:xfrm>
                <a:off x="0" y="547"/>
                <a:ext cx="660" cy="144"/>
                <a:chOff x="0" y="547"/>
                <a:chExt cx="660" cy="144"/>
              </a:xfrm>
            </p:grpSpPr>
            <p:sp>
              <p:nvSpPr>
                <p:cNvPr id="103484" name="Rectangle 60"/>
                <p:cNvSpPr>
                  <a:spLocks noChangeArrowheads="1"/>
                </p:cNvSpPr>
                <p:nvPr/>
              </p:nvSpPr>
              <p:spPr bwMode="auto">
                <a:xfrm>
                  <a:off x="28" y="547"/>
                  <a:ext cx="604" cy="144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bIns="0"/>
                <a:lstStyle/>
                <a:p>
                  <a:pPr eaLnBrk="0" hangingPunct="0"/>
                  <a:r>
                    <a:rPr lang="cs-CZ" u="none">
                      <a:latin typeface="Arial Unicode MS" pitchFamily="34" charset="-128"/>
                      <a:cs typeface="Times New Roman" charset="0"/>
                    </a:rPr>
                    <a:t>50 m</a:t>
                  </a:r>
                  <a:endParaRPr lang="cs-CZ" u="none"/>
                </a:p>
              </p:txBody>
            </p:sp>
            <p:sp>
              <p:nvSpPr>
                <p:cNvPr id="103485" name="Rectangle 61"/>
                <p:cNvSpPr>
                  <a:spLocks noChangeArrowheads="1"/>
                </p:cNvSpPr>
                <p:nvPr/>
              </p:nvSpPr>
              <p:spPr bwMode="auto">
                <a:xfrm>
                  <a:off x="0" y="547"/>
                  <a:ext cx="660" cy="144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grpSp>
            <p:nvGrpSpPr>
              <p:cNvPr id="103486" name="Group 62"/>
              <p:cNvGrpSpPr>
                <a:grpSpLocks/>
              </p:cNvGrpSpPr>
              <p:nvPr/>
            </p:nvGrpSpPr>
            <p:grpSpPr bwMode="auto">
              <a:xfrm>
                <a:off x="660" y="547"/>
                <a:ext cx="704" cy="144"/>
                <a:chOff x="660" y="547"/>
                <a:chExt cx="704" cy="144"/>
              </a:xfrm>
            </p:grpSpPr>
            <p:sp>
              <p:nvSpPr>
                <p:cNvPr id="103487" name="Rectangle 63"/>
                <p:cNvSpPr>
                  <a:spLocks noChangeArrowheads="1"/>
                </p:cNvSpPr>
                <p:nvPr/>
              </p:nvSpPr>
              <p:spPr bwMode="auto">
                <a:xfrm>
                  <a:off x="688" y="547"/>
                  <a:ext cx="648" cy="144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bIns="0"/>
                <a:lstStyle/>
                <a:p>
                  <a:pPr eaLnBrk="0" hangingPunct="0"/>
                  <a:r>
                    <a:rPr lang="cs-CZ" u="none">
                      <a:latin typeface="Arial Unicode MS" pitchFamily="34" charset="-128"/>
                      <a:cs typeface="Times New Roman" charset="0"/>
                    </a:rPr>
                    <a:t>728 ms</a:t>
                  </a:r>
                  <a:r>
                    <a:rPr lang="cs-CZ" u="none" baseline="30000">
                      <a:latin typeface="Arial Unicode MS" pitchFamily="34" charset="-128"/>
                      <a:cs typeface="Times New Roman" charset="0"/>
                    </a:rPr>
                    <a:t>-1</a:t>
                  </a:r>
                  <a:endParaRPr lang="cs-CZ" u="none"/>
                </a:p>
              </p:txBody>
            </p:sp>
            <p:sp>
              <p:nvSpPr>
                <p:cNvPr id="103488" name="Rectangle 64"/>
                <p:cNvSpPr>
                  <a:spLocks noChangeArrowheads="1"/>
                </p:cNvSpPr>
                <p:nvPr/>
              </p:nvSpPr>
              <p:spPr bwMode="auto">
                <a:xfrm>
                  <a:off x="660" y="547"/>
                  <a:ext cx="704" cy="144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grpSp>
            <p:nvGrpSpPr>
              <p:cNvPr id="103489" name="Group 65"/>
              <p:cNvGrpSpPr>
                <a:grpSpLocks/>
              </p:cNvGrpSpPr>
              <p:nvPr/>
            </p:nvGrpSpPr>
            <p:grpSpPr bwMode="auto">
              <a:xfrm>
                <a:off x="1364" y="547"/>
                <a:ext cx="776" cy="144"/>
                <a:chOff x="1364" y="547"/>
                <a:chExt cx="776" cy="144"/>
              </a:xfrm>
            </p:grpSpPr>
            <p:sp>
              <p:nvSpPr>
                <p:cNvPr id="103490" name="Rectangle 66"/>
                <p:cNvSpPr>
                  <a:spLocks noChangeArrowheads="1"/>
                </p:cNvSpPr>
                <p:nvPr/>
              </p:nvSpPr>
              <p:spPr bwMode="auto">
                <a:xfrm>
                  <a:off x="1392" y="547"/>
                  <a:ext cx="720" cy="144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bIns="0"/>
                <a:lstStyle/>
                <a:p>
                  <a:pPr eaLnBrk="0" hangingPunct="0"/>
                  <a:r>
                    <a:rPr lang="cs-CZ" u="none">
                      <a:latin typeface="Arial Unicode MS" pitchFamily="34" charset="-128"/>
                      <a:cs typeface="Times New Roman" charset="0"/>
                    </a:rPr>
                    <a:t>+ 10 mm</a:t>
                  </a:r>
                  <a:endParaRPr lang="cs-CZ" u="none"/>
                </a:p>
              </p:txBody>
            </p:sp>
            <p:sp>
              <p:nvSpPr>
                <p:cNvPr id="103491" name="Rectangle 67"/>
                <p:cNvSpPr>
                  <a:spLocks noChangeArrowheads="1"/>
                </p:cNvSpPr>
                <p:nvPr/>
              </p:nvSpPr>
              <p:spPr bwMode="auto">
                <a:xfrm>
                  <a:off x="1364" y="547"/>
                  <a:ext cx="776" cy="144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grpSp>
            <p:nvGrpSpPr>
              <p:cNvPr id="103492" name="Group 68"/>
              <p:cNvGrpSpPr>
                <a:grpSpLocks/>
              </p:cNvGrpSpPr>
              <p:nvPr/>
            </p:nvGrpSpPr>
            <p:grpSpPr bwMode="auto">
              <a:xfrm>
                <a:off x="2140" y="547"/>
                <a:ext cx="704" cy="144"/>
                <a:chOff x="2140" y="547"/>
                <a:chExt cx="704" cy="144"/>
              </a:xfrm>
            </p:grpSpPr>
            <p:sp>
              <p:nvSpPr>
                <p:cNvPr id="103493" name="Rectangle 69"/>
                <p:cNvSpPr>
                  <a:spLocks noChangeArrowheads="1"/>
                </p:cNvSpPr>
                <p:nvPr/>
              </p:nvSpPr>
              <p:spPr bwMode="auto">
                <a:xfrm>
                  <a:off x="2168" y="547"/>
                  <a:ext cx="648" cy="144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bIns="0"/>
                <a:lstStyle/>
                <a:p>
                  <a:pPr eaLnBrk="0" hangingPunct="0"/>
                  <a:r>
                    <a:rPr lang="cs-CZ" u="none">
                      <a:latin typeface="Arial Unicode MS" pitchFamily="34" charset="-128"/>
                      <a:cs typeface="Times New Roman" charset="0"/>
                    </a:rPr>
                    <a:t>2 965 J</a:t>
                  </a:r>
                  <a:endParaRPr lang="cs-CZ" u="none"/>
                </a:p>
              </p:txBody>
            </p:sp>
            <p:sp>
              <p:nvSpPr>
                <p:cNvPr id="103494" name="Rectangle 70"/>
                <p:cNvSpPr>
                  <a:spLocks noChangeArrowheads="1"/>
                </p:cNvSpPr>
                <p:nvPr/>
              </p:nvSpPr>
              <p:spPr bwMode="auto">
                <a:xfrm>
                  <a:off x="2140" y="547"/>
                  <a:ext cx="704" cy="144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grpSp>
            <p:nvGrpSpPr>
              <p:cNvPr id="103495" name="Group 71"/>
              <p:cNvGrpSpPr>
                <a:grpSpLocks/>
              </p:cNvGrpSpPr>
              <p:nvPr/>
            </p:nvGrpSpPr>
            <p:grpSpPr bwMode="auto">
              <a:xfrm>
                <a:off x="2844" y="547"/>
                <a:ext cx="704" cy="144"/>
                <a:chOff x="2844" y="547"/>
                <a:chExt cx="704" cy="144"/>
              </a:xfrm>
            </p:grpSpPr>
            <p:sp>
              <p:nvSpPr>
                <p:cNvPr id="103496" name="Rectangle 72"/>
                <p:cNvSpPr>
                  <a:spLocks noChangeArrowheads="1"/>
                </p:cNvSpPr>
                <p:nvPr/>
              </p:nvSpPr>
              <p:spPr bwMode="auto">
                <a:xfrm>
                  <a:off x="2872" y="547"/>
                  <a:ext cx="648" cy="144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bIns="0"/>
                <a:lstStyle/>
                <a:p>
                  <a:pPr eaLnBrk="0" hangingPunct="0"/>
                  <a:r>
                    <a:rPr lang="cs-CZ" u="none">
                      <a:latin typeface="Arial Unicode MS" pitchFamily="34" charset="-128"/>
                      <a:cs typeface="Times New Roman" charset="0"/>
                    </a:rPr>
                    <a:t>0,07 s</a:t>
                  </a:r>
                  <a:endParaRPr lang="cs-CZ" u="none"/>
                </a:p>
              </p:txBody>
            </p:sp>
            <p:sp>
              <p:nvSpPr>
                <p:cNvPr id="103497" name="Rectangle 73"/>
                <p:cNvSpPr>
                  <a:spLocks noChangeArrowheads="1"/>
                </p:cNvSpPr>
                <p:nvPr/>
              </p:nvSpPr>
              <p:spPr bwMode="auto">
                <a:xfrm>
                  <a:off x="2844" y="547"/>
                  <a:ext cx="704" cy="144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grpSp>
            <p:nvGrpSpPr>
              <p:cNvPr id="103498" name="Group 74"/>
              <p:cNvGrpSpPr>
                <a:grpSpLocks/>
              </p:cNvGrpSpPr>
              <p:nvPr/>
            </p:nvGrpSpPr>
            <p:grpSpPr bwMode="auto">
              <a:xfrm>
                <a:off x="3548" y="547"/>
                <a:ext cx="948" cy="144"/>
                <a:chOff x="3548" y="547"/>
                <a:chExt cx="948" cy="144"/>
              </a:xfrm>
            </p:grpSpPr>
            <p:sp>
              <p:nvSpPr>
                <p:cNvPr id="103499" name="Rectangle 75"/>
                <p:cNvSpPr>
                  <a:spLocks noChangeArrowheads="1"/>
                </p:cNvSpPr>
                <p:nvPr/>
              </p:nvSpPr>
              <p:spPr bwMode="auto">
                <a:xfrm>
                  <a:off x="3576" y="547"/>
                  <a:ext cx="892" cy="144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bIns="0"/>
                <a:lstStyle/>
                <a:p>
                  <a:pPr eaLnBrk="0" hangingPunct="0"/>
                  <a:r>
                    <a:rPr lang="cs-CZ" u="none">
                      <a:latin typeface="Arial Unicode MS" pitchFamily="34" charset="-128"/>
                      <a:cs typeface="Times New Roman" charset="0"/>
                    </a:rPr>
                    <a:t>+ 0,02°</a:t>
                  </a:r>
                  <a:endParaRPr lang="cs-CZ" u="none"/>
                </a:p>
              </p:txBody>
            </p:sp>
            <p:sp>
              <p:nvSpPr>
                <p:cNvPr id="103500" name="Rectangle 76"/>
                <p:cNvSpPr>
                  <a:spLocks noChangeArrowheads="1"/>
                </p:cNvSpPr>
                <p:nvPr/>
              </p:nvSpPr>
              <p:spPr bwMode="auto">
                <a:xfrm>
                  <a:off x="3548" y="547"/>
                  <a:ext cx="948" cy="144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grpSp>
            <p:nvGrpSpPr>
              <p:cNvPr id="103501" name="Group 77"/>
              <p:cNvGrpSpPr>
                <a:grpSpLocks/>
              </p:cNvGrpSpPr>
              <p:nvPr/>
            </p:nvGrpSpPr>
            <p:grpSpPr bwMode="auto">
              <a:xfrm>
                <a:off x="0" y="691"/>
                <a:ext cx="660" cy="144"/>
                <a:chOff x="0" y="691"/>
                <a:chExt cx="660" cy="144"/>
              </a:xfrm>
            </p:grpSpPr>
            <p:sp>
              <p:nvSpPr>
                <p:cNvPr id="103502" name="Rectangle 78"/>
                <p:cNvSpPr>
                  <a:spLocks noChangeArrowheads="1"/>
                </p:cNvSpPr>
                <p:nvPr/>
              </p:nvSpPr>
              <p:spPr bwMode="auto">
                <a:xfrm>
                  <a:off x="28" y="691"/>
                  <a:ext cx="604" cy="144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bIns="0"/>
                <a:lstStyle/>
                <a:p>
                  <a:pPr eaLnBrk="0" hangingPunct="0"/>
                  <a:r>
                    <a:rPr lang="cs-CZ" u="none">
                      <a:latin typeface="Arial Unicode MS" pitchFamily="34" charset="-128"/>
                      <a:cs typeface="Times New Roman" charset="0"/>
                    </a:rPr>
                    <a:t>75 m</a:t>
                  </a:r>
                  <a:endParaRPr lang="cs-CZ" u="none"/>
                </a:p>
              </p:txBody>
            </p:sp>
            <p:sp>
              <p:nvSpPr>
                <p:cNvPr id="103503" name="Rectangle 79"/>
                <p:cNvSpPr>
                  <a:spLocks noChangeArrowheads="1"/>
                </p:cNvSpPr>
                <p:nvPr/>
              </p:nvSpPr>
              <p:spPr bwMode="auto">
                <a:xfrm>
                  <a:off x="0" y="691"/>
                  <a:ext cx="660" cy="144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grpSp>
            <p:nvGrpSpPr>
              <p:cNvPr id="103504" name="Group 80"/>
              <p:cNvGrpSpPr>
                <a:grpSpLocks/>
              </p:cNvGrpSpPr>
              <p:nvPr/>
            </p:nvGrpSpPr>
            <p:grpSpPr bwMode="auto">
              <a:xfrm>
                <a:off x="660" y="691"/>
                <a:ext cx="704" cy="144"/>
                <a:chOff x="660" y="691"/>
                <a:chExt cx="704" cy="144"/>
              </a:xfrm>
            </p:grpSpPr>
            <p:sp>
              <p:nvSpPr>
                <p:cNvPr id="103505" name="Rectangle 81"/>
                <p:cNvSpPr>
                  <a:spLocks noChangeArrowheads="1"/>
                </p:cNvSpPr>
                <p:nvPr/>
              </p:nvSpPr>
              <p:spPr bwMode="auto">
                <a:xfrm>
                  <a:off x="688" y="691"/>
                  <a:ext cx="648" cy="144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bIns="0"/>
                <a:lstStyle/>
                <a:p>
                  <a:pPr eaLnBrk="0" hangingPunct="0"/>
                  <a:r>
                    <a:rPr lang="cs-CZ" u="none">
                      <a:latin typeface="Arial Unicode MS" pitchFamily="34" charset="-128"/>
                      <a:cs typeface="Times New Roman" charset="0"/>
                    </a:rPr>
                    <a:t>707 ms</a:t>
                  </a:r>
                  <a:r>
                    <a:rPr lang="cs-CZ" u="none" baseline="30000">
                      <a:latin typeface="Arial Unicode MS" pitchFamily="34" charset="-128"/>
                      <a:cs typeface="Times New Roman" charset="0"/>
                    </a:rPr>
                    <a:t>-1</a:t>
                  </a:r>
                  <a:endParaRPr lang="cs-CZ" u="none"/>
                </a:p>
              </p:txBody>
            </p:sp>
            <p:sp>
              <p:nvSpPr>
                <p:cNvPr id="103506" name="Rectangle 82"/>
                <p:cNvSpPr>
                  <a:spLocks noChangeArrowheads="1"/>
                </p:cNvSpPr>
                <p:nvPr/>
              </p:nvSpPr>
              <p:spPr bwMode="auto">
                <a:xfrm>
                  <a:off x="660" y="691"/>
                  <a:ext cx="704" cy="144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grpSp>
            <p:nvGrpSpPr>
              <p:cNvPr id="103507" name="Group 83"/>
              <p:cNvGrpSpPr>
                <a:grpSpLocks/>
              </p:cNvGrpSpPr>
              <p:nvPr/>
            </p:nvGrpSpPr>
            <p:grpSpPr bwMode="auto">
              <a:xfrm>
                <a:off x="1364" y="691"/>
                <a:ext cx="776" cy="144"/>
                <a:chOff x="1364" y="691"/>
                <a:chExt cx="776" cy="144"/>
              </a:xfrm>
            </p:grpSpPr>
            <p:sp>
              <p:nvSpPr>
                <p:cNvPr id="103508" name="Rectangle 84"/>
                <p:cNvSpPr>
                  <a:spLocks noChangeArrowheads="1"/>
                </p:cNvSpPr>
                <p:nvPr/>
              </p:nvSpPr>
              <p:spPr bwMode="auto">
                <a:xfrm>
                  <a:off x="1392" y="691"/>
                  <a:ext cx="720" cy="144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bIns="0"/>
                <a:lstStyle/>
                <a:p>
                  <a:pPr eaLnBrk="0" hangingPunct="0"/>
                  <a:r>
                    <a:rPr lang="cs-CZ" u="none">
                      <a:latin typeface="Arial Unicode MS" pitchFamily="34" charset="-128"/>
                      <a:cs typeface="Times New Roman" charset="0"/>
                    </a:rPr>
                    <a:t>+ 10 mm</a:t>
                  </a:r>
                  <a:endParaRPr lang="cs-CZ" u="none"/>
                </a:p>
              </p:txBody>
            </p:sp>
            <p:sp>
              <p:nvSpPr>
                <p:cNvPr id="103509" name="Rectangle 85"/>
                <p:cNvSpPr>
                  <a:spLocks noChangeArrowheads="1"/>
                </p:cNvSpPr>
                <p:nvPr/>
              </p:nvSpPr>
              <p:spPr bwMode="auto">
                <a:xfrm>
                  <a:off x="1364" y="691"/>
                  <a:ext cx="776" cy="144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grpSp>
            <p:nvGrpSpPr>
              <p:cNvPr id="103510" name="Group 86"/>
              <p:cNvGrpSpPr>
                <a:grpSpLocks/>
              </p:cNvGrpSpPr>
              <p:nvPr/>
            </p:nvGrpSpPr>
            <p:grpSpPr bwMode="auto">
              <a:xfrm>
                <a:off x="2140" y="691"/>
                <a:ext cx="704" cy="144"/>
                <a:chOff x="2140" y="691"/>
                <a:chExt cx="704" cy="144"/>
              </a:xfrm>
            </p:grpSpPr>
            <p:sp>
              <p:nvSpPr>
                <p:cNvPr id="103511" name="Rectangle 87"/>
                <p:cNvSpPr>
                  <a:spLocks noChangeArrowheads="1"/>
                </p:cNvSpPr>
                <p:nvPr/>
              </p:nvSpPr>
              <p:spPr bwMode="auto">
                <a:xfrm>
                  <a:off x="2168" y="691"/>
                  <a:ext cx="648" cy="144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bIns="0"/>
                <a:lstStyle/>
                <a:p>
                  <a:pPr eaLnBrk="0" hangingPunct="0"/>
                  <a:r>
                    <a:rPr lang="cs-CZ" u="none">
                      <a:latin typeface="Arial Unicode MS" pitchFamily="34" charset="-128"/>
                      <a:cs typeface="Times New Roman" charset="0"/>
                    </a:rPr>
                    <a:t>2 799 J</a:t>
                  </a:r>
                  <a:endParaRPr lang="cs-CZ" u="none"/>
                </a:p>
              </p:txBody>
            </p:sp>
            <p:sp>
              <p:nvSpPr>
                <p:cNvPr id="103512" name="Rectangle 88"/>
                <p:cNvSpPr>
                  <a:spLocks noChangeArrowheads="1"/>
                </p:cNvSpPr>
                <p:nvPr/>
              </p:nvSpPr>
              <p:spPr bwMode="auto">
                <a:xfrm>
                  <a:off x="2140" y="691"/>
                  <a:ext cx="704" cy="144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grpSp>
            <p:nvGrpSpPr>
              <p:cNvPr id="103513" name="Group 89"/>
              <p:cNvGrpSpPr>
                <a:grpSpLocks/>
              </p:cNvGrpSpPr>
              <p:nvPr/>
            </p:nvGrpSpPr>
            <p:grpSpPr bwMode="auto">
              <a:xfrm>
                <a:off x="2844" y="691"/>
                <a:ext cx="704" cy="144"/>
                <a:chOff x="2844" y="691"/>
                <a:chExt cx="704" cy="144"/>
              </a:xfrm>
            </p:grpSpPr>
            <p:sp>
              <p:nvSpPr>
                <p:cNvPr id="103514" name="Rectangle 90"/>
                <p:cNvSpPr>
                  <a:spLocks noChangeArrowheads="1"/>
                </p:cNvSpPr>
                <p:nvPr/>
              </p:nvSpPr>
              <p:spPr bwMode="auto">
                <a:xfrm>
                  <a:off x="2872" y="691"/>
                  <a:ext cx="648" cy="144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bIns="0"/>
                <a:lstStyle/>
                <a:p>
                  <a:pPr eaLnBrk="0" hangingPunct="0"/>
                  <a:r>
                    <a:rPr lang="cs-CZ" u="none">
                      <a:latin typeface="Arial Unicode MS" pitchFamily="34" charset="-128"/>
                      <a:cs typeface="Times New Roman" charset="0"/>
                    </a:rPr>
                    <a:t>0,10 s</a:t>
                  </a:r>
                  <a:endParaRPr lang="cs-CZ" u="none"/>
                </a:p>
              </p:txBody>
            </p:sp>
            <p:sp>
              <p:nvSpPr>
                <p:cNvPr id="103515" name="Rectangle 91"/>
                <p:cNvSpPr>
                  <a:spLocks noChangeArrowheads="1"/>
                </p:cNvSpPr>
                <p:nvPr/>
              </p:nvSpPr>
              <p:spPr bwMode="auto">
                <a:xfrm>
                  <a:off x="2844" y="691"/>
                  <a:ext cx="704" cy="144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grpSp>
            <p:nvGrpSpPr>
              <p:cNvPr id="103516" name="Group 92"/>
              <p:cNvGrpSpPr>
                <a:grpSpLocks/>
              </p:cNvGrpSpPr>
              <p:nvPr/>
            </p:nvGrpSpPr>
            <p:grpSpPr bwMode="auto">
              <a:xfrm>
                <a:off x="3548" y="691"/>
                <a:ext cx="948" cy="144"/>
                <a:chOff x="3548" y="691"/>
                <a:chExt cx="948" cy="144"/>
              </a:xfrm>
            </p:grpSpPr>
            <p:sp>
              <p:nvSpPr>
                <p:cNvPr id="103517" name="Rectangle 93"/>
                <p:cNvSpPr>
                  <a:spLocks noChangeArrowheads="1"/>
                </p:cNvSpPr>
                <p:nvPr/>
              </p:nvSpPr>
              <p:spPr bwMode="auto">
                <a:xfrm>
                  <a:off x="3576" y="691"/>
                  <a:ext cx="892" cy="144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bIns="0"/>
                <a:lstStyle/>
                <a:p>
                  <a:pPr eaLnBrk="0" hangingPunct="0"/>
                  <a:r>
                    <a:rPr lang="cs-CZ" u="none">
                      <a:latin typeface="Arial"/>
                      <a:cs typeface="Times New Roman" charset="0"/>
                    </a:rPr>
                    <a:t>–</a:t>
                  </a:r>
                  <a:r>
                    <a:rPr lang="cs-CZ" u="none">
                      <a:latin typeface="Arial Unicode MS" pitchFamily="34" charset="-128"/>
                      <a:cs typeface="Times New Roman" charset="0"/>
                    </a:rPr>
                    <a:t> 0,01°</a:t>
                  </a:r>
                  <a:endParaRPr lang="cs-CZ" u="none"/>
                </a:p>
              </p:txBody>
            </p:sp>
            <p:sp>
              <p:nvSpPr>
                <p:cNvPr id="103518" name="Rectangle 94"/>
                <p:cNvSpPr>
                  <a:spLocks noChangeArrowheads="1"/>
                </p:cNvSpPr>
                <p:nvPr/>
              </p:nvSpPr>
              <p:spPr bwMode="auto">
                <a:xfrm>
                  <a:off x="3548" y="691"/>
                  <a:ext cx="948" cy="144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grpSp>
            <p:nvGrpSpPr>
              <p:cNvPr id="103519" name="Group 95"/>
              <p:cNvGrpSpPr>
                <a:grpSpLocks/>
              </p:cNvGrpSpPr>
              <p:nvPr/>
            </p:nvGrpSpPr>
            <p:grpSpPr bwMode="auto">
              <a:xfrm>
                <a:off x="0" y="835"/>
                <a:ext cx="660" cy="144"/>
                <a:chOff x="0" y="835"/>
                <a:chExt cx="660" cy="144"/>
              </a:xfrm>
            </p:grpSpPr>
            <p:sp>
              <p:nvSpPr>
                <p:cNvPr id="103520" name="Rectangle 96"/>
                <p:cNvSpPr>
                  <a:spLocks noChangeArrowheads="1"/>
                </p:cNvSpPr>
                <p:nvPr/>
              </p:nvSpPr>
              <p:spPr bwMode="auto">
                <a:xfrm>
                  <a:off x="28" y="835"/>
                  <a:ext cx="604" cy="144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bIns="0"/>
                <a:lstStyle/>
                <a:p>
                  <a:pPr eaLnBrk="0" hangingPunct="0"/>
                  <a:r>
                    <a:rPr lang="cs-CZ" u="none">
                      <a:latin typeface="Arial Unicode MS" pitchFamily="34" charset="-128"/>
                      <a:cs typeface="Times New Roman" charset="0"/>
                    </a:rPr>
                    <a:t>100 m</a:t>
                  </a:r>
                  <a:endParaRPr lang="cs-CZ" u="none"/>
                </a:p>
              </p:txBody>
            </p:sp>
            <p:sp>
              <p:nvSpPr>
                <p:cNvPr id="103521" name="Rectangle 97"/>
                <p:cNvSpPr>
                  <a:spLocks noChangeArrowheads="1"/>
                </p:cNvSpPr>
                <p:nvPr/>
              </p:nvSpPr>
              <p:spPr bwMode="auto">
                <a:xfrm>
                  <a:off x="0" y="835"/>
                  <a:ext cx="660" cy="144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grpSp>
            <p:nvGrpSpPr>
              <p:cNvPr id="103522" name="Group 98"/>
              <p:cNvGrpSpPr>
                <a:grpSpLocks/>
              </p:cNvGrpSpPr>
              <p:nvPr/>
            </p:nvGrpSpPr>
            <p:grpSpPr bwMode="auto">
              <a:xfrm>
                <a:off x="660" y="835"/>
                <a:ext cx="704" cy="144"/>
                <a:chOff x="660" y="835"/>
                <a:chExt cx="704" cy="144"/>
              </a:xfrm>
            </p:grpSpPr>
            <p:sp>
              <p:nvSpPr>
                <p:cNvPr id="103523" name="Rectangle 99"/>
                <p:cNvSpPr>
                  <a:spLocks noChangeArrowheads="1"/>
                </p:cNvSpPr>
                <p:nvPr/>
              </p:nvSpPr>
              <p:spPr bwMode="auto">
                <a:xfrm>
                  <a:off x="688" y="835"/>
                  <a:ext cx="648" cy="144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bIns="0"/>
                <a:lstStyle/>
                <a:p>
                  <a:pPr eaLnBrk="0" hangingPunct="0"/>
                  <a:r>
                    <a:rPr lang="cs-CZ" u="none">
                      <a:latin typeface="Arial Unicode MS" pitchFamily="34" charset="-128"/>
                      <a:cs typeface="Times New Roman" charset="0"/>
                    </a:rPr>
                    <a:t>687 ms</a:t>
                  </a:r>
                  <a:r>
                    <a:rPr lang="cs-CZ" u="none" baseline="30000">
                      <a:latin typeface="Arial Unicode MS" pitchFamily="34" charset="-128"/>
                      <a:cs typeface="Times New Roman" charset="0"/>
                    </a:rPr>
                    <a:t>-1</a:t>
                  </a:r>
                  <a:endParaRPr lang="cs-CZ" u="none"/>
                </a:p>
              </p:txBody>
            </p:sp>
            <p:sp>
              <p:nvSpPr>
                <p:cNvPr id="103524" name="Rectangle 100"/>
                <p:cNvSpPr>
                  <a:spLocks noChangeArrowheads="1"/>
                </p:cNvSpPr>
                <p:nvPr/>
              </p:nvSpPr>
              <p:spPr bwMode="auto">
                <a:xfrm>
                  <a:off x="660" y="835"/>
                  <a:ext cx="704" cy="144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grpSp>
            <p:nvGrpSpPr>
              <p:cNvPr id="103525" name="Group 101"/>
              <p:cNvGrpSpPr>
                <a:grpSpLocks/>
              </p:cNvGrpSpPr>
              <p:nvPr/>
            </p:nvGrpSpPr>
            <p:grpSpPr bwMode="auto">
              <a:xfrm>
                <a:off x="1364" y="835"/>
                <a:ext cx="776" cy="144"/>
                <a:chOff x="1364" y="835"/>
                <a:chExt cx="776" cy="144"/>
              </a:xfrm>
            </p:grpSpPr>
            <p:sp>
              <p:nvSpPr>
                <p:cNvPr id="103526" name="Rectangle 102"/>
                <p:cNvSpPr>
                  <a:spLocks noChangeArrowheads="1"/>
                </p:cNvSpPr>
                <p:nvPr/>
              </p:nvSpPr>
              <p:spPr bwMode="auto">
                <a:xfrm>
                  <a:off x="1392" y="835"/>
                  <a:ext cx="720" cy="144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bIns="0"/>
                <a:lstStyle/>
                <a:p>
                  <a:pPr eaLnBrk="0" hangingPunct="0"/>
                  <a:r>
                    <a:rPr lang="cs-CZ" u="none">
                      <a:latin typeface="Arial Unicode MS" pitchFamily="34" charset="-128"/>
                      <a:cs typeface="Times New Roman" charset="0"/>
                    </a:rPr>
                    <a:t>0 mm</a:t>
                  </a:r>
                  <a:endParaRPr lang="cs-CZ" u="none"/>
                </a:p>
              </p:txBody>
            </p:sp>
            <p:sp>
              <p:nvSpPr>
                <p:cNvPr id="103527" name="Rectangle 103"/>
                <p:cNvSpPr>
                  <a:spLocks noChangeArrowheads="1"/>
                </p:cNvSpPr>
                <p:nvPr/>
              </p:nvSpPr>
              <p:spPr bwMode="auto">
                <a:xfrm>
                  <a:off x="1364" y="835"/>
                  <a:ext cx="776" cy="144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grpSp>
            <p:nvGrpSpPr>
              <p:cNvPr id="103528" name="Group 104"/>
              <p:cNvGrpSpPr>
                <a:grpSpLocks/>
              </p:cNvGrpSpPr>
              <p:nvPr/>
            </p:nvGrpSpPr>
            <p:grpSpPr bwMode="auto">
              <a:xfrm>
                <a:off x="2140" y="835"/>
                <a:ext cx="704" cy="144"/>
                <a:chOff x="2140" y="835"/>
                <a:chExt cx="704" cy="144"/>
              </a:xfrm>
            </p:grpSpPr>
            <p:sp>
              <p:nvSpPr>
                <p:cNvPr id="103529" name="Rectangle 105"/>
                <p:cNvSpPr>
                  <a:spLocks noChangeArrowheads="1"/>
                </p:cNvSpPr>
                <p:nvPr/>
              </p:nvSpPr>
              <p:spPr bwMode="auto">
                <a:xfrm>
                  <a:off x="2168" y="835"/>
                  <a:ext cx="648" cy="144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bIns="0"/>
                <a:lstStyle/>
                <a:p>
                  <a:pPr eaLnBrk="0" hangingPunct="0"/>
                  <a:r>
                    <a:rPr lang="cs-CZ" u="none">
                      <a:latin typeface="Arial Unicode MS" pitchFamily="34" charset="-128"/>
                      <a:cs typeface="Times New Roman" charset="0"/>
                    </a:rPr>
                    <a:t>2 640 J</a:t>
                  </a:r>
                  <a:endParaRPr lang="cs-CZ" u="none"/>
                </a:p>
              </p:txBody>
            </p:sp>
            <p:sp>
              <p:nvSpPr>
                <p:cNvPr id="103530" name="Rectangle 106"/>
                <p:cNvSpPr>
                  <a:spLocks noChangeArrowheads="1"/>
                </p:cNvSpPr>
                <p:nvPr/>
              </p:nvSpPr>
              <p:spPr bwMode="auto">
                <a:xfrm>
                  <a:off x="2140" y="835"/>
                  <a:ext cx="704" cy="144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grpSp>
            <p:nvGrpSpPr>
              <p:cNvPr id="103531" name="Group 107"/>
              <p:cNvGrpSpPr>
                <a:grpSpLocks/>
              </p:cNvGrpSpPr>
              <p:nvPr/>
            </p:nvGrpSpPr>
            <p:grpSpPr bwMode="auto">
              <a:xfrm>
                <a:off x="2844" y="835"/>
                <a:ext cx="704" cy="144"/>
                <a:chOff x="2844" y="835"/>
                <a:chExt cx="704" cy="144"/>
              </a:xfrm>
            </p:grpSpPr>
            <p:sp>
              <p:nvSpPr>
                <p:cNvPr id="103532" name="Rectangle 108"/>
                <p:cNvSpPr>
                  <a:spLocks noChangeArrowheads="1"/>
                </p:cNvSpPr>
                <p:nvPr/>
              </p:nvSpPr>
              <p:spPr bwMode="auto">
                <a:xfrm>
                  <a:off x="2872" y="835"/>
                  <a:ext cx="648" cy="144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bIns="0"/>
                <a:lstStyle/>
                <a:p>
                  <a:pPr eaLnBrk="0" hangingPunct="0"/>
                  <a:r>
                    <a:rPr lang="cs-CZ" u="none">
                      <a:latin typeface="Arial Unicode MS" pitchFamily="34" charset="-128"/>
                      <a:cs typeface="Times New Roman" charset="0"/>
                    </a:rPr>
                    <a:t>0,14 s</a:t>
                  </a:r>
                  <a:endParaRPr lang="cs-CZ" u="none"/>
                </a:p>
              </p:txBody>
            </p:sp>
            <p:sp>
              <p:nvSpPr>
                <p:cNvPr id="103533" name="Rectangle 109"/>
                <p:cNvSpPr>
                  <a:spLocks noChangeArrowheads="1"/>
                </p:cNvSpPr>
                <p:nvPr/>
              </p:nvSpPr>
              <p:spPr bwMode="auto">
                <a:xfrm>
                  <a:off x="2844" y="835"/>
                  <a:ext cx="704" cy="144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grpSp>
            <p:nvGrpSpPr>
              <p:cNvPr id="103534" name="Group 110"/>
              <p:cNvGrpSpPr>
                <a:grpSpLocks/>
              </p:cNvGrpSpPr>
              <p:nvPr/>
            </p:nvGrpSpPr>
            <p:grpSpPr bwMode="auto">
              <a:xfrm>
                <a:off x="3548" y="835"/>
                <a:ext cx="948" cy="144"/>
                <a:chOff x="3548" y="835"/>
                <a:chExt cx="948" cy="144"/>
              </a:xfrm>
            </p:grpSpPr>
            <p:sp>
              <p:nvSpPr>
                <p:cNvPr id="103535" name="Rectangle 111"/>
                <p:cNvSpPr>
                  <a:spLocks noChangeArrowheads="1"/>
                </p:cNvSpPr>
                <p:nvPr/>
              </p:nvSpPr>
              <p:spPr bwMode="auto">
                <a:xfrm>
                  <a:off x="3576" y="835"/>
                  <a:ext cx="892" cy="144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bIns="0"/>
                <a:lstStyle/>
                <a:p>
                  <a:pPr eaLnBrk="0" hangingPunct="0"/>
                  <a:r>
                    <a:rPr lang="cs-CZ" u="none">
                      <a:latin typeface="Arial"/>
                      <a:cs typeface="Times New Roman" charset="0"/>
                    </a:rPr>
                    <a:t>–</a:t>
                  </a:r>
                  <a:r>
                    <a:rPr lang="cs-CZ" u="none">
                      <a:cs typeface="Times New Roman" charset="0"/>
                    </a:rPr>
                    <a:t> </a:t>
                  </a:r>
                  <a:r>
                    <a:rPr lang="cs-CZ" u="none">
                      <a:latin typeface="Arial Unicode MS" pitchFamily="34" charset="-128"/>
                      <a:cs typeface="Times New Roman" charset="0"/>
                    </a:rPr>
                    <a:t>0,03°</a:t>
                  </a:r>
                  <a:endParaRPr lang="cs-CZ" u="none"/>
                </a:p>
              </p:txBody>
            </p:sp>
            <p:sp>
              <p:nvSpPr>
                <p:cNvPr id="103536" name="Rectangle 112"/>
                <p:cNvSpPr>
                  <a:spLocks noChangeArrowheads="1"/>
                </p:cNvSpPr>
                <p:nvPr/>
              </p:nvSpPr>
              <p:spPr bwMode="auto">
                <a:xfrm>
                  <a:off x="3548" y="835"/>
                  <a:ext cx="948" cy="144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grpSp>
            <p:nvGrpSpPr>
              <p:cNvPr id="103537" name="Group 113"/>
              <p:cNvGrpSpPr>
                <a:grpSpLocks/>
              </p:cNvGrpSpPr>
              <p:nvPr/>
            </p:nvGrpSpPr>
            <p:grpSpPr bwMode="auto">
              <a:xfrm>
                <a:off x="0" y="979"/>
                <a:ext cx="660" cy="144"/>
                <a:chOff x="0" y="979"/>
                <a:chExt cx="660" cy="144"/>
              </a:xfrm>
            </p:grpSpPr>
            <p:sp>
              <p:nvSpPr>
                <p:cNvPr id="103538" name="Rectangle 114"/>
                <p:cNvSpPr>
                  <a:spLocks noChangeArrowheads="1"/>
                </p:cNvSpPr>
                <p:nvPr/>
              </p:nvSpPr>
              <p:spPr bwMode="auto">
                <a:xfrm>
                  <a:off x="28" y="979"/>
                  <a:ext cx="604" cy="144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bIns="0"/>
                <a:lstStyle/>
                <a:p>
                  <a:pPr eaLnBrk="0" hangingPunct="0"/>
                  <a:r>
                    <a:rPr lang="cs-CZ" u="none">
                      <a:latin typeface="Arial Unicode MS" pitchFamily="34" charset="-128"/>
                      <a:cs typeface="Times New Roman" charset="0"/>
                    </a:rPr>
                    <a:t>125 m</a:t>
                  </a:r>
                  <a:endParaRPr lang="cs-CZ" u="none"/>
                </a:p>
              </p:txBody>
            </p:sp>
            <p:sp>
              <p:nvSpPr>
                <p:cNvPr id="103539" name="Rectangle 115"/>
                <p:cNvSpPr>
                  <a:spLocks noChangeArrowheads="1"/>
                </p:cNvSpPr>
                <p:nvPr/>
              </p:nvSpPr>
              <p:spPr bwMode="auto">
                <a:xfrm>
                  <a:off x="0" y="979"/>
                  <a:ext cx="660" cy="144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grpSp>
            <p:nvGrpSpPr>
              <p:cNvPr id="103540" name="Group 116"/>
              <p:cNvGrpSpPr>
                <a:grpSpLocks/>
              </p:cNvGrpSpPr>
              <p:nvPr/>
            </p:nvGrpSpPr>
            <p:grpSpPr bwMode="auto">
              <a:xfrm>
                <a:off x="660" y="979"/>
                <a:ext cx="704" cy="144"/>
                <a:chOff x="660" y="979"/>
                <a:chExt cx="704" cy="144"/>
              </a:xfrm>
            </p:grpSpPr>
            <p:sp>
              <p:nvSpPr>
                <p:cNvPr id="103541" name="Rectangle 117"/>
                <p:cNvSpPr>
                  <a:spLocks noChangeArrowheads="1"/>
                </p:cNvSpPr>
                <p:nvPr/>
              </p:nvSpPr>
              <p:spPr bwMode="auto">
                <a:xfrm>
                  <a:off x="688" y="979"/>
                  <a:ext cx="648" cy="144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bIns="0"/>
                <a:lstStyle/>
                <a:p>
                  <a:pPr eaLnBrk="0" hangingPunct="0"/>
                  <a:r>
                    <a:rPr lang="cs-CZ" u="none">
                      <a:latin typeface="Arial Unicode MS" pitchFamily="34" charset="-128"/>
                      <a:cs typeface="Times New Roman" charset="0"/>
                    </a:rPr>
                    <a:t>667 ms</a:t>
                  </a:r>
                  <a:r>
                    <a:rPr lang="cs-CZ" u="none" baseline="30000">
                      <a:latin typeface="Arial Unicode MS" pitchFamily="34" charset="-128"/>
                      <a:cs typeface="Times New Roman" charset="0"/>
                    </a:rPr>
                    <a:t>-1</a:t>
                  </a:r>
                  <a:endParaRPr lang="cs-CZ" u="none"/>
                </a:p>
              </p:txBody>
            </p:sp>
            <p:sp>
              <p:nvSpPr>
                <p:cNvPr id="103542" name="Rectangle 118"/>
                <p:cNvSpPr>
                  <a:spLocks noChangeArrowheads="1"/>
                </p:cNvSpPr>
                <p:nvPr/>
              </p:nvSpPr>
              <p:spPr bwMode="auto">
                <a:xfrm>
                  <a:off x="660" y="979"/>
                  <a:ext cx="704" cy="144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grpSp>
            <p:nvGrpSpPr>
              <p:cNvPr id="103543" name="Group 119"/>
              <p:cNvGrpSpPr>
                <a:grpSpLocks/>
              </p:cNvGrpSpPr>
              <p:nvPr/>
            </p:nvGrpSpPr>
            <p:grpSpPr bwMode="auto">
              <a:xfrm>
                <a:off x="1364" y="979"/>
                <a:ext cx="776" cy="144"/>
                <a:chOff x="1364" y="979"/>
                <a:chExt cx="776" cy="144"/>
              </a:xfrm>
            </p:grpSpPr>
            <p:sp>
              <p:nvSpPr>
                <p:cNvPr id="103544" name="Rectangle 120"/>
                <p:cNvSpPr>
                  <a:spLocks noChangeArrowheads="1"/>
                </p:cNvSpPr>
                <p:nvPr/>
              </p:nvSpPr>
              <p:spPr bwMode="auto">
                <a:xfrm>
                  <a:off x="1392" y="979"/>
                  <a:ext cx="720" cy="144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bIns="0"/>
                <a:lstStyle/>
                <a:p>
                  <a:pPr eaLnBrk="0" hangingPunct="0"/>
                  <a:r>
                    <a:rPr lang="cs-CZ" u="none">
                      <a:latin typeface="Arial"/>
                      <a:cs typeface="Times New Roman" charset="0"/>
                    </a:rPr>
                    <a:t>–</a:t>
                  </a:r>
                  <a:r>
                    <a:rPr lang="cs-CZ" u="none">
                      <a:latin typeface="Arial Unicode MS" pitchFamily="34" charset="-128"/>
                      <a:cs typeface="Times New Roman" charset="0"/>
                    </a:rPr>
                    <a:t> 20 mm </a:t>
                  </a:r>
                  <a:endParaRPr lang="cs-CZ" u="none"/>
                </a:p>
              </p:txBody>
            </p:sp>
            <p:sp>
              <p:nvSpPr>
                <p:cNvPr id="103545" name="Rectangle 121"/>
                <p:cNvSpPr>
                  <a:spLocks noChangeArrowheads="1"/>
                </p:cNvSpPr>
                <p:nvPr/>
              </p:nvSpPr>
              <p:spPr bwMode="auto">
                <a:xfrm>
                  <a:off x="1364" y="979"/>
                  <a:ext cx="776" cy="144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grpSp>
            <p:nvGrpSpPr>
              <p:cNvPr id="103546" name="Group 122"/>
              <p:cNvGrpSpPr>
                <a:grpSpLocks/>
              </p:cNvGrpSpPr>
              <p:nvPr/>
            </p:nvGrpSpPr>
            <p:grpSpPr bwMode="auto">
              <a:xfrm>
                <a:off x="2140" y="979"/>
                <a:ext cx="704" cy="144"/>
                <a:chOff x="2140" y="979"/>
                <a:chExt cx="704" cy="144"/>
              </a:xfrm>
            </p:grpSpPr>
            <p:sp>
              <p:nvSpPr>
                <p:cNvPr id="103547" name="Rectangle 123"/>
                <p:cNvSpPr>
                  <a:spLocks noChangeArrowheads="1"/>
                </p:cNvSpPr>
                <p:nvPr/>
              </p:nvSpPr>
              <p:spPr bwMode="auto">
                <a:xfrm>
                  <a:off x="2168" y="979"/>
                  <a:ext cx="648" cy="144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bIns="0"/>
                <a:lstStyle/>
                <a:p>
                  <a:pPr eaLnBrk="0" hangingPunct="0"/>
                  <a:r>
                    <a:rPr lang="cs-CZ" u="none">
                      <a:latin typeface="Arial Unicode MS" pitchFamily="34" charset="-128"/>
                      <a:cs typeface="Times New Roman" charset="0"/>
                    </a:rPr>
                    <a:t>2 488 J</a:t>
                  </a:r>
                  <a:endParaRPr lang="cs-CZ" u="none"/>
                </a:p>
              </p:txBody>
            </p:sp>
            <p:sp>
              <p:nvSpPr>
                <p:cNvPr id="103548" name="Rectangle 124"/>
                <p:cNvSpPr>
                  <a:spLocks noChangeArrowheads="1"/>
                </p:cNvSpPr>
                <p:nvPr/>
              </p:nvSpPr>
              <p:spPr bwMode="auto">
                <a:xfrm>
                  <a:off x="2140" y="979"/>
                  <a:ext cx="704" cy="144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grpSp>
            <p:nvGrpSpPr>
              <p:cNvPr id="103549" name="Group 125"/>
              <p:cNvGrpSpPr>
                <a:grpSpLocks/>
              </p:cNvGrpSpPr>
              <p:nvPr/>
            </p:nvGrpSpPr>
            <p:grpSpPr bwMode="auto">
              <a:xfrm>
                <a:off x="2844" y="979"/>
                <a:ext cx="704" cy="144"/>
                <a:chOff x="2844" y="979"/>
                <a:chExt cx="704" cy="144"/>
              </a:xfrm>
            </p:grpSpPr>
            <p:sp>
              <p:nvSpPr>
                <p:cNvPr id="103550" name="Rectangle 126"/>
                <p:cNvSpPr>
                  <a:spLocks noChangeArrowheads="1"/>
                </p:cNvSpPr>
                <p:nvPr/>
              </p:nvSpPr>
              <p:spPr bwMode="auto">
                <a:xfrm>
                  <a:off x="2872" y="979"/>
                  <a:ext cx="648" cy="144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bIns="0"/>
                <a:lstStyle/>
                <a:p>
                  <a:pPr eaLnBrk="0" hangingPunct="0"/>
                  <a:r>
                    <a:rPr lang="cs-CZ" u="none">
                      <a:latin typeface="Arial Unicode MS" pitchFamily="34" charset="-128"/>
                      <a:cs typeface="Times New Roman" charset="0"/>
                    </a:rPr>
                    <a:t>0,17 s</a:t>
                  </a:r>
                  <a:endParaRPr lang="cs-CZ" u="none"/>
                </a:p>
              </p:txBody>
            </p:sp>
            <p:sp>
              <p:nvSpPr>
                <p:cNvPr id="103551" name="Rectangle 127"/>
                <p:cNvSpPr>
                  <a:spLocks noChangeArrowheads="1"/>
                </p:cNvSpPr>
                <p:nvPr/>
              </p:nvSpPr>
              <p:spPr bwMode="auto">
                <a:xfrm>
                  <a:off x="2844" y="979"/>
                  <a:ext cx="704" cy="144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grpSp>
            <p:nvGrpSpPr>
              <p:cNvPr id="103552" name="Group 128"/>
              <p:cNvGrpSpPr>
                <a:grpSpLocks/>
              </p:cNvGrpSpPr>
              <p:nvPr/>
            </p:nvGrpSpPr>
            <p:grpSpPr bwMode="auto">
              <a:xfrm>
                <a:off x="3548" y="979"/>
                <a:ext cx="948" cy="144"/>
                <a:chOff x="3548" y="979"/>
                <a:chExt cx="948" cy="144"/>
              </a:xfrm>
            </p:grpSpPr>
            <p:sp>
              <p:nvSpPr>
                <p:cNvPr id="103553" name="Rectangle 129"/>
                <p:cNvSpPr>
                  <a:spLocks noChangeArrowheads="1"/>
                </p:cNvSpPr>
                <p:nvPr/>
              </p:nvSpPr>
              <p:spPr bwMode="auto">
                <a:xfrm>
                  <a:off x="3576" y="979"/>
                  <a:ext cx="892" cy="144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bIns="0"/>
                <a:lstStyle/>
                <a:p>
                  <a:pPr eaLnBrk="0" hangingPunct="0"/>
                  <a:r>
                    <a:rPr lang="cs-CZ" u="none">
                      <a:latin typeface="Arial"/>
                      <a:cs typeface="Times New Roman" charset="0"/>
                    </a:rPr>
                    <a:t>–</a:t>
                  </a:r>
                  <a:r>
                    <a:rPr lang="cs-CZ" u="none">
                      <a:latin typeface="Arial Unicode MS" pitchFamily="34" charset="-128"/>
                      <a:cs typeface="Times New Roman" charset="0"/>
                    </a:rPr>
                    <a:t> 0,06°</a:t>
                  </a:r>
                  <a:endParaRPr lang="cs-CZ" u="none"/>
                </a:p>
              </p:txBody>
            </p:sp>
            <p:sp>
              <p:nvSpPr>
                <p:cNvPr id="103554" name="Rectangle 130"/>
                <p:cNvSpPr>
                  <a:spLocks noChangeArrowheads="1"/>
                </p:cNvSpPr>
                <p:nvPr/>
              </p:nvSpPr>
              <p:spPr bwMode="auto">
                <a:xfrm>
                  <a:off x="3548" y="979"/>
                  <a:ext cx="948" cy="144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grpSp>
            <p:nvGrpSpPr>
              <p:cNvPr id="103555" name="Group 131"/>
              <p:cNvGrpSpPr>
                <a:grpSpLocks/>
              </p:cNvGrpSpPr>
              <p:nvPr/>
            </p:nvGrpSpPr>
            <p:grpSpPr bwMode="auto">
              <a:xfrm>
                <a:off x="0" y="1123"/>
                <a:ext cx="660" cy="144"/>
                <a:chOff x="0" y="1123"/>
                <a:chExt cx="660" cy="144"/>
              </a:xfrm>
            </p:grpSpPr>
            <p:sp>
              <p:nvSpPr>
                <p:cNvPr id="103556" name="Rectangle 132"/>
                <p:cNvSpPr>
                  <a:spLocks noChangeArrowheads="1"/>
                </p:cNvSpPr>
                <p:nvPr/>
              </p:nvSpPr>
              <p:spPr bwMode="auto">
                <a:xfrm>
                  <a:off x="28" y="1123"/>
                  <a:ext cx="604" cy="144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bIns="0"/>
                <a:lstStyle/>
                <a:p>
                  <a:pPr eaLnBrk="0" hangingPunct="0"/>
                  <a:r>
                    <a:rPr lang="cs-CZ" u="none">
                      <a:latin typeface="Arial Unicode MS" pitchFamily="34" charset="-128"/>
                      <a:cs typeface="Times New Roman" charset="0"/>
                    </a:rPr>
                    <a:t>150 m</a:t>
                  </a:r>
                  <a:endParaRPr lang="cs-CZ" u="none"/>
                </a:p>
              </p:txBody>
            </p:sp>
            <p:sp>
              <p:nvSpPr>
                <p:cNvPr id="103557" name="Rectangle 133"/>
                <p:cNvSpPr>
                  <a:spLocks noChangeArrowheads="1"/>
                </p:cNvSpPr>
                <p:nvPr/>
              </p:nvSpPr>
              <p:spPr bwMode="auto">
                <a:xfrm>
                  <a:off x="0" y="1123"/>
                  <a:ext cx="660" cy="144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grpSp>
            <p:nvGrpSpPr>
              <p:cNvPr id="103558" name="Group 134"/>
              <p:cNvGrpSpPr>
                <a:grpSpLocks/>
              </p:cNvGrpSpPr>
              <p:nvPr/>
            </p:nvGrpSpPr>
            <p:grpSpPr bwMode="auto">
              <a:xfrm>
                <a:off x="660" y="1123"/>
                <a:ext cx="704" cy="144"/>
                <a:chOff x="660" y="1123"/>
                <a:chExt cx="704" cy="144"/>
              </a:xfrm>
            </p:grpSpPr>
            <p:sp>
              <p:nvSpPr>
                <p:cNvPr id="103559" name="Rectangle 135"/>
                <p:cNvSpPr>
                  <a:spLocks noChangeArrowheads="1"/>
                </p:cNvSpPr>
                <p:nvPr/>
              </p:nvSpPr>
              <p:spPr bwMode="auto">
                <a:xfrm>
                  <a:off x="688" y="1123"/>
                  <a:ext cx="648" cy="144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bIns="0"/>
                <a:lstStyle/>
                <a:p>
                  <a:pPr eaLnBrk="0" hangingPunct="0"/>
                  <a:r>
                    <a:rPr lang="cs-CZ" u="none">
                      <a:latin typeface="Arial Unicode MS" pitchFamily="34" charset="-128"/>
                      <a:cs typeface="Times New Roman" charset="0"/>
                    </a:rPr>
                    <a:t>647 ms</a:t>
                  </a:r>
                  <a:r>
                    <a:rPr lang="cs-CZ" u="none" baseline="30000">
                      <a:latin typeface="Arial Unicode MS" pitchFamily="34" charset="-128"/>
                      <a:cs typeface="Times New Roman" charset="0"/>
                    </a:rPr>
                    <a:t>-1</a:t>
                  </a:r>
                  <a:endParaRPr lang="cs-CZ" u="none"/>
                </a:p>
              </p:txBody>
            </p:sp>
            <p:sp>
              <p:nvSpPr>
                <p:cNvPr id="103560" name="Rectangle 136"/>
                <p:cNvSpPr>
                  <a:spLocks noChangeArrowheads="1"/>
                </p:cNvSpPr>
                <p:nvPr/>
              </p:nvSpPr>
              <p:spPr bwMode="auto">
                <a:xfrm>
                  <a:off x="660" y="1123"/>
                  <a:ext cx="704" cy="144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grpSp>
            <p:nvGrpSpPr>
              <p:cNvPr id="103561" name="Group 137"/>
              <p:cNvGrpSpPr>
                <a:grpSpLocks/>
              </p:cNvGrpSpPr>
              <p:nvPr/>
            </p:nvGrpSpPr>
            <p:grpSpPr bwMode="auto">
              <a:xfrm>
                <a:off x="1364" y="1123"/>
                <a:ext cx="776" cy="144"/>
                <a:chOff x="1364" y="1123"/>
                <a:chExt cx="776" cy="144"/>
              </a:xfrm>
            </p:grpSpPr>
            <p:sp>
              <p:nvSpPr>
                <p:cNvPr id="103562" name="Rectangle 138"/>
                <p:cNvSpPr>
                  <a:spLocks noChangeArrowheads="1"/>
                </p:cNvSpPr>
                <p:nvPr/>
              </p:nvSpPr>
              <p:spPr bwMode="auto">
                <a:xfrm>
                  <a:off x="1392" y="1123"/>
                  <a:ext cx="720" cy="144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bIns="0"/>
                <a:lstStyle/>
                <a:p>
                  <a:pPr eaLnBrk="0" hangingPunct="0"/>
                  <a:r>
                    <a:rPr lang="cs-CZ" u="none">
                      <a:latin typeface="Arial"/>
                      <a:cs typeface="Times New Roman" charset="0"/>
                    </a:rPr>
                    <a:t>–</a:t>
                  </a:r>
                  <a:r>
                    <a:rPr lang="cs-CZ" u="none">
                      <a:latin typeface="Arial Unicode MS" pitchFamily="34" charset="-128"/>
                      <a:cs typeface="Times New Roman" charset="0"/>
                    </a:rPr>
                    <a:t> 60 mm</a:t>
                  </a:r>
                  <a:endParaRPr lang="cs-CZ" u="none"/>
                </a:p>
              </p:txBody>
            </p:sp>
            <p:sp>
              <p:nvSpPr>
                <p:cNvPr id="103563" name="Rectangle 139"/>
                <p:cNvSpPr>
                  <a:spLocks noChangeArrowheads="1"/>
                </p:cNvSpPr>
                <p:nvPr/>
              </p:nvSpPr>
              <p:spPr bwMode="auto">
                <a:xfrm>
                  <a:off x="1364" y="1123"/>
                  <a:ext cx="776" cy="144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grpSp>
            <p:nvGrpSpPr>
              <p:cNvPr id="103564" name="Group 140"/>
              <p:cNvGrpSpPr>
                <a:grpSpLocks/>
              </p:cNvGrpSpPr>
              <p:nvPr/>
            </p:nvGrpSpPr>
            <p:grpSpPr bwMode="auto">
              <a:xfrm>
                <a:off x="2140" y="1123"/>
                <a:ext cx="704" cy="144"/>
                <a:chOff x="2140" y="1123"/>
                <a:chExt cx="704" cy="144"/>
              </a:xfrm>
            </p:grpSpPr>
            <p:sp>
              <p:nvSpPr>
                <p:cNvPr id="103565" name="Rectangle 141"/>
                <p:cNvSpPr>
                  <a:spLocks noChangeArrowheads="1"/>
                </p:cNvSpPr>
                <p:nvPr/>
              </p:nvSpPr>
              <p:spPr bwMode="auto">
                <a:xfrm>
                  <a:off x="2168" y="1123"/>
                  <a:ext cx="648" cy="144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bIns="0"/>
                <a:lstStyle/>
                <a:p>
                  <a:pPr eaLnBrk="0" hangingPunct="0"/>
                  <a:r>
                    <a:rPr lang="cs-CZ" u="none">
                      <a:latin typeface="Arial Unicode MS" pitchFamily="34" charset="-128"/>
                      <a:cs typeface="Times New Roman" charset="0"/>
                    </a:rPr>
                    <a:t>2 344 J</a:t>
                  </a:r>
                  <a:endParaRPr lang="cs-CZ" u="none"/>
                </a:p>
              </p:txBody>
            </p:sp>
            <p:sp>
              <p:nvSpPr>
                <p:cNvPr id="103566" name="Rectangle 142"/>
                <p:cNvSpPr>
                  <a:spLocks noChangeArrowheads="1"/>
                </p:cNvSpPr>
                <p:nvPr/>
              </p:nvSpPr>
              <p:spPr bwMode="auto">
                <a:xfrm>
                  <a:off x="2140" y="1123"/>
                  <a:ext cx="704" cy="144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grpSp>
            <p:nvGrpSpPr>
              <p:cNvPr id="103567" name="Group 143"/>
              <p:cNvGrpSpPr>
                <a:grpSpLocks/>
              </p:cNvGrpSpPr>
              <p:nvPr/>
            </p:nvGrpSpPr>
            <p:grpSpPr bwMode="auto">
              <a:xfrm>
                <a:off x="2844" y="1123"/>
                <a:ext cx="704" cy="144"/>
                <a:chOff x="2844" y="1123"/>
                <a:chExt cx="704" cy="144"/>
              </a:xfrm>
            </p:grpSpPr>
            <p:sp>
              <p:nvSpPr>
                <p:cNvPr id="103568" name="Rectangle 144"/>
                <p:cNvSpPr>
                  <a:spLocks noChangeArrowheads="1"/>
                </p:cNvSpPr>
                <p:nvPr/>
              </p:nvSpPr>
              <p:spPr bwMode="auto">
                <a:xfrm>
                  <a:off x="2872" y="1123"/>
                  <a:ext cx="648" cy="144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bIns="0"/>
                <a:lstStyle/>
                <a:p>
                  <a:pPr eaLnBrk="0" hangingPunct="0"/>
                  <a:r>
                    <a:rPr lang="cs-CZ" u="none">
                      <a:latin typeface="Arial Unicode MS" pitchFamily="34" charset="-128"/>
                      <a:cs typeface="Times New Roman" charset="0"/>
                    </a:rPr>
                    <a:t>0,21 s</a:t>
                  </a:r>
                  <a:endParaRPr lang="cs-CZ" u="none"/>
                </a:p>
              </p:txBody>
            </p:sp>
            <p:sp>
              <p:nvSpPr>
                <p:cNvPr id="103569" name="Rectangle 145"/>
                <p:cNvSpPr>
                  <a:spLocks noChangeArrowheads="1"/>
                </p:cNvSpPr>
                <p:nvPr/>
              </p:nvSpPr>
              <p:spPr bwMode="auto">
                <a:xfrm>
                  <a:off x="2844" y="1123"/>
                  <a:ext cx="704" cy="144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grpSp>
            <p:nvGrpSpPr>
              <p:cNvPr id="103570" name="Group 146"/>
              <p:cNvGrpSpPr>
                <a:grpSpLocks/>
              </p:cNvGrpSpPr>
              <p:nvPr/>
            </p:nvGrpSpPr>
            <p:grpSpPr bwMode="auto">
              <a:xfrm>
                <a:off x="3548" y="1123"/>
                <a:ext cx="948" cy="144"/>
                <a:chOff x="3548" y="1123"/>
                <a:chExt cx="948" cy="144"/>
              </a:xfrm>
            </p:grpSpPr>
            <p:sp>
              <p:nvSpPr>
                <p:cNvPr id="103571" name="Rectangle 147"/>
                <p:cNvSpPr>
                  <a:spLocks noChangeArrowheads="1"/>
                </p:cNvSpPr>
                <p:nvPr/>
              </p:nvSpPr>
              <p:spPr bwMode="auto">
                <a:xfrm>
                  <a:off x="3576" y="1123"/>
                  <a:ext cx="892" cy="144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bIns="0"/>
                <a:lstStyle/>
                <a:p>
                  <a:pPr eaLnBrk="0" hangingPunct="0"/>
                  <a:r>
                    <a:rPr lang="cs-CZ" u="none">
                      <a:latin typeface="Arial"/>
                      <a:cs typeface="Times New Roman" charset="0"/>
                    </a:rPr>
                    <a:t>–</a:t>
                  </a:r>
                  <a:r>
                    <a:rPr lang="cs-CZ" u="none">
                      <a:latin typeface="Arial Unicode MS" pitchFamily="34" charset="-128"/>
                      <a:cs typeface="Times New Roman" charset="0"/>
                    </a:rPr>
                    <a:t> 0,10°</a:t>
                  </a:r>
                  <a:endParaRPr lang="cs-CZ" u="none"/>
                </a:p>
              </p:txBody>
            </p:sp>
            <p:sp>
              <p:nvSpPr>
                <p:cNvPr id="103572" name="Rectangle 148"/>
                <p:cNvSpPr>
                  <a:spLocks noChangeArrowheads="1"/>
                </p:cNvSpPr>
                <p:nvPr/>
              </p:nvSpPr>
              <p:spPr bwMode="auto">
                <a:xfrm>
                  <a:off x="3548" y="1123"/>
                  <a:ext cx="948" cy="144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grpSp>
            <p:nvGrpSpPr>
              <p:cNvPr id="103573" name="Group 149"/>
              <p:cNvGrpSpPr>
                <a:grpSpLocks/>
              </p:cNvGrpSpPr>
              <p:nvPr/>
            </p:nvGrpSpPr>
            <p:grpSpPr bwMode="auto">
              <a:xfrm>
                <a:off x="0" y="1267"/>
                <a:ext cx="660" cy="144"/>
                <a:chOff x="0" y="1267"/>
                <a:chExt cx="660" cy="144"/>
              </a:xfrm>
            </p:grpSpPr>
            <p:sp>
              <p:nvSpPr>
                <p:cNvPr id="103574" name="Rectangle 150"/>
                <p:cNvSpPr>
                  <a:spLocks noChangeArrowheads="1"/>
                </p:cNvSpPr>
                <p:nvPr/>
              </p:nvSpPr>
              <p:spPr bwMode="auto">
                <a:xfrm>
                  <a:off x="28" y="1267"/>
                  <a:ext cx="604" cy="144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bIns="0"/>
                <a:lstStyle/>
                <a:p>
                  <a:pPr eaLnBrk="0" hangingPunct="0"/>
                  <a:r>
                    <a:rPr lang="cs-CZ" u="none">
                      <a:latin typeface="Arial Unicode MS" pitchFamily="34" charset="-128"/>
                      <a:cs typeface="Times New Roman" charset="0"/>
                    </a:rPr>
                    <a:t>175m</a:t>
                  </a:r>
                  <a:endParaRPr lang="cs-CZ" u="none"/>
                </a:p>
              </p:txBody>
            </p:sp>
            <p:sp>
              <p:nvSpPr>
                <p:cNvPr id="103575" name="Rectangle 151"/>
                <p:cNvSpPr>
                  <a:spLocks noChangeArrowheads="1"/>
                </p:cNvSpPr>
                <p:nvPr/>
              </p:nvSpPr>
              <p:spPr bwMode="auto">
                <a:xfrm>
                  <a:off x="0" y="1267"/>
                  <a:ext cx="660" cy="144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grpSp>
            <p:nvGrpSpPr>
              <p:cNvPr id="103576" name="Group 152"/>
              <p:cNvGrpSpPr>
                <a:grpSpLocks/>
              </p:cNvGrpSpPr>
              <p:nvPr/>
            </p:nvGrpSpPr>
            <p:grpSpPr bwMode="auto">
              <a:xfrm>
                <a:off x="660" y="1267"/>
                <a:ext cx="704" cy="144"/>
                <a:chOff x="660" y="1267"/>
                <a:chExt cx="704" cy="144"/>
              </a:xfrm>
            </p:grpSpPr>
            <p:sp>
              <p:nvSpPr>
                <p:cNvPr id="103577" name="Rectangle 153"/>
                <p:cNvSpPr>
                  <a:spLocks noChangeArrowheads="1"/>
                </p:cNvSpPr>
                <p:nvPr/>
              </p:nvSpPr>
              <p:spPr bwMode="auto">
                <a:xfrm>
                  <a:off x="688" y="1267"/>
                  <a:ext cx="648" cy="144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bIns="0"/>
                <a:lstStyle/>
                <a:p>
                  <a:pPr eaLnBrk="0" hangingPunct="0"/>
                  <a:r>
                    <a:rPr lang="cs-CZ" u="none">
                      <a:latin typeface="Arial Unicode MS" pitchFamily="34" charset="-128"/>
                      <a:cs typeface="Times New Roman" charset="0"/>
                    </a:rPr>
                    <a:t>628 ms</a:t>
                  </a:r>
                  <a:r>
                    <a:rPr lang="cs-CZ" u="none" baseline="30000">
                      <a:latin typeface="Arial Unicode MS" pitchFamily="34" charset="-128"/>
                      <a:cs typeface="Times New Roman" charset="0"/>
                    </a:rPr>
                    <a:t>-1</a:t>
                  </a:r>
                  <a:endParaRPr lang="cs-CZ" u="none"/>
                </a:p>
              </p:txBody>
            </p:sp>
            <p:sp>
              <p:nvSpPr>
                <p:cNvPr id="103578" name="Rectangle 154"/>
                <p:cNvSpPr>
                  <a:spLocks noChangeArrowheads="1"/>
                </p:cNvSpPr>
                <p:nvPr/>
              </p:nvSpPr>
              <p:spPr bwMode="auto">
                <a:xfrm>
                  <a:off x="660" y="1267"/>
                  <a:ext cx="704" cy="144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grpSp>
            <p:nvGrpSpPr>
              <p:cNvPr id="103579" name="Group 155"/>
              <p:cNvGrpSpPr>
                <a:grpSpLocks/>
              </p:cNvGrpSpPr>
              <p:nvPr/>
            </p:nvGrpSpPr>
            <p:grpSpPr bwMode="auto">
              <a:xfrm>
                <a:off x="1364" y="1267"/>
                <a:ext cx="776" cy="144"/>
                <a:chOff x="1364" y="1267"/>
                <a:chExt cx="776" cy="144"/>
              </a:xfrm>
            </p:grpSpPr>
            <p:sp>
              <p:nvSpPr>
                <p:cNvPr id="103580" name="Rectangle 156"/>
                <p:cNvSpPr>
                  <a:spLocks noChangeArrowheads="1"/>
                </p:cNvSpPr>
                <p:nvPr/>
              </p:nvSpPr>
              <p:spPr bwMode="auto">
                <a:xfrm>
                  <a:off x="1392" y="1267"/>
                  <a:ext cx="720" cy="144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bIns="0"/>
                <a:lstStyle/>
                <a:p>
                  <a:pPr eaLnBrk="0" hangingPunct="0"/>
                  <a:r>
                    <a:rPr lang="cs-CZ" u="none">
                      <a:latin typeface="Arial"/>
                      <a:cs typeface="Times New Roman" charset="0"/>
                    </a:rPr>
                    <a:t>–</a:t>
                  </a:r>
                  <a:r>
                    <a:rPr lang="cs-CZ" u="none">
                      <a:latin typeface="Arial Unicode MS" pitchFamily="34" charset="-128"/>
                      <a:cs typeface="Times New Roman" charset="0"/>
                    </a:rPr>
                    <a:t> 110 mm</a:t>
                  </a:r>
                  <a:endParaRPr lang="cs-CZ" u="none"/>
                </a:p>
              </p:txBody>
            </p:sp>
            <p:sp>
              <p:nvSpPr>
                <p:cNvPr id="103581" name="Rectangle 157"/>
                <p:cNvSpPr>
                  <a:spLocks noChangeArrowheads="1"/>
                </p:cNvSpPr>
                <p:nvPr/>
              </p:nvSpPr>
              <p:spPr bwMode="auto">
                <a:xfrm>
                  <a:off x="1364" y="1267"/>
                  <a:ext cx="776" cy="144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grpSp>
            <p:nvGrpSpPr>
              <p:cNvPr id="103582" name="Group 158"/>
              <p:cNvGrpSpPr>
                <a:grpSpLocks/>
              </p:cNvGrpSpPr>
              <p:nvPr/>
            </p:nvGrpSpPr>
            <p:grpSpPr bwMode="auto">
              <a:xfrm>
                <a:off x="2140" y="1267"/>
                <a:ext cx="704" cy="144"/>
                <a:chOff x="2140" y="1267"/>
                <a:chExt cx="704" cy="144"/>
              </a:xfrm>
            </p:grpSpPr>
            <p:sp>
              <p:nvSpPr>
                <p:cNvPr id="103583" name="Rectangle 159"/>
                <p:cNvSpPr>
                  <a:spLocks noChangeArrowheads="1"/>
                </p:cNvSpPr>
                <p:nvPr/>
              </p:nvSpPr>
              <p:spPr bwMode="auto">
                <a:xfrm>
                  <a:off x="2168" y="1267"/>
                  <a:ext cx="648" cy="144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bIns="0"/>
                <a:lstStyle/>
                <a:p>
                  <a:pPr eaLnBrk="0" hangingPunct="0"/>
                  <a:r>
                    <a:rPr lang="cs-CZ" u="none">
                      <a:latin typeface="Arial Unicode MS" pitchFamily="34" charset="-128"/>
                      <a:cs typeface="Times New Roman" charset="0"/>
                    </a:rPr>
                    <a:t>2 207 J</a:t>
                  </a:r>
                  <a:endParaRPr lang="cs-CZ" u="none"/>
                </a:p>
              </p:txBody>
            </p:sp>
            <p:sp>
              <p:nvSpPr>
                <p:cNvPr id="103584" name="Rectangle 160"/>
                <p:cNvSpPr>
                  <a:spLocks noChangeArrowheads="1"/>
                </p:cNvSpPr>
                <p:nvPr/>
              </p:nvSpPr>
              <p:spPr bwMode="auto">
                <a:xfrm>
                  <a:off x="2140" y="1267"/>
                  <a:ext cx="704" cy="144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grpSp>
            <p:nvGrpSpPr>
              <p:cNvPr id="103585" name="Group 161"/>
              <p:cNvGrpSpPr>
                <a:grpSpLocks/>
              </p:cNvGrpSpPr>
              <p:nvPr/>
            </p:nvGrpSpPr>
            <p:grpSpPr bwMode="auto">
              <a:xfrm>
                <a:off x="2844" y="1267"/>
                <a:ext cx="704" cy="144"/>
                <a:chOff x="2844" y="1267"/>
                <a:chExt cx="704" cy="144"/>
              </a:xfrm>
            </p:grpSpPr>
            <p:sp>
              <p:nvSpPr>
                <p:cNvPr id="103586" name="Rectangle 162"/>
                <p:cNvSpPr>
                  <a:spLocks noChangeArrowheads="1"/>
                </p:cNvSpPr>
                <p:nvPr/>
              </p:nvSpPr>
              <p:spPr bwMode="auto">
                <a:xfrm>
                  <a:off x="2872" y="1267"/>
                  <a:ext cx="648" cy="144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bIns="0"/>
                <a:lstStyle/>
                <a:p>
                  <a:pPr eaLnBrk="0" hangingPunct="0"/>
                  <a:r>
                    <a:rPr lang="cs-CZ" u="none">
                      <a:latin typeface="Arial Unicode MS" pitchFamily="34" charset="-128"/>
                      <a:cs typeface="Times New Roman" charset="0"/>
                    </a:rPr>
                    <a:t>0,25 s</a:t>
                  </a:r>
                  <a:endParaRPr lang="cs-CZ" u="none"/>
                </a:p>
              </p:txBody>
            </p:sp>
            <p:sp>
              <p:nvSpPr>
                <p:cNvPr id="103587" name="Rectangle 163"/>
                <p:cNvSpPr>
                  <a:spLocks noChangeArrowheads="1"/>
                </p:cNvSpPr>
                <p:nvPr/>
              </p:nvSpPr>
              <p:spPr bwMode="auto">
                <a:xfrm>
                  <a:off x="2844" y="1267"/>
                  <a:ext cx="704" cy="144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grpSp>
            <p:nvGrpSpPr>
              <p:cNvPr id="103588" name="Group 164"/>
              <p:cNvGrpSpPr>
                <a:grpSpLocks/>
              </p:cNvGrpSpPr>
              <p:nvPr/>
            </p:nvGrpSpPr>
            <p:grpSpPr bwMode="auto">
              <a:xfrm>
                <a:off x="3548" y="1267"/>
                <a:ext cx="948" cy="144"/>
                <a:chOff x="3548" y="1267"/>
                <a:chExt cx="948" cy="144"/>
              </a:xfrm>
            </p:grpSpPr>
            <p:sp>
              <p:nvSpPr>
                <p:cNvPr id="103589" name="Rectangle 165"/>
                <p:cNvSpPr>
                  <a:spLocks noChangeArrowheads="1"/>
                </p:cNvSpPr>
                <p:nvPr/>
              </p:nvSpPr>
              <p:spPr bwMode="auto">
                <a:xfrm>
                  <a:off x="3576" y="1267"/>
                  <a:ext cx="892" cy="144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bIns="0"/>
                <a:lstStyle/>
                <a:p>
                  <a:pPr eaLnBrk="0" hangingPunct="0"/>
                  <a:r>
                    <a:rPr lang="cs-CZ" u="none">
                      <a:latin typeface="Arial"/>
                      <a:cs typeface="Times New Roman" charset="0"/>
                    </a:rPr>
                    <a:t>–</a:t>
                  </a:r>
                  <a:r>
                    <a:rPr lang="cs-CZ" u="none">
                      <a:latin typeface="Arial Unicode MS" pitchFamily="34" charset="-128"/>
                      <a:cs typeface="Times New Roman" charset="0"/>
                    </a:rPr>
                    <a:t> 0,13°</a:t>
                  </a:r>
                  <a:endParaRPr lang="cs-CZ" u="none"/>
                </a:p>
              </p:txBody>
            </p:sp>
            <p:sp>
              <p:nvSpPr>
                <p:cNvPr id="103590" name="Rectangle 166"/>
                <p:cNvSpPr>
                  <a:spLocks noChangeArrowheads="1"/>
                </p:cNvSpPr>
                <p:nvPr/>
              </p:nvSpPr>
              <p:spPr bwMode="auto">
                <a:xfrm>
                  <a:off x="3548" y="1267"/>
                  <a:ext cx="948" cy="144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grpSp>
            <p:nvGrpSpPr>
              <p:cNvPr id="103591" name="Group 167"/>
              <p:cNvGrpSpPr>
                <a:grpSpLocks/>
              </p:cNvGrpSpPr>
              <p:nvPr/>
            </p:nvGrpSpPr>
            <p:grpSpPr bwMode="auto">
              <a:xfrm>
                <a:off x="0" y="1411"/>
                <a:ext cx="660" cy="144"/>
                <a:chOff x="0" y="1411"/>
                <a:chExt cx="660" cy="144"/>
              </a:xfrm>
            </p:grpSpPr>
            <p:sp>
              <p:nvSpPr>
                <p:cNvPr id="103592" name="Rectangle 168"/>
                <p:cNvSpPr>
                  <a:spLocks noChangeArrowheads="1"/>
                </p:cNvSpPr>
                <p:nvPr/>
              </p:nvSpPr>
              <p:spPr bwMode="auto">
                <a:xfrm>
                  <a:off x="28" y="1411"/>
                  <a:ext cx="604" cy="144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bIns="0"/>
                <a:lstStyle/>
                <a:p>
                  <a:pPr eaLnBrk="0" hangingPunct="0"/>
                  <a:r>
                    <a:rPr lang="cs-CZ" u="none">
                      <a:latin typeface="Arial Unicode MS" pitchFamily="34" charset="-128"/>
                      <a:cs typeface="Times New Roman" charset="0"/>
                    </a:rPr>
                    <a:t>200 m</a:t>
                  </a:r>
                  <a:endParaRPr lang="cs-CZ" u="none"/>
                </a:p>
              </p:txBody>
            </p:sp>
            <p:sp>
              <p:nvSpPr>
                <p:cNvPr id="103593" name="Rectangle 169"/>
                <p:cNvSpPr>
                  <a:spLocks noChangeArrowheads="1"/>
                </p:cNvSpPr>
                <p:nvPr/>
              </p:nvSpPr>
              <p:spPr bwMode="auto">
                <a:xfrm>
                  <a:off x="0" y="1411"/>
                  <a:ext cx="660" cy="144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grpSp>
            <p:nvGrpSpPr>
              <p:cNvPr id="103594" name="Group 170"/>
              <p:cNvGrpSpPr>
                <a:grpSpLocks/>
              </p:cNvGrpSpPr>
              <p:nvPr/>
            </p:nvGrpSpPr>
            <p:grpSpPr bwMode="auto">
              <a:xfrm>
                <a:off x="660" y="1411"/>
                <a:ext cx="704" cy="144"/>
                <a:chOff x="660" y="1411"/>
                <a:chExt cx="704" cy="144"/>
              </a:xfrm>
            </p:grpSpPr>
            <p:sp>
              <p:nvSpPr>
                <p:cNvPr id="103595" name="Rectangle 171"/>
                <p:cNvSpPr>
                  <a:spLocks noChangeArrowheads="1"/>
                </p:cNvSpPr>
                <p:nvPr/>
              </p:nvSpPr>
              <p:spPr bwMode="auto">
                <a:xfrm>
                  <a:off x="688" y="1411"/>
                  <a:ext cx="648" cy="144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bIns="0"/>
                <a:lstStyle/>
                <a:p>
                  <a:pPr eaLnBrk="0" hangingPunct="0"/>
                  <a:r>
                    <a:rPr lang="cs-CZ" u="none">
                      <a:latin typeface="Arial Unicode MS" pitchFamily="34" charset="-128"/>
                      <a:cs typeface="Times New Roman" charset="0"/>
                    </a:rPr>
                    <a:t>609 ms</a:t>
                  </a:r>
                  <a:r>
                    <a:rPr lang="cs-CZ" u="none" baseline="30000">
                      <a:latin typeface="Arial Unicode MS" pitchFamily="34" charset="-128"/>
                      <a:cs typeface="Times New Roman" charset="0"/>
                    </a:rPr>
                    <a:t>-1</a:t>
                  </a:r>
                  <a:endParaRPr lang="cs-CZ" u="none"/>
                </a:p>
              </p:txBody>
            </p:sp>
            <p:sp>
              <p:nvSpPr>
                <p:cNvPr id="103596" name="Rectangle 172"/>
                <p:cNvSpPr>
                  <a:spLocks noChangeArrowheads="1"/>
                </p:cNvSpPr>
                <p:nvPr/>
              </p:nvSpPr>
              <p:spPr bwMode="auto">
                <a:xfrm>
                  <a:off x="660" y="1411"/>
                  <a:ext cx="704" cy="144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grpSp>
            <p:nvGrpSpPr>
              <p:cNvPr id="103597" name="Group 173"/>
              <p:cNvGrpSpPr>
                <a:grpSpLocks/>
              </p:cNvGrpSpPr>
              <p:nvPr/>
            </p:nvGrpSpPr>
            <p:grpSpPr bwMode="auto">
              <a:xfrm>
                <a:off x="1364" y="1411"/>
                <a:ext cx="776" cy="144"/>
                <a:chOff x="1364" y="1411"/>
                <a:chExt cx="776" cy="144"/>
              </a:xfrm>
            </p:grpSpPr>
            <p:sp>
              <p:nvSpPr>
                <p:cNvPr id="103598" name="Rectangle 174"/>
                <p:cNvSpPr>
                  <a:spLocks noChangeArrowheads="1"/>
                </p:cNvSpPr>
                <p:nvPr/>
              </p:nvSpPr>
              <p:spPr bwMode="auto">
                <a:xfrm>
                  <a:off x="1392" y="1411"/>
                  <a:ext cx="720" cy="144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bIns="0"/>
                <a:lstStyle/>
                <a:p>
                  <a:pPr eaLnBrk="0" hangingPunct="0"/>
                  <a:r>
                    <a:rPr lang="cs-CZ" u="none">
                      <a:latin typeface="Arial"/>
                      <a:cs typeface="Times New Roman" charset="0"/>
                    </a:rPr>
                    <a:t>–</a:t>
                  </a:r>
                  <a:r>
                    <a:rPr lang="cs-CZ" u="none">
                      <a:latin typeface="Arial Unicode MS" pitchFamily="34" charset="-128"/>
                      <a:cs typeface="Times New Roman" charset="0"/>
                    </a:rPr>
                    <a:t> 170 mm</a:t>
                  </a:r>
                  <a:endParaRPr lang="cs-CZ" u="none"/>
                </a:p>
              </p:txBody>
            </p:sp>
            <p:sp>
              <p:nvSpPr>
                <p:cNvPr id="103599" name="Rectangle 175"/>
                <p:cNvSpPr>
                  <a:spLocks noChangeArrowheads="1"/>
                </p:cNvSpPr>
                <p:nvPr/>
              </p:nvSpPr>
              <p:spPr bwMode="auto">
                <a:xfrm>
                  <a:off x="1364" y="1411"/>
                  <a:ext cx="776" cy="144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grpSp>
            <p:nvGrpSpPr>
              <p:cNvPr id="103600" name="Group 176"/>
              <p:cNvGrpSpPr>
                <a:grpSpLocks/>
              </p:cNvGrpSpPr>
              <p:nvPr/>
            </p:nvGrpSpPr>
            <p:grpSpPr bwMode="auto">
              <a:xfrm>
                <a:off x="2140" y="1411"/>
                <a:ext cx="704" cy="144"/>
                <a:chOff x="2140" y="1411"/>
                <a:chExt cx="704" cy="144"/>
              </a:xfrm>
            </p:grpSpPr>
            <p:sp>
              <p:nvSpPr>
                <p:cNvPr id="103601" name="Rectangle 177"/>
                <p:cNvSpPr>
                  <a:spLocks noChangeArrowheads="1"/>
                </p:cNvSpPr>
                <p:nvPr/>
              </p:nvSpPr>
              <p:spPr bwMode="auto">
                <a:xfrm>
                  <a:off x="2168" y="1411"/>
                  <a:ext cx="648" cy="144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bIns="0"/>
                <a:lstStyle/>
                <a:p>
                  <a:pPr eaLnBrk="0" hangingPunct="0"/>
                  <a:r>
                    <a:rPr lang="cs-CZ" u="none">
                      <a:latin typeface="Arial Unicode MS" pitchFamily="34" charset="-128"/>
                      <a:cs typeface="Times New Roman" charset="0"/>
                    </a:rPr>
                    <a:t>2 076 J</a:t>
                  </a:r>
                  <a:endParaRPr lang="cs-CZ" u="none"/>
                </a:p>
              </p:txBody>
            </p:sp>
            <p:sp>
              <p:nvSpPr>
                <p:cNvPr id="103602" name="Rectangle 178"/>
                <p:cNvSpPr>
                  <a:spLocks noChangeArrowheads="1"/>
                </p:cNvSpPr>
                <p:nvPr/>
              </p:nvSpPr>
              <p:spPr bwMode="auto">
                <a:xfrm>
                  <a:off x="2140" y="1411"/>
                  <a:ext cx="704" cy="144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grpSp>
            <p:nvGrpSpPr>
              <p:cNvPr id="103603" name="Group 179"/>
              <p:cNvGrpSpPr>
                <a:grpSpLocks/>
              </p:cNvGrpSpPr>
              <p:nvPr/>
            </p:nvGrpSpPr>
            <p:grpSpPr bwMode="auto">
              <a:xfrm>
                <a:off x="2844" y="1411"/>
                <a:ext cx="704" cy="144"/>
                <a:chOff x="2844" y="1411"/>
                <a:chExt cx="704" cy="144"/>
              </a:xfrm>
            </p:grpSpPr>
            <p:sp>
              <p:nvSpPr>
                <p:cNvPr id="103604" name="Rectangle 180"/>
                <p:cNvSpPr>
                  <a:spLocks noChangeArrowheads="1"/>
                </p:cNvSpPr>
                <p:nvPr/>
              </p:nvSpPr>
              <p:spPr bwMode="auto">
                <a:xfrm>
                  <a:off x="2872" y="1411"/>
                  <a:ext cx="648" cy="144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bIns="0"/>
                <a:lstStyle/>
                <a:p>
                  <a:pPr eaLnBrk="0" hangingPunct="0"/>
                  <a:r>
                    <a:rPr lang="cs-CZ" u="none">
                      <a:latin typeface="Arial Unicode MS" pitchFamily="34" charset="-128"/>
                      <a:cs typeface="Times New Roman" charset="0"/>
                    </a:rPr>
                    <a:t>0,29 s</a:t>
                  </a:r>
                  <a:endParaRPr lang="cs-CZ" u="none"/>
                </a:p>
              </p:txBody>
            </p:sp>
            <p:sp>
              <p:nvSpPr>
                <p:cNvPr id="103605" name="Rectangle 181"/>
                <p:cNvSpPr>
                  <a:spLocks noChangeArrowheads="1"/>
                </p:cNvSpPr>
                <p:nvPr/>
              </p:nvSpPr>
              <p:spPr bwMode="auto">
                <a:xfrm>
                  <a:off x="2844" y="1411"/>
                  <a:ext cx="704" cy="144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grpSp>
            <p:nvGrpSpPr>
              <p:cNvPr id="103606" name="Group 182"/>
              <p:cNvGrpSpPr>
                <a:grpSpLocks/>
              </p:cNvGrpSpPr>
              <p:nvPr/>
            </p:nvGrpSpPr>
            <p:grpSpPr bwMode="auto">
              <a:xfrm>
                <a:off x="3548" y="1411"/>
                <a:ext cx="948" cy="144"/>
                <a:chOff x="3548" y="1411"/>
                <a:chExt cx="948" cy="144"/>
              </a:xfrm>
            </p:grpSpPr>
            <p:sp>
              <p:nvSpPr>
                <p:cNvPr id="103607" name="Rectangle 183"/>
                <p:cNvSpPr>
                  <a:spLocks noChangeArrowheads="1"/>
                </p:cNvSpPr>
                <p:nvPr/>
              </p:nvSpPr>
              <p:spPr bwMode="auto">
                <a:xfrm>
                  <a:off x="3576" y="1411"/>
                  <a:ext cx="892" cy="144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bIns="0"/>
                <a:lstStyle/>
                <a:p>
                  <a:pPr eaLnBrk="0" hangingPunct="0"/>
                  <a:r>
                    <a:rPr lang="cs-CZ" u="none">
                      <a:latin typeface="Arial"/>
                      <a:cs typeface="Times New Roman" charset="0"/>
                    </a:rPr>
                    <a:t>–</a:t>
                  </a:r>
                  <a:r>
                    <a:rPr lang="cs-CZ" u="none">
                      <a:latin typeface="Arial Unicode MS" pitchFamily="34" charset="-128"/>
                      <a:cs typeface="Times New Roman" charset="0"/>
                    </a:rPr>
                    <a:t> 0,17°</a:t>
                  </a:r>
                  <a:endParaRPr lang="cs-CZ" u="none"/>
                </a:p>
              </p:txBody>
            </p:sp>
            <p:sp>
              <p:nvSpPr>
                <p:cNvPr id="103608" name="Rectangle 184"/>
                <p:cNvSpPr>
                  <a:spLocks noChangeArrowheads="1"/>
                </p:cNvSpPr>
                <p:nvPr/>
              </p:nvSpPr>
              <p:spPr bwMode="auto">
                <a:xfrm>
                  <a:off x="3548" y="1411"/>
                  <a:ext cx="948" cy="144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grpSp>
            <p:nvGrpSpPr>
              <p:cNvPr id="103609" name="Group 185"/>
              <p:cNvGrpSpPr>
                <a:grpSpLocks/>
              </p:cNvGrpSpPr>
              <p:nvPr/>
            </p:nvGrpSpPr>
            <p:grpSpPr bwMode="auto">
              <a:xfrm>
                <a:off x="0" y="1555"/>
                <a:ext cx="660" cy="144"/>
                <a:chOff x="0" y="1555"/>
                <a:chExt cx="660" cy="144"/>
              </a:xfrm>
            </p:grpSpPr>
            <p:sp>
              <p:nvSpPr>
                <p:cNvPr id="103610" name="Rectangle 186"/>
                <p:cNvSpPr>
                  <a:spLocks noChangeArrowheads="1"/>
                </p:cNvSpPr>
                <p:nvPr/>
              </p:nvSpPr>
              <p:spPr bwMode="auto">
                <a:xfrm>
                  <a:off x="28" y="1555"/>
                  <a:ext cx="604" cy="144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bIns="0"/>
                <a:lstStyle/>
                <a:p>
                  <a:pPr eaLnBrk="0" hangingPunct="0"/>
                  <a:r>
                    <a:rPr lang="cs-CZ" u="none">
                      <a:latin typeface="Arial Unicode MS" pitchFamily="34" charset="-128"/>
                      <a:cs typeface="Times New Roman" charset="0"/>
                    </a:rPr>
                    <a:t>225 m</a:t>
                  </a:r>
                  <a:endParaRPr lang="cs-CZ" u="none"/>
                </a:p>
              </p:txBody>
            </p:sp>
            <p:sp>
              <p:nvSpPr>
                <p:cNvPr id="103611" name="Rectangle 187"/>
                <p:cNvSpPr>
                  <a:spLocks noChangeArrowheads="1"/>
                </p:cNvSpPr>
                <p:nvPr/>
              </p:nvSpPr>
              <p:spPr bwMode="auto">
                <a:xfrm>
                  <a:off x="0" y="1555"/>
                  <a:ext cx="660" cy="144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grpSp>
            <p:nvGrpSpPr>
              <p:cNvPr id="103612" name="Group 188"/>
              <p:cNvGrpSpPr>
                <a:grpSpLocks/>
              </p:cNvGrpSpPr>
              <p:nvPr/>
            </p:nvGrpSpPr>
            <p:grpSpPr bwMode="auto">
              <a:xfrm>
                <a:off x="660" y="1555"/>
                <a:ext cx="704" cy="144"/>
                <a:chOff x="660" y="1555"/>
                <a:chExt cx="704" cy="144"/>
              </a:xfrm>
            </p:grpSpPr>
            <p:sp>
              <p:nvSpPr>
                <p:cNvPr id="103613" name="Rectangle 189"/>
                <p:cNvSpPr>
                  <a:spLocks noChangeArrowheads="1"/>
                </p:cNvSpPr>
                <p:nvPr/>
              </p:nvSpPr>
              <p:spPr bwMode="auto">
                <a:xfrm>
                  <a:off x="688" y="1555"/>
                  <a:ext cx="648" cy="144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bIns="0"/>
                <a:lstStyle/>
                <a:p>
                  <a:pPr eaLnBrk="0" hangingPunct="0"/>
                  <a:r>
                    <a:rPr lang="cs-CZ" u="none">
                      <a:latin typeface="Arial Unicode MS" pitchFamily="34" charset="-128"/>
                      <a:cs typeface="Times New Roman" charset="0"/>
                    </a:rPr>
                    <a:t>590 ms</a:t>
                  </a:r>
                  <a:r>
                    <a:rPr lang="cs-CZ" u="none" baseline="30000">
                      <a:latin typeface="Arial Unicode MS" pitchFamily="34" charset="-128"/>
                      <a:cs typeface="Times New Roman" charset="0"/>
                    </a:rPr>
                    <a:t>-1</a:t>
                  </a:r>
                  <a:endParaRPr lang="cs-CZ" u="none"/>
                </a:p>
              </p:txBody>
            </p:sp>
            <p:sp>
              <p:nvSpPr>
                <p:cNvPr id="103614" name="Rectangle 190"/>
                <p:cNvSpPr>
                  <a:spLocks noChangeArrowheads="1"/>
                </p:cNvSpPr>
                <p:nvPr/>
              </p:nvSpPr>
              <p:spPr bwMode="auto">
                <a:xfrm>
                  <a:off x="660" y="1555"/>
                  <a:ext cx="704" cy="144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grpSp>
            <p:nvGrpSpPr>
              <p:cNvPr id="103615" name="Group 191"/>
              <p:cNvGrpSpPr>
                <a:grpSpLocks/>
              </p:cNvGrpSpPr>
              <p:nvPr/>
            </p:nvGrpSpPr>
            <p:grpSpPr bwMode="auto">
              <a:xfrm>
                <a:off x="1364" y="1555"/>
                <a:ext cx="776" cy="144"/>
                <a:chOff x="1364" y="1555"/>
                <a:chExt cx="776" cy="144"/>
              </a:xfrm>
            </p:grpSpPr>
            <p:sp>
              <p:nvSpPr>
                <p:cNvPr id="103616" name="Rectangle 192"/>
                <p:cNvSpPr>
                  <a:spLocks noChangeArrowheads="1"/>
                </p:cNvSpPr>
                <p:nvPr/>
              </p:nvSpPr>
              <p:spPr bwMode="auto">
                <a:xfrm>
                  <a:off x="1392" y="1555"/>
                  <a:ext cx="720" cy="144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bIns="0"/>
                <a:lstStyle/>
                <a:p>
                  <a:pPr eaLnBrk="0" hangingPunct="0"/>
                  <a:r>
                    <a:rPr lang="cs-CZ" u="none">
                      <a:latin typeface="Arial"/>
                      <a:cs typeface="Times New Roman" charset="0"/>
                    </a:rPr>
                    <a:t>–</a:t>
                  </a:r>
                  <a:r>
                    <a:rPr lang="cs-CZ" u="none">
                      <a:latin typeface="Arial Unicode MS" pitchFamily="34" charset="-128"/>
                      <a:cs typeface="Times New Roman" charset="0"/>
                    </a:rPr>
                    <a:t> 250 mm</a:t>
                  </a:r>
                  <a:endParaRPr lang="cs-CZ" u="none"/>
                </a:p>
              </p:txBody>
            </p:sp>
            <p:sp>
              <p:nvSpPr>
                <p:cNvPr id="103617" name="Rectangle 193"/>
                <p:cNvSpPr>
                  <a:spLocks noChangeArrowheads="1"/>
                </p:cNvSpPr>
                <p:nvPr/>
              </p:nvSpPr>
              <p:spPr bwMode="auto">
                <a:xfrm>
                  <a:off x="1364" y="1555"/>
                  <a:ext cx="776" cy="144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grpSp>
            <p:nvGrpSpPr>
              <p:cNvPr id="103618" name="Group 194"/>
              <p:cNvGrpSpPr>
                <a:grpSpLocks/>
              </p:cNvGrpSpPr>
              <p:nvPr/>
            </p:nvGrpSpPr>
            <p:grpSpPr bwMode="auto">
              <a:xfrm>
                <a:off x="2140" y="1555"/>
                <a:ext cx="704" cy="144"/>
                <a:chOff x="2140" y="1555"/>
                <a:chExt cx="704" cy="144"/>
              </a:xfrm>
            </p:grpSpPr>
            <p:sp>
              <p:nvSpPr>
                <p:cNvPr id="103619" name="Rectangle 195"/>
                <p:cNvSpPr>
                  <a:spLocks noChangeArrowheads="1"/>
                </p:cNvSpPr>
                <p:nvPr/>
              </p:nvSpPr>
              <p:spPr bwMode="auto">
                <a:xfrm>
                  <a:off x="2168" y="1555"/>
                  <a:ext cx="648" cy="144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bIns="0"/>
                <a:lstStyle/>
                <a:p>
                  <a:pPr eaLnBrk="0" hangingPunct="0"/>
                  <a:r>
                    <a:rPr lang="cs-CZ" u="none">
                      <a:latin typeface="Arial Unicode MS" pitchFamily="34" charset="-128"/>
                      <a:cs typeface="Times New Roman" charset="0"/>
                    </a:rPr>
                    <a:t>1 952 J</a:t>
                  </a:r>
                  <a:endParaRPr lang="cs-CZ" u="none"/>
                </a:p>
              </p:txBody>
            </p:sp>
            <p:sp>
              <p:nvSpPr>
                <p:cNvPr id="103620" name="Rectangle 196"/>
                <p:cNvSpPr>
                  <a:spLocks noChangeArrowheads="1"/>
                </p:cNvSpPr>
                <p:nvPr/>
              </p:nvSpPr>
              <p:spPr bwMode="auto">
                <a:xfrm>
                  <a:off x="2140" y="1555"/>
                  <a:ext cx="704" cy="144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grpSp>
            <p:nvGrpSpPr>
              <p:cNvPr id="103621" name="Group 197"/>
              <p:cNvGrpSpPr>
                <a:grpSpLocks/>
              </p:cNvGrpSpPr>
              <p:nvPr/>
            </p:nvGrpSpPr>
            <p:grpSpPr bwMode="auto">
              <a:xfrm>
                <a:off x="2844" y="1555"/>
                <a:ext cx="704" cy="144"/>
                <a:chOff x="2844" y="1555"/>
                <a:chExt cx="704" cy="144"/>
              </a:xfrm>
            </p:grpSpPr>
            <p:sp>
              <p:nvSpPr>
                <p:cNvPr id="103622" name="Rectangle 198"/>
                <p:cNvSpPr>
                  <a:spLocks noChangeArrowheads="1"/>
                </p:cNvSpPr>
                <p:nvPr/>
              </p:nvSpPr>
              <p:spPr bwMode="auto">
                <a:xfrm>
                  <a:off x="2872" y="1555"/>
                  <a:ext cx="648" cy="144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bIns="0"/>
                <a:lstStyle/>
                <a:p>
                  <a:pPr eaLnBrk="0" hangingPunct="0"/>
                  <a:r>
                    <a:rPr lang="cs-CZ" u="none">
                      <a:latin typeface="Arial Unicode MS" pitchFamily="34" charset="-128"/>
                      <a:cs typeface="Times New Roman" charset="0"/>
                    </a:rPr>
                    <a:t>0,33 s</a:t>
                  </a:r>
                  <a:endParaRPr lang="cs-CZ" u="none"/>
                </a:p>
              </p:txBody>
            </p:sp>
            <p:sp>
              <p:nvSpPr>
                <p:cNvPr id="103623" name="Rectangle 199"/>
                <p:cNvSpPr>
                  <a:spLocks noChangeArrowheads="1"/>
                </p:cNvSpPr>
                <p:nvPr/>
              </p:nvSpPr>
              <p:spPr bwMode="auto">
                <a:xfrm>
                  <a:off x="2844" y="1555"/>
                  <a:ext cx="704" cy="144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grpSp>
            <p:nvGrpSpPr>
              <p:cNvPr id="103624" name="Group 200"/>
              <p:cNvGrpSpPr>
                <a:grpSpLocks/>
              </p:cNvGrpSpPr>
              <p:nvPr/>
            </p:nvGrpSpPr>
            <p:grpSpPr bwMode="auto">
              <a:xfrm>
                <a:off x="3548" y="1555"/>
                <a:ext cx="948" cy="144"/>
                <a:chOff x="3548" y="1555"/>
                <a:chExt cx="948" cy="144"/>
              </a:xfrm>
            </p:grpSpPr>
            <p:sp>
              <p:nvSpPr>
                <p:cNvPr id="103625" name="Rectangle 201"/>
                <p:cNvSpPr>
                  <a:spLocks noChangeArrowheads="1"/>
                </p:cNvSpPr>
                <p:nvPr/>
              </p:nvSpPr>
              <p:spPr bwMode="auto">
                <a:xfrm>
                  <a:off x="3576" y="1555"/>
                  <a:ext cx="892" cy="144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bIns="0"/>
                <a:lstStyle/>
                <a:p>
                  <a:pPr eaLnBrk="0" hangingPunct="0"/>
                  <a:r>
                    <a:rPr lang="cs-CZ" u="none">
                      <a:latin typeface="Arial"/>
                      <a:cs typeface="Times New Roman" charset="0"/>
                    </a:rPr>
                    <a:t>–</a:t>
                  </a:r>
                  <a:r>
                    <a:rPr lang="cs-CZ" u="none">
                      <a:latin typeface="Arial Unicode MS" pitchFamily="34" charset="-128"/>
                      <a:cs typeface="Times New Roman" charset="0"/>
                    </a:rPr>
                    <a:t> 0,20°</a:t>
                  </a:r>
                  <a:endParaRPr lang="cs-CZ" u="none"/>
                </a:p>
              </p:txBody>
            </p:sp>
            <p:sp>
              <p:nvSpPr>
                <p:cNvPr id="103626" name="Rectangle 202"/>
                <p:cNvSpPr>
                  <a:spLocks noChangeArrowheads="1"/>
                </p:cNvSpPr>
                <p:nvPr/>
              </p:nvSpPr>
              <p:spPr bwMode="auto">
                <a:xfrm>
                  <a:off x="3548" y="1555"/>
                  <a:ext cx="948" cy="144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grpSp>
            <p:nvGrpSpPr>
              <p:cNvPr id="103627" name="Group 203"/>
              <p:cNvGrpSpPr>
                <a:grpSpLocks/>
              </p:cNvGrpSpPr>
              <p:nvPr/>
            </p:nvGrpSpPr>
            <p:grpSpPr bwMode="auto">
              <a:xfrm>
                <a:off x="0" y="1699"/>
                <a:ext cx="660" cy="144"/>
                <a:chOff x="0" y="1699"/>
                <a:chExt cx="660" cy="144"/>
              </a:xfrm>
            </p:grpSpPr>
            <p:sp>
              <p:nvSpPr>
                <p:cNvPr id="103628" name="Rectangle 204"/>
                <p:cNvSpPr>
                  <a:spLocks noChangeArrowheads="1"/>
                </p:cNvSpPr>
                <p:nvPr/>
              </p:nvSpPr>
              <p:spPr bwMode="auto">
                <a:xfrm>
                  <a:off x="28" y="1699"/>
                  <a:ext cx="604" cy="144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bIns="0"/>
                <a:lstStyle/>
                <a:p>
                  <a:pPr eaLnBrk="0" hangingPunct="0"/>
                  <a:r>
                    <a:rPr lang="cs-CZ" u="none">
                      <a:latin typeface="Arial Unicode MS" pitchFamily="34" charset="-128"/>
                      <a:cs typeface="Times New Roman" charset="0"/>
                    </a:rPr>
                    <a:t>250 m</a:t>
                  </a:r>
                  <a:endParaRPr lang="cs-CZ" u="none"/>
                </a:p>
              </p:txBody>
            </p:sp>
            <p:sp>
              <p:nvSpPr>
                <p:cNvPr id="103629" name="Rectangle 205"/>
                <p:cNvSpPr>
                  <a:spLocks noChangeArrowheads="1"/>
                </p:cNvSpPr>
                <p:nvPr/>
              </p:nvSpPr>
              <p:spPr bwMode="auto">
                <a:xfrm>
                  <a:off x="0" y="1699"/>
                  <a:ext cx="660" cy="144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grpSp>
            <p:nvGrpSpPr>
              <p:cNvPr id="103630" name="Group 206"/>
              <p:cNvGrpSpPr>
                <a:grpSpLocks/>
              </p:cNvGrpSpPr>
              <p:nvPr/>
            </p:nvGrpSpPr>
            <p:grpSpPr bwMode="auto">
              <a:xfrm>
                <a:off x="660" y="1699"/>
                <a:ext cx="704" cy="144"/>
                <a:chOff x="660" y="1699"/>
                <a:chExt cx="704" cy="144"/>
              </a:xfrm>
            </p:grpSpPr>
            <p:sp>
              <p:nvSpPr>
                <p:cNvPr id="103631" name="Rectangle 207"/>
                <p:cNvSpPr>
                  <a:spLocks noChangeArrowheads="1"/>
                </p:cNvSpPr>
                <p:nvPr/>
              </p:nvSpPr>
              <p:spPr bwMode="auto">
                <a:xfrm>
                  <a:off x="688" y="1699"/>
                  <a:ext cx="648" cy="144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bIns="0"/>
                <a:lstStyle/>
                <a:p>
                  <a:pPr eaLnBrk="0" hangingPunct="0"/>
                  <a:r>
                    <a:rPr lang="cs-CZ" u="none">
                      <a:latin typeface="Arial Unicode MS" pitchFamily="34" charset="-128"/>
                      <a:cs typeface="Times New Roman" charset="0"/>
                    </a:rPr>
                    <a:t>572 ms</a:t>
                  </a:r>
                  <a:r>
                    <a:rPr lang="cs-CZ" u="none" baseline="30000">
                      <a:latin typeface="Arial Unicode MS" pitchFamily="34" charset="-128"/>
                      <a:cs typeface="Times New Roman" charset="0"/>
                    </a:rPr>
                    <a:t>-1</a:t>
                  </a:r>
                  <a:endParaRPr lang="cs-CZ" u="none"/>
                </a:p>
              </p:txBody>
            </p:sp>
            <p:sp>
              <p:nvSpPr>
                <p:cNvPr id="103632" name="Rectangle 208"/>
                <p:cNvSpPr>
                  <a:spLocks noChangeArrowheads="1"/>
                </p:cNvSpPr>
                <p:nvPr/>
              </p:nvSpPr>
              <p:spPr bwMode="auto">
                <a:xfrm>
                  <a:off x="660" y="1699"/>
                  <a:ext cx="704" cy="144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grpSp>
            <p:nvGrpSpPr>
              <p:cNvPr id="103633" name="Group 209"/>
              <p:cNvGrpSpPr>
                <a:grpSpLocks/>
              </p:cNvGrpSpPr>
              <p:nvPr/>
            </p:nvGrpSpPr>
            <p:grpSpPr bwMode="auto">
              <a:xfrm>
                <a:off x="1364" y="1699"/>
                <a:ext cx="776" cy="144"/>
                <a:chOff x="1364" y="1699"/>
                <a:chExt cx="776" cy="144"/>
              </a:xfrm>
            </p:grpSpPr>
            <p:sp>
              <p:nvSpPr>
                <p:cNvPr id="103634" name="Rectangle 210"/>
                <p:cNvSpPr>
                  <a:spLocks noChangeArrowheads="1"/>
                </p:cNvSpPr>
                <p:nvPr/>
              </p:nvSpPr>
              <p:spPr bwMode="auto">
                <a:xfrm>
                  <a:off x="1392" y="1699"/>
                  <a:ext cx="720" cy="144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bIns="0"/>
                <a:lstStyle/>
                <a:p>
                  <a:pPr eaLnBrk="0" hangingPunct="0"/>
                  <a:r>
                    <a:rPr lang="cs-CZ" u="none">
                      <a:latin typeface="Arial"/>
                      <a:cs typeface="Times New Roman" charset="0"/>
                    </a:rPr>
                    <a:t>–</a:t>
                  </a:r>
                  <a:r>
                    <a:rPr lang="cs-CZ" u="none">
                      <a:latin typeface="Arial Unicode MS" pitchFamily="34" charset="-128"/>
                      <a:cs typeface="Times New Roman" charset="0"/>
                    </a:rPr>
                    <a:t> 350 mm</a:t>
                  </a:r>
                  <a:endParaRPr lang="cs-CZ" u="none"/>
                </a:p>
              </p:txBody>
            </p:sp>
            <p:sp>
              <p:nvSpPr>
                <p:cNvPr id="103635" name="Rectangle 211"/>
                <p:cNvSpPr>
                  <a:spLocks noChangeArrowheads="1"/>
                </p:cNvSpPr>
                <p:nvPr/>
              </p:nvSpPr>
              <p:spPr bwMode="auto">
                <a:xfrm>
                  <a:off x="1364" y="1699"/>
                  <a:ext cx="776" cy="144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grpSp>
            <p:nvGrpSpPr>
              <p:cNvPr id="103636" name="Group 212"/>
              <p:cNvGrpSpPr>
                <a:grpSpLocks/>
              </p:cNvGrpSpPr>
              <p:nvPr/>
            </p:nvGrpSpPr>
            <p:grpSpPr bwMode="auto">
              <a:xfrm>
                <a:off x="2140" y="1699"/>
                <a:ext cx="704" cy="144"/>
                <a:chOff x="2140" y="1699"/>
                <a:chExt cx="704" cy="144"/>
              </a:xfrm>
            </p:grpSpPr>
            <p:sp>
              <p:nvSpPr>
                <p:cNvPr id="103637" name="Rectangle 213"/>
                <p:cNvSpPr>
                  <a:spLocks noChangeArrowheads="1"/>
                </p:cNvSpPr>
                <p:nvPr/>
              </p:nvSpPr>
              <p:spPr bwMode="auto">
                <a:xfrm>
                  <a:off x="2168" y="1699"/>
                  <a:ext cx="648" cy="144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bIns="0"/>
                <a:lstStyle/>
                <a:p>
                  <a:pPr eaLnBrk="0" hangingPunct="0"/>
                  <a:r>
                    <a:rPr lang="cs-CZ" u="none">
                      <a:latin typeface="Arial Unicode MS" pitchFamily="34" charset="-128"/>
                      <a:cs typeface="Times New Roman" charset="0"/>
                    </a:rPr>
                    <a:t>1 835 J</a:t>
                  </a:r>
                  <a:endParaRPr lang="cs-CZ" u="none"/>
                </a:p>
              </p:txBody>
            </p:sp>
            <p:sp>
              <p:nvSpPr>
                <p:cNvPr id="103638" name="Rectangle 214"/>
                <p:cNvSpPr>
                  <a:spLocks noChangeArrowheads="1"/>
                </p:cNvSpPr>
                <p:nvPr/>
              </p:nvSpPr>
              <p:spPr bwMode="auto">
                <a:xfrm>
                  <a:off x="2140" y="1699"/>
                  <a:ext cx="704" cy="144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grpSp>
            <p:nvGrpSpPr>
              <p:cNvPr id="103639" name="Group 215"/>
              <p:cNvGrpSpPr>
                <a:grpSpLocks/>
              </p:cNvGrpSpPr>
              <p:nvPr/>
            </p:nvGrpSpPr>
            <p:grpSpPr bwMode="auto">
              <a:xfrm>
                <a:off x="2844" y="1699"/>
                <a:ext cx="704" cy="144"/>
                <a:chOff x="2844" y="1699"/>
                <a:chExt cx="704" cy="144"/>
              </a:xfrm>
            </p:grpSpPr>
            <p:sp>
              <p:nvSpPr>
                <p:cNvPr id="103640" name="Rectangle 216"/>
                <p:cNvSpPr>
                  <a:spLocks noChangeArrowheads="1"/>
                </p:cNvSpPr>
                <p:nvPr/>
              </p:nvSpPr>
              <p:spPr bwMode="auto">
                <a:xfrm>
                  <a:off x="2872" y="1699"/>
                  <a:ext cx="648" cy="144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bIns="0"/>
                <a:lstStyle/>
                <a:p>
                  <a:pPr eaLnBrk="0" hangingPunct="0"/>
                  <a:r>
                    <a:rPr lang="cs-CZ" u="none">
                      <a:latin typeface="Arial Unicode MS" pitchFamily="34" charset="-128"/>
                      <a:cs typeface="Times New Roman" charset="0"/>
                    </a:rPr>
                    <a:t>0,38 s</a:t>
                  </a:r>
                  <a:endParaRPr lang="cs-CZ" u="none"/>
                </a:p>
              </p:txBody>
            </p:sp>
            <p:sp>
              <p:nvSpPr>
                <p:cNvPr id="103641" name="Rectangle 217"/>
                <p:cNvSpPr>
                  <a:spLocks noChangeArrowheads="1"/>
                </p:cNvSpPr>
                <p:nvPr/>
              </p:nvSpPr>
              <p:spPr bwMode="auto">
                <a:xfrm>
                  <a:off x="2844" y="1699"/>
                  <a:ext cx="704" cy="144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grpSp>
            <p:nvGrpSpPr>
              <p:cNvPr id="103642" name="Group 218"/>
              <p:cNvGrpSpPr>
                <a:grpSpLocks/>
              </p:cNvGrpSpPr>
              <p:nvPr/>
            </p:nvGrpSpPr>
            <p:grpSpPr bwMode="auto">
              <a:xfrm>
                <a:off x="3548" y="1699"/>
                <a:ext cx="948" cy="144"/>
                <a:chOff x="3548" y="1699"/>
                <a:chExt cx="948" cy="144"/>
              </a:xfrm>
            </p:grpSpPr>
            <p:sp>
              <p:nvSpPr>
                <p:cNvPr id="103643" name="Rectangle 219"/>
                <p:cNvSpPr>
                  <a:spLocks noChangeArrowheads="1"/>
                </p:cNvSpPr>
                <p:nvPr/>
              </p:nvSpPr>
              <p:spPr bwMode="auto">
                <a:xfrm>
                  <a:off x="3576" y="1699"/>
                  <a:ext cx="892" cy="144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bIns="0"/>
                <a:lstStyle/>
                <a:p>
                  <a:pPr eaLnBrk="0" hangingPunct="0"/>
                  <a:r>
                    <a:rPr lang="cs-CZ" u="none">
                      <a:latin typeface="Arial"/>
                      <a:cs typeface="Times New Roman" charset="0"/>
                    </a:rPr>
                    <a:t>–</a:t>
                  </a:r>
                  <a:r>
                    <a:rPr lang="cs-CZ" u="none">
                      <a:latin typeface="Arial Unicode MS" pitchFamily="34" charset="-128"/>
                      <a:cs typeface="Times New Roman" charset="0"/>
                    </a:rPr>
                    <a:t> 0,25°</a:t>
                  </a:r>
                  <a:endParaRPr lang="cs-CZ" u="none"/>
                </a:p>
              </p:txBody>
            </p:sp>
            <p:sp>
              <p:nvSpPr>
                <p:cNvPr id="103644" name="Rectangle 220"/>
                <p:cNvSpPr>
                  <a:spLocks noChangeArrowheads="1"/>
                </p:cNvSpPr>
                <p:nvPr/>
              </p:nvSpPr>
              <p:spPr bwMode="auto">
                <a:xfrm>
                  <a:off x="3548" y="1699"/>
                  <a:ext cx="948" cy="144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grpSp>
            <p:nvGrpSpPr>
              <p:cNvPr id="103645" name="Group 221"/>
              <p:cNvGrpSpPr>
                <a:grpSpLocks/>
              </p:cNvGrpSpPr>
              <p:nvPr/>
            </p:nvGrpSpPr>
            <p:grpSpPr bwMode="auto">
              <a:xfrm>
                <a:off x="0" y="1843"/>
                <a:ext cx="660" cy="144"/>
                <a:chOff x="0" y="1843"/>
                <a:chExt cx="660" cy="144"/>
              </a:xfrm>
            </p:grpSpPr>
            <p:sp>
              <p:nvSpPr>
                <p:cNvPr id="103646" name="Rectangle 222"/>
                <p:cNvSpPr>
                  <a:spLocks noChangeArrowheads="1"/>
                </p:cNvSpPr>
                <p:nvPr/>
              </p:nvSpPr>
              <p:spPr bwMode="auto">
                <a:xfrm>
                  <a:off x="28" y="1843"/>
                  <a:ext cx="604" cy="144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bIns="0"/>
                <a:lstStyle/>
                <a:p>
                  <a:pPr eaLnBrk="0" hangingPunct="0"/>
                  <a:r>
                    <a:rPr lang="cs-CZ" u="none">
                      <a:latin typeface="Arial Unicode MS" pitchFamily="34" charset="-128"/>
                      <a:cs typeface="Times New Roman" charset="0"/>
                    </a:rPr>
                    <a:t>275 m</a:t>
                  </a:r>
                  <a:endParaRPr lang="cs-CZ" u="none"/>
                </a:p>
              </p:txBody>
            </p:sp>
            <p:sp>
              <p:nvSpPr>
                <p:cNvPr id="103647" name="Rectangle 223"/>
                <p:cNvSpPr>
                  <a:spLocks noChangeArrowheads="1"/>
                </p:cNvSpPr>
                <p:nvPr/>
              </p:nvSpPr>
              <p:spPr bwMode="auto">
                <a:xfrm>
                  <a:off x="0" y="1843"/>
                  <a:ext cx="660" cy="144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grpSp>
            <p:nvGrpSpPr>
              <p:cNvPr id="103648" name="Group 224"/>
              <p:cNvGrpSpPr>
                <a:grpSpLocks/>
              </p:cNvGrpSpPr>
              <p:nvPr/>
            </p:nvGrpSpPr>
            <p:grpSpPr bwMode="auto">
              <a:xfrm>
                <a:off x="660" y="1843"/>
                <a:ext cx="704" cy="144"/>
                <a:chOff x="660" y="1843"/>
                <a:chExt cx="704" cy="144"/>
              </a:xfrm>
            </p:grpSpPr>
            <p:sp>
              <p:nvSpPr>
                <p:cNvPr id="103649" name="Rectangle 225"/>
                <p:cNvSpPr>
                  <a:spLocks noChangeArrowheads="1"/>
                </p:cNvSpPr>
                <p:nvPr/>
              </p:nvSpPr>
              <p:spPr bwMode="auto">
                <a:xfrm>
                  <a:off x="688" y="1843"/>
                  <a:ext cx="648" cy="144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bIns="0"/>
                <a:lstStyle/>
                <a:p>
                  <a:pPr eaLnBrk="0" hangingPunct="0"/>
                  <a:r>
                    <a:rPr lang="cs-CZ" u="none">
                      <a:latin typeface="Arial Unicode MS" pitchFamily="34" charset="-128"/>
                      <a:cs typeface="Times New Roman" charset="0"/>
                    </a:rPr>
                    <a:t>555 ms</a:t>
                  </a:r>
                  <a:r>
                    <a:rPr lang="cs-CZ" u="none" baseline="30000">
                      <a:latin typeface="Arial Unicode MS" pitchFamily="34" charset="-128"/>
                      <a:cs typeface="Times New Roman" charset="0"/>
                    </a:rPr>
                    <a:t>-1</a:t>
                  </a:r>
                  <a:endParaRPr lang="cs-CZ" u="none"/>
                </a:p>
              </p:txBody>
            </p:sp>
            <p:sp>
              <p:nvSpPr>
                <p:cNvPr id="103650" name="Rectangle 226"/>
                <p:cNvSpPr>
                  <a:spLocks noChangeArrowheads="1"/>
                </p:cNvSpPr>
                <p:nvPr/>
              </p:nvSpPr>
              <p:spPr bwMode="auto">
                <a:xfrm>
                  <a:off x="660" y="1843"/>
                  <a:ext cx="704" cy="144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grpSp>
            <p:nvGrpSpPr>
              <p:cNvPr id="103651" name="Group 227"/>
              <p:cNvGrpSpPr>
                <a:grpSpLocks/>
              </p:cNvGrpSpPr>
              <p:nvPr/>
            </p:nvGrpSpPr>
            <p:grpSpPr bwMode="auto">
              <a:xfrm>
                <a:off x="1364" y="1843"/>
                <a:ext cx="776" cy="144"/>
                <a:chOff x="1364" y="1843"/>
                <a:chExt cx="776" cy="144"/>
              </a:xfrm>
            </p:grpSpPr>
            <p:sp>
              <p:nvSpPr>
                <p:cNvPr id="103652" name="Rectangle 228"/>
                <p:cNvSpPr>
                  <a:spLocks noChangeArrowheads="1"/>
                </p:cNvSpPr>
                <p:nvPr/>
              </p:nvSpPr>
              <p:spPr bwMode="auto">
                <a:xfrm>
                  <a:off x="1392" y="1843"/>
                  <a:ext cx="720" cy="144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bIns="0"/>
                <a:lstStyle/>
                <a:p>
                  <a:pPr eaLnBrk="0" hangingPunct="0"/>
                  <a:r>
                    <a:rPr lang="cs-CZ" u="none">
                      <a:latin typeface="Arial"/>
                      <a:cs typeface="Times New Roman" charset="0"/>
                    </a:rPr>
                    <a:t>–</a:t>
                  </a:r>
                  <a:r>
                    <a:rPr lang="cs-CZ" u="none">
                      <a:latin typeface="Arial Unicode MS" pitchFamily="34" charset="-128"/>
                      <a:cs typeface="Times New Roman" charset="0"/>
                    </a:rPr>
                    <a:t> 470 mm</a:t>
                  </a:r>
                  <a:endParaRPr lang="cs-CZ" u="none"/>
                </a:p>
              </p:txBody>
            </p:sp>
            <p:sp>
              <p:nvSpPr>
                <p:cNvPr id="103653" name="Rectangle 229"/>
                <p:cNvSpPr>
                  <a:spLocks noChangeArrowheads="1"/>
                </p:cNvSpPr>
                <p:nvPr/>
              </p:nvSpPr>
              <p:spPr bwMode="auto">
                <a:xfrm>
                  <a:off x="1364" y="1843"/>
                  <a:ext cx="776" cy="144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grpSp>
            <p:nvGrpSpPr>
              <p:cNvPr id="103654" name="Group 230"/>
              <p:cNvGrpSpPr>
                <a:grpSpLocks/>
              </p:cNvGrpSpPr>
              <p:nvPr/>
            </p:nvGrpSpPr>
            <p:grpSpPr bwMode="auto">
              <a:xfrm>
                <a:off x="2140" y="1843"/>
                <a:ext cx="704" cy="144"/>
                <a:chOff x="2140" y="1843"/>
                <a:chExt cx="704" cy="144"/>
              </a:xfrm>
            </p:grpSpPr>
            <p:sp>
              <p:nvSpPr>
                <p:cNvPr id="103655" name="Rectangle 231"/>
                <p:cNvSpPr>
                  <a:spLocks noChangeArrowheads="1"/>
                </p:cNvSpPr>
                <p:nvPr/>
              </p:nvSpPr>
              <p:spPr bwMode="auto">
                <a:xfrm>
                  <a:off x="2168" y="1843"/>
                  <a:ext cx="648" cy="144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bIns="0"/>
                <a:lstStyle/>
                <a:p>
                  <a:pPr eaLnBrk="0" hangingPunct="0"/>
                  <a:r>
                    <a:rPr lang="cs-CZ" u="none">
                      <a:latin typeface="Arial Unicode MS" pitchFamily="34" charset="-128"/>
                      <a:cs typeface="Times New Roman" charset="0"/>
                    </a:rPr>
                    <a:t>1 725 J</a:t>
                  </a:r>
                  <a:endParaRPr lang="cs-CZ" u="none"/>
                </a:p>
              </p:txBody>
            </p:sp>
            <p:sp>
              <p:nvSpPr>
                <p:cNvPr id="103656" name="Rectangle 232"/>
                <p:cNvSpPr>
                  <a:spLocks noChangeArrowheads="1"/>
                </p:cNvSpPr>
                <p:nvPr/>
              </p:nvSpPr>
              <p:spPr bwMode="auto">
                <a:xfrm>
                  <a:off x="2140" y="1843"/>
                  <a:ext cx="704" cy="144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grpSp>
            <p:nvGrpSpPr>
              <p:cNvPr id="103657" name="Group 233"/>
              <p:cNvGrpSpPr>
                <a:grpSpLocks/>
              </p:cNvGrpSpPr>
              <p:nvPr/>
            </p:nvGrpSpPr>
            <p:grpSpPr bwMode="auto">
              <a:xfrm>
                <a:off x="2844" y="1843"/>
                <a:ext cx="704" cy="144"/>
                <a:chOff x="2844" y="1843"/>
                <a:chExt cx="704" cy="144"/>
              </a:xfrm>
            </p:grpSpPr>
            <p:sp>
              <p:nvSpPr>
                <p:cNvPr id="103658" name="Rectangle 234"/>
                <p:cNvSpPr>
                  <a:spLocks noChangeArrowheads="1"/>
                </p:cNvSpPr>
                <p:nvPr/>
              </p:nvSpPr>
              <p:spPr bwMode="auto">
                <a:xfrm>
                  <a:off x="2872" y="1843"/>
                  <a:ext cx="648" cy="144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bIns="0"/>
                <a:lstStyle/>
                <a:p>
                  <a:pPr eaLnBrk="0" hangingPunct="0"/>
                  <a:r>
                    <a:rPr lang="cs-CZ" u="none">
                      <a:latin typeface="Arial Unicode MS" pitchFamily="34" charset="-128"/>
                      <a:cs typeface="Times New Roman" charset="0"/>
                    </a:rPr>
                    <a:t>0,42 s</a:t>
                  </a:r>
                  <a:endParaRPr lang="cs-CZ" u="none"/>
                </a:p>
              </p:txBody>
            </p:sp>
            <p:sp>
              <p:nvSpPr>
                <p:cNvPr id="103659" name="Rectangle 235"/>
                <p:cNvSpPr>
                  <a:spLocks noChangeArrowheads="1"/>
                </p:cNvSpPr>
                <p:nvPr/>
              </p:nvSpPr>
              <p:spPr bwMode="auto">
                <a:xfrm>
                  <a:off x="2844" y="1843"/>
                  <a:ext cx="704" cy="144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grpSp>
            <p:nvGrpSpPr>
              <p:cNvPr id="103660" name="Group 236"/>
              <p:cNvGrpSpPr>
                <a:grpSpLocks/>
              </p:cNvGrpSpPr>
              <p:nvPr/>
            </p:nvGrpSpPr>
            <p:grpSpPr bwMode="auto">
              <a:xfrm>
                <a:off x="3548" y="1843"/>
                <a:ext cx="948" cy="144"/>
                <a:chOff x="3548" y="1843"/>
                <a:chExt cx="948" cy="144"/>
              </a:xfrm>
            </p:grpSpPr>
            <p:sp>
              <p:nvSpPr>
                <p:cNvPr id="103661" name="Rectangle 237"/>
                <p:cNvSpPr>
                  <a:spLocks noChangeArrowheads="1"/>
                </p:cNvSpPr>
                <p:nvPr/>
              </p:nvSpPr>
              <p:spPr bwMode="auto">
                <a:xfrm>
                  <a:off x="3576" y="1843"/>
                  <a:ext cx="892" cy="144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bIns="0"/>
                <a:lstStyle/>
                <a:p>
                  <a:pPr eaLnBrk="0" hangingPunct="0"/>
                  <a:r>
                    <a:rPr lang="cs-CZ" u="none">
                      <a:latin typeface="Arial"/>
                      <a:cs typeface="Times New Roman" charset="0"/>
                    </a:rPr>
                    <a:t>–</a:t>
                  </a:r>
                  <a:r>
                    <a:rPr lang="cs-CZ" u="none">
                      <a:latin typeface="Arial Unicode MS" pitchFamily="34" charset="-128"/>
                      <a:cs typeface="Times New Roman" charset="0"/>
                    </a:rPr>
                    <a:t> 0,29°</a:t>
                  </a:r>
                  <a:endParaRPr lang="cs-CZ" u="none"/>
                </a:p>
              </p:txBody>
            </p:sp>
            <p:sp>
              <p:nvSpPr>
                <p:cNvPr id="103662" name="Rectangle 238"/>
                <p:cNvSpPr>
                  <a:spLocks noChangeArrowheads="1"/>
                </p:cNvSpPr>
                <p:nvPr/>
              </p:nvSpPr>
              <p:spPr bwMode="auto">
                <a:xfrm>
                  <a:off x="3548" y="1843"/>
                  <a:ext cx="948" cy="144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grpSp>
            <p:nvGrpSpPr>
              <p:cNvPr id="103663" name="Group 239"/>
              <p:cNvGrpSpPr>
                <a:grpSpLocks/>
              </p:cNvGrpSpPr>
              <p:nvPr/>
            </p:nvGrpSpPr>
            <p:grpSpPr bwMode="auto">
              <a:xfrm>
                <a:off x="0" y="1987"/>
                <a:ext cx="660" cy="144"/>
                <a:chOff x="0" y="1987"/>
                <a:chExt cx="660" cy="144"/>
              </a:xfrm>
            </p:grpSpPr>
            <p:sp>
              <p:nvSpPr>
                <p:cNvPr id="103664" name="Rectangle 240"/>
                <p:cNvSpPr>
                  <a:spLocks noChangeArrowheads="1"/>
                </p:cNvSpPr>
                <p:nvPr/>
              </p:nvSpPr>
              <p:spPr bwMode="auto">
                <a:xfrm>
                  <a:off x="28" y="1987"/>
                  <a:ext cx="604" cy="144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bIns="0"/>
                <a:lstStyle/>
                <a:p>
                  <a:pPr eaLnBrk="0" hangingPunct="0"/>
                  <a:r>
                    <a:rPr lang="cs-CZ" u="none">
                      <a:latin typeface="Arial Unicode MS" pitchFamily="34" charset="-128"/>
                      <a:cs typeface="Times New Roman" charset="0"/>
                    </a:rPr>
                    <a:t>300 m</a:t>
                  </a:r>
                  <a:endParaRPr lang="cs-CZ" u="none"/>
                </a:p>
              </p:txBody>
            </p:sp>
            <p:sp>
              <p:nvSpPr>
                <p:cNvPr id="103665" name="Rectangle 241"/>
                <p:cNvSpPr>
                  <a:spLocks noChangeArrowheads="1"/>
                </p:cNvSpPr>
                <p:nvPr/>
              </p:nvSpPr>
              <p:spPr bwMode="auto">
                <a:xfrm>
                  <a:off x="0" y="1987"/>
                  <a:ext cx="660" cy="144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grpSp>
            <p:nvGrpSpPr>
              <p:cNvPr id="103666" name="Group 242"/>
              <p:cNvGrpSpPr>
                <a:grpSpLocks/>
              </p:cNvGrpSpPr>
              <p:nvPr/>
            </p:nvGrpSpPr>
            <p:grpSpPr bwMode="auto">
              <a:xfrm>
                <a:off x="660" y="1987"/>
                <a:ext cx="704" cy="144"/>
                <a:chOff x="660" y="1987"/>
                <a:chExt cx="704" cy="144"/>
              </a:xfrm>
            </p:grpSpPr>
            <p:sp>
              <p:nvSpPr>
                <p:cNvPr id="103667" name="Rectangle 243"/>
                <p:cNvSpPr>
                  <a:spLocks noChangeArrowheads="1"/>
                </p:cNvSpPr>
                <p:nvPr/>
              </p:nvSpPr>
              <p:spPr bwMode="auto">
                <a:xfrm>
                  <a:off x="688" y="1987"/>
                  <a:ext cx="648" cy="144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bIns="0"/>
                <a:lstStyle/>
                <a:p>
                  <a:pPr eaLnBrk="0" hangingPunct="0"/>
                  <a:r>
                    <a:rPr lang="cs-CZ" u="none">
                      <a:latin typeface="Arial Unicode MS" pitchFamily="34" charset="-128"/>
                      <a:cs typeface="Times New Roman" charset="0"/>
                    </a:rPr>
                    <a:t>538 ms</a:t>
                  </a:r>
                  <a:r>
                    <a:rPr lang="cs-CZ" u="none" baseline="30000">
                      <a:latin typeface="Arial Unicode MS" pitchFamily="34" charset="-128"/>
                      <a:cs typeface="Times New Roman" charset="0"/>
                    </a:rPr>
                    <a:t>-1</a:t>
                  </a:r>
                  <a:endParaRPr lang="cs-CZ" u="none"/>
                </a:p>
              </p:txBody>
            </p:sp>
            <p:sp>
              <p:nvSpPr>
                <p:cNvPr id="103668" name="Rectangle 244"/>
                <p:cNvSpPr>
                  <a:spLocks noChangeArrowheads="1"/>
                </p:cNvSpPr>
                <p:nvPr/>
              </p:nvSpPr>
              <p:spPr bwMode="auto">
                <a:xfrm>
                  <a:off x="660" y="1987"/>
                  <a:ext cx="704" cy="144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grpSp>
            <p:nvGrpSpPr>
              <p:cNvPr id="103669" name="Group 245"/>
              <p:cNvGrpSpPr>
                <a:grpSpLocks/>
              </p:cNvGrpSpPr>
              <p:nvPr/>
            </p:nvGrpSpPr>
            <p:grpSpPr bwMode="auto">
              <a:xfrm>
                <a:off x="1364" y="1987"/>
                <a:ext cx="776" cy="144"/>
                <a:chOff x="1364" y="1987"/>
                <a:chExt cx="776" cy="144"/>
              </a:xfrm>
            </p:grpSpPr>
            <p:sp>
              <p:nvSpPr>
                <p:cNvPr id="103670" name="Rectangle 246"/>
                <p:cNvSpPr>
                  <a:spLocks noChangeArrowheads="1"/>
                </p:cNvSpPr>
                <p:nvPr/>
              </p:nvSpPr>
              <p:spPr bwMode="auto">
                <a:xfrm>
                  <a:off x="1392" y="1987"/>
                  <a:ext cx="720" cy="144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bIns="0"/>
                <a:lstStyle/>
                <a:p>
                  <a:pPr eaLnBrk="0" hangingPunct="0"/>
                  <a:r>
                    <a:rPr lang="cs-CZ" u="none">
                      <a:latin typeface="Arial"/>
                      <a:cs typeface="Times New Roman" charset="0"/>
                    </a:rPr>
                    <a:t>–</a:t>
                  </a:r>
                  <a:r>
                    <a:rPr lang="cs-CZ" u="none">
                      <a:latin typeface="Arial Unicode MS" pitchFamily="34" charset="-128"/>
                      <a:cs typeface="Times New Roman" charset="0"/>
                    </a:rPr>
                    <a:t> 600 mm</a:t>
                  </a:r>
                  <a:endParaRPr lang="cs-CZ" u="none"/>
                </a:p>
              </p:txBody>
            </p:sp>
            <p:sp>
              <p:nvSpPr>
                <p:cNvPr id="103671" name="Rectangle 247"/>
                <p:cNvSpPr>
                  <a:spLocks noChangeArrowheads="1"/>
                </p:cNvSpPr>
                <p:nvPr/>
              </p:nvSpPr>
              <p:spPr bwMode="auto">
                <a:xfrm>
                  <a:off x="1364" y="1987"/>
                  <a:ext cx="776" cy="144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grpSp>
            <p:nvGrpSpPr>
              <p:cNvPr id="103672" name="Group 248"/>
              <p:cNvGrpSpPr>
                <a:grpSpLocks/>
              </p:cNvGrpSpPr>
              <p:nvPr/>
            </p:nvGrpSpPr>
            <p:grpSpPr bwMode="auto">
              <a:xfrm>
                <a:off x="2140" y="1987"/>
                <a:ext cx="704" cy="144"/>
                <a:chOff x="2140" y="1987"/>
                <a:chExt cx="704" cy="144"/>
              </a:xfrm>
            </p:grpSpPr>
            <p:sp>
              <p:nvSpPr>
                <p:cNvPr id="103673" name="Rectangle 249"/>
                <p:cNvSpPr>
                  <a:spLocks noChangeArrowheads="1"/>
                </p:cNvSpPr>
                <p:nvPr/>
              </p:nvSpPr>
              <p:spPr bwMode="auto">
                <a:xfrm>
                  <a:off x="2168" y="1987"/>
                  <a:ext cx="648" cy="144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bIns="0"/>
                <a:lstStyle/>
                <a:p>
                  <a:pPr eaLnBrk="0" hangingPunct="0"/>
                  <a:r>
                    <a:rPr lang="cs-CZ" u="none">
                      <a:latin typeface="Arial Unicode MS" pitchFamily="34" charset="-128"/>
                      <a:cs typeface="Times New Roman" charset="0"/>
                    </a:rPr>
                    <a:t>1 620 J</a:t>
                  </a:r>
                  <a:endParaRPr lang="cs-CZ" u="none"/>
                </a:p>
              </p:txBody>
            </p:sp>
            <p:sp>
              <p:nvSpPr>
                <p:cNvPr id="103674" name="Rectangle 250"/>
                <p:cNvSpPr>
                  <a:spLocks noChangeArrowheads="1"/>
                </p:cNvSpPr>
                <p:nvPr/>
              </p:nvSpPr>
              <p:spPr bwMode="auto">
                <a:xfrm>
                  <a:off x="2140" y="1987"/>
                  <a:ext cx="704" cy="144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grpSp>
            <p:nvGrpSpPr>
              <p:cNvPr id="103675" name="Group 251"/>
              <p:cNvGrpSpPr>
                <a:grpSpLocks/>
              </p:cNvGrpSpPr>
              <p:nvPr/>
            </p:nvGrpSpPr>
            <p:grpSpPr bwMode="auto">
              <a:xfrm>
                <a:off x="2844" y="1987"/>
                <a:ext cx="704" cy="144"/>
                <a:chOff x="2844" y="1987"/>
                <a:chExt cx="704" cy="144"/>
              </a:xfrm>
            </p:grpSpPr>
            <p:sp>
              <p:nvSpPr>
                <p:cNvPr id="103676" name="Rectangle 252"/>
                <p:cNvSpPr>
                  <a:spLocks noChangeArrowheads="1"/>
                </p:cNvSpPr>
                <p:nvPr/>
              </p:nvSpPr>
              <p:spPr bwMode="auto">
                <a:xfrm>
                  <a:off x="2872" y="1987"/>
                  <a:ext cx="648" cy="144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bIns="0"/>
                <a:lstStyle/>
                <a:p>
                  <a:pPr eaLnBrk="0" hangingPunct="0"/>
                  <a:r>
                    <a:rPr lang="cs-CZ" u="none">
                      <a:latin typeface="Arial Unicode MS" pitchFamily="34" charset="-128"/>
                      <a:cs typeface="Times New Roman" charset="0"/>
                    </a:rPr>
                    <a:t>0,47 s</a:t>
                  </a:r>
                  <a:endParaRPr lang="cs-CZ" u="none"/>
                </a:p>
              </p:txBody>
            </p:sp>
            <p:sp>
              <p:nvSpPr>
                <p:cNvPr id="103677" name="Rectangle 253"/>
                <p:cNvSpPr>
                  <a:spLocks noChangeArrowheads="1"/>
                </p:cNvSpPr>
                <p:nvPr/>
              </p:nvSpPr>
              <p:spPr bwMode="auto">
                <a:xfrm>
                  <a:off x="2844" y="1987"/>
                  <a:ext cx="704" cy="144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grpSp>
            <p:nvGrpSpPr>
              <p:cNvPr id="103678" name="Group 254"/>
              <p:cNvGrpSpPr>
                <a:grpSpLocks/>
              </p:cNvGrpSpPr>
              <p:nvPr/>
            </p:nvGrpSpPr>
            <p:grpSpPr bwMode="auto">
              <a:xfrm>
                <a:off x="3548" y="1987"/>
                <a:ext cx="948" cy="144"/>
                <a:chOff x="3548" y="1987"/>
                <a:chExt cx="948" cy="144"/>
              </a:xfrm>
            </p:grpSpPr>
            <p:sp>
              <p:nvSpPr>
                <p:cNvPr id="103679" name="Rectangle 255"/>
                <p:cNvSpPr>
                  <a:spLocks noChangeArrowheads="1"/>
                </p:cNvSpPr>
                <p:nvPr/>
              </p:nvSpPr>
              <p:spPr bwMode="auto">
                <a:xfrm>
                  <a:off x="3576" y="1987"/>
                  <a:ext cx="892" cy="144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bIns="0"/>
                <a:lstStyle/>
                <a:p>
                  <a:pPr eaLnBrk="0" hangingPunct="0"/>
                  <a:r>
                    <a:rPr lang="cs-CZ" u="none">
                      <a:latin typeface="Arial"/>
                      <a:cs typeface="Times New Roman" charset="0"/>
                    </a:rPr>
                    <a:t>–</a:t>
                  </a:r>
                  <a:r>
                    <a:rPr lang="cs-CZ" u="none">
                      <a:latin typeface="Arial Unicode MS" pitchFamily="34" charset="-128"/>
                      <a:cs typeface="Times New Roman" charset="0"/>
                    </a:rPr>
                    <a:t> 0,33°</a:t>
                  </a:r>
                  <a:endParaRPr lang="cs-CZ" u="none"/>
                </a:p>
              </p:txBody>
            </p:sp>
            <p:sp>
              <p:nvSpPr>
                <p:cNvPr id="103680" name="Rectangle 256"/>
                <p:cNvSpPr>
                  <a:spLocks noChangeArrowheads="1"/>
                </p:cNvSpPr>
                <p:nvPr/>
              </p:nvSpPr>
              <p:spPr bwMode="auto">
                <a:xfrm>
                  <a:off x="3548" y="1987"/>
                  <a:ext cx="948" cy="144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</p:grpSp>
        </p:grpSp>
        <p:sp>
          <p:nvSpPr>
            <p:cNvPr id="103681" name="Rectangle 257"/>
            <p:cNvSpPr>
              <a:spLocks noChangeArrowheads="1"/>
            </p:cNvSpPr>
            <p:nvPr/>
          </p:nvSpPr>
          <p:spPr bwMode="auto">
            <a:xfrm>
              <a:off x="-2" y="-2"/>
              <a:ext cx="4500" cy="2135"/>
            </a:xfrm>
            <a:prstGeom prst="rect">
              <a:avLst/>
            </a:prstGeom>
            <a:noFill/>
            <a:ln w="6350">
              <a:solidFill>
                <a:srgbClr val="A0A0A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</p:grp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228600" y="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Nakreslíme zbraň</a:t>
            </a:r>
          </a:p>
        </p:txBody>
      </p:sp>
      <p:graphicFrame>
        <p:nvGraphicFramePr>
          <p:cNvPr id="70663" name="Object 7"/>
          <p:cNvGraphicFramePr>
            <a:graphicFrameLocks noChangeAspect="1"/>
          </p:cNvGraphicFramePr>
          <p:nvPr/>
        </p:nvGraphicFramePr>
        <p:xfrm>
          <a:off x="0" y="933450"/>
          <a:ext cx="9144000" cy="59245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0668" name="Rastrový obrázek" r:id="rId3" imgW="10419048" imgH="6752381" progId="Paint.Picture">
                  <p:embed/>
                </p:oleObj>
              </mc:Choice>
              <mc:Fallback>
                <p:oleObj name="Rastrový obrázek" r:id="rId3" imgW="10419048" imgH="6752381" progId="Paint.Picture">
                  <p:embed/>
                  <p:pic>
                    <p:nvPicPr>
                      <p:cNvPr id="0" name="Object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933450"/>
                        <a:ext cx="9144000" cy="59245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0664" name="Rectangle 8"/>
          <p:cNvSpPr>
            <a:spLocks noChangeArrowheads="1"/>
          </p:cNvSpPr>
          <p:nvPr/>
        </p:nvSpPr>
        <p:spPr bwMode="auto">
          <a:xfrm>
            <a:off x="3276600" y="1066800"/>
            <a:ext cx="5638800" cy="2030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u="none">
                <a:latin typeface="Times New Roman" charset="0"/>
              </a:rPr>
              <a:t>Dva pohledy na zbraň – bokorys</a:t>
            </a:r>
          </a:p>
          <a:p>
            <a:pPr>
              <a:spcBef>
                <a:spcPct val="50000"/>
              </a:spcBef>
            </a:pPr>
            <a:r>
              <a:rPr lang="cs-CZ" sz="2800" u="none">
                <a:latin typeface="Times New Roman" charset="0"/>
              </a:rPr>
              <a:t>                                  - půdorys</a:t>
            </a:r>
          </a:p>
          <a:p>
            <a:pPr>
              <a:spcBef>
                <a:spcPct val="50000"/>
              </a:spcBef>
            </a:pPr>
            <a:endParaRPr lang="cs-CZ" sz="1000" u="none">
              <a:latin typeface="Times New Roman" charset="0"/>
            </a:endParaRPr>
          </a:p>
          <a:p>
            <a:pPr>
              <a:spcBef>
                <a:spcPct val="50000"/>
              </a:spcBef>
            </a:pPr>
            <a:r>
              <a:rPr lang="cs-CZ" sz="2800" u="none">
                <a:latin typeface="Times New Roman" charset="0"/>
              </a:rPr>
              <a:t>Současně si označíme ústí zbraně – U 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228600" y="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Nakreslíme souřadnou soustavu </a:t>
            </a:r>
          </a:p>
        </p:txBody>
      </p:sp>
      <p:graphicFrame>
        <p:nvGraphicFramePr>
          <p:cNvPr id="71685" name="Object 5"/>
          <p:cNvGraphicFramePr>
            <a:graphicFrameLocks noChangeAspect="1"/>
          </p:cNvGraphicFramePr>
          <p:nvPr/>
        </p:nvGraphicFramePr>
        <p:xfrm>
          <a:off x="0" y="949325"/>
          <a:ext cx="9144000" cy="59086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1690" name="Rastrový obrázek" r:id="rId3" imgW="10438095" imgH="6744641" progId="Paint.Picture">
                  <p:embed/>
                </p:oleObj>
              </mc:Choice>
              <mc:Fallback>
                <p:oleObj name="Rastrový obrázek" r:id="rId3" imgW="10438095" imgH="6744641" progId="Paint.Picture">
                  <p:embed/>
                  <p:pic>
                    <p:nvPicPr>
                      <p:cNvPr id="0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949325"/>
                        <a:ext cx="9144000" cy="59086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1686" name="Rectangle 6"/>
          <p:cNvSpPr>
            <a:spLocks noChangeArrowheads="1"/>
          </p:cNvSpPr>
          <p:nvPr/>
        </p:nvSpPr>
        <p:spPr bwMode="auto">
          <a:xfrm>
            <a:off x="685800" y="990600"/>
            <a:ext cx="7080250" cy="1585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l"/>
            <a:r>
              <a:rPr lang="cs-CZ" sz="2800" u="none">
                <a:latin typeface="Times New Roman" charset="0"/>
              </a:rPr>
              <a:t>Jedná se o dvě roviny.</a:t>
            </a:r>
          </a:p>
          <a:p>
            <a:pPr algn="l"/>
            <a:endParaRPr lang="cs-CZ" sz="1400" u="none">
              <a:latin typeface="Times New Roman" charset="0"/>
            </a:endParaRPr>
          </a:p>
          <a:p>
            <a:pPr algn="l"/>
            <a:r>
              <a:rPr lang="cs-CZ" sz="2800" u="none">
                <a:latin typeface="Times New Roman" charset="0"/>
              </a:rPr>
              <a:t>Rovina výstřelu (prochází ústím zbraně) – osa X</a:t>
            </a:r>
          </a:p>
          <a:p>
            <a:pPr algn="l"/>
            <a:r>
              <a:rPr lang="cs-CZ" sz="2800" u="none">
                <a:latin typeface="Times New Roman" charset="0"/>
              </a:rPr>
              <a:t>Rovina dostřelu – osa Y 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228600" y="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Označení  bodů</a:t>
            </a:r>
          </a:p>
        </p:txBody>
      </p:sp>
      <p:graphicFrame>
        <p:nvGraphicFramePr>
          <p:cNvPr id="72708" name="Object 4"/>
          <p:cNvGraphicFramePr>
            <a:graphicFrameLocks noChangeAspect="1"/>
          </p:cNvGraphicFramePr>
          <p:nvPr/>
        </p:nvGraphicFramePr>
        <p:xfrm>
          <a:off x="0" y="938213"/>
          <a:ext cx="9144000" cy="59197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2713" name="Rastrový obrázek" r:id="rId3" imgW="10457143" imgH="6771429" progId="Paint.Picture">
                  <p:embed/>
                </p:oleObj>
              </mc:Choice>
              <mc:Fallback>
                <p:oleObj name="Rastrový obrázek" r:id="rId3" imgW="10457143" imgH="6771429" progId="Paint.Picture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938213"/>
                        <a:ext cx="9144000" cy="59197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2709" name="Rectangle 5"/>
          <p:cNvSpPr>
            <a:spLocks noChangeArrowheads="1"/>
          </p:cNvSpPr>
          <p:nvPr/>
        </p:nvSpPr>
        <p:spPr bwMode="auto">
          <a:xfrm>
            <a:off x="0" y="1066800"/>
            <a:ext cx="8659813" cy="946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l"/>
            <a:r>
              <a:rPr lang="cs-CZ" sz="2800" u="none">
                <a:latin typeface="Times New Roman" charset="0"/>
              </a:rPr>
              <a:t>Průsečík os X a Y označíme A = bod doletu</a:t>
            </a:r>
          </a:p>
          <a:p>
            <a:pPr algn="l"/>
            <a:r>
              <a:rPr lang="cs-CZ" sz="2800" u="none">
                <a:latin typeface="Times New Roman" charset="0"/>
              </a:rPr>
              <a:t>Osu X označíme jako rovinu označíme 1 = výstřelná rovina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228600" y="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Proložení dalších přímek </a:t>
            </a:r>
          </a:p>
        </p:txBody>
      </p:sp>
      <p:graphicFrame>
        <p:nvGraphicFramePr>
          <p:cNvPr id="73731" name="Object 3"/>
          <p:cNvGraphicFramePr>
            <a:graphicFrameLocks noChangeAspect="1"/>
          </p:cNvGraphicFramePr>
          <p:nvPr/>
        </p:nvGraphicFramePr>
        <p:xfrm>
          <a:off x="0" y="1049338"/>
          <a:ext cx="8991600" cy="58086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3736" name="Rastrový obrázek" r:id="rId3" imgW="10438095" imgH="6744641" progId="Paint.Picture">
                  <p:embed/>
                </p:oleObj>
              </mc:Choice>
              <mc:Fallback>
                <p:oleObj name="Rastrový obrázek" r:id="rId3" imgW="10438095" imgH="6744641" progId="Paint.Picture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1049338"/>
                        <a:ext cx="8991600" cy="580866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3732" name="Rectangle 4"/>
          <p:cNvSpPr>
            <a:spLocks noChangeArrowheads="1"/>
          </p:cNvSpPr>
          <p:nvPr/>
        </p:nvSpPr>
        <p:spPr bwMode="auto">
          <a:xfrm>
            <a:off x="457200" y="1066800"/>
            <a:ext cx="5316538" cy="946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l"/>
            <a:r>
              <a:rPr lang="cs-CZ" sz="2800" u="none">
                <a:latin typeface="Times New Roman" charset="0"/>
              </a:rPr>
              <a:t>Spojíme hledí, mušku a cíl.</a:t>
            </a:r>
          </a:p>
          <a:p>
            <a:pPr algn="l"/>
            <a:r>
              <a:rPr lang="cs-CZ" sz="2800" u="none">
                <a:latin typeface="Times New Roman" charset="0"/>
              </a:rPr>
              <a:t>Prodloužíme osu hlavně přes osu Y.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228600" y="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Zakótování označení těchto přímek</a:t>
            </a:r>
          </a:p>
        </p:txBody>
      </p:sp>
      <p:graphicFrame>
        <p:nvGraphicFramePr>
          <p:cNvPr id="74755" name="Object 3"/>
          <p:cNvGraphicFramePr>
            <a:graphicFrameLocks noChangeAspect="1"/>
          </p:cNvGraphicFramePr>
          <p:nvPr/>
        </p:nvGraphicFramePr>
        <p:xfrm>
          <a:off x="0" y="935038"/>
          <a:ext cx="9144000" cy="59229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4760" name="Rastrový obrázek" r:id="rId3" imgW="10438095" imgH="6761905" progId="Paint.Picture">
                  <p:embed/>
                </p:oleObj>
              </mc:Choice>
              <mc:Fallback>
                <p:oleObj name="Rastrový obrázek" r:id="rId3" imgW="10438095" imgH="6761905" progId="Paint.Picture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935038"/>
                        <a:ext cx="9144000" cy="592296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4756" name="Rectangle 4"/>
          <p:cNvSpPr>
            <a:spLocks noChangeArrowheads="1"/>
          </p:cNvSpPr>
          <p:nvPr/>
        </p:nvSpPr>
        <p:spPr bwMode="auto">
          <a:xfrm>
            <a:off x="457200" y="1143000"/>
            <a:ext cx="6132513" cy="1373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l"/>
            <a:r>
              <a:rPr lang="cs-CZ" sz="2800" u="none">
                <a:latin typeface="Times New Roman" charset="0"/>
              </a:rPr>
              <a:t>Spojnice hledí, muška a cíl – 3 = záměrná</a:t>
            </a:r>
          </a:p>
          <a:p>
            <a:pPr algn="l"/>
            <a:r>
              <a:rPr lang="cs-CZ" sz="2800" u="none">
                <a:latin typeface="Times New Roman" charset="0"/>
              </a:rPr>
              <a:t>Prodloužená osa hlavně – 2 = výstřelná</a:t>
            </a:r>
          </a:p>
          <a:p>
            <a:pPr algn="l"/>
            <a:r>
              <a:rPr lang="cs-CZ" sz="2800" u="none">
                <a:latin typeface="Times New Roman" charset="0"/>
              </a:rPr>
              <a:t>Úhel mezi 2 a 1 – </a:t>
            </a:r>
            <a:r>
              <a:rPr lang="cs-CZ" sz="2800" u="none">
                <a:latin typeface="Times New Roman" charset="0"/>
                <a:cs typeface="Times New Roman" charset="0"/>
              </a:rPr>
              <a:t>Ø</a:t>
            </a:r>
            <a:r>
              <a:rPr lang="cs-CZ" sz="2800" u="none" baseline="-30000">
                <a:latin typeface="Times New Roman" charset="0"/>
                <a:cs typeface="Times New Roman" charset="0"/>
              </a:rPr>
              <a:t>0</a:t>
            </a:r>
            <a:r>
              <a:rPr lang="cs-CZ" sz="2800" u="none">
                <a:latin typeface="Times New Roman" charset="0"/>
                <a:cs typeface="Times New Roman" charset="0"/>
              </a:rPr>
              <a:t> = úhel výstřelu 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228600" y="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Konstrukce balistické křivky </a:t>
            </a:r>
          </a:p>
        </p:txBody>
      </p:sp>
      <p:graphicFrame>
        <p:nvGraphicFramePr>
          <p:cNvPr id="75779" name="Object 3"/>
          <p:cNvGraphicFramePr>
            <a:graphicFrameLocks noChangeAspect="1"/>
          </p:cNvGraphicFramePr>
          <p:nvPr/>
        </p:nvGraphicFramePr>
        <p:xfrm>
          <a:off x="0" y="928688"/>
          <a:ext cx="9144000" cy="59293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5784" name="Rastrový obrázek" r:id="rId3" imgW="10428571" imgH="6761905" progId="Paint.Picture">
                  <p:embed/>
                </p:oleObj>
              </mc:Choice>
              <mc:Fallback>
                <p:oleObj name="Rastrový obrázek" r:id="rId3" imgW="10428571" imgH="6761905" progId="Paint.Picture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928688"/>
                        <a:ext cx="9144000" cy="592931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5780" name="Rectangle 4"/>
          <p:cNvSpPr>
            <a:spLocks noChangeArrowheads="1"/>
          </p:cNvSpPr>
          <p:nvPr/>
        </p:nvSpPr>
        <p:spPr bwMode="auto">
          <a:xfrm>
            <a:off x="381000" y="1143000"/>
            <a:ext cx="6748463" cy="1373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l"/>
            <a:r>
              <a:rPr lang="cs-CZ" sz="2800" u="none">
                <a:latin typeface="Times New Roman" charset="0"/>
              </a:rPr>
              <a:t>Spojnice bodů U (ústí) a A (cíle) vytvoříme v </a:t>
            </a:r>
          </a:p>
          <a:p>
            <a:pPr algn="l"/>
            <a:r>
              <a:rPr lang="cs-CZ" sz="2800" u="none">
                <a:latin typeface="Times New Roman" charset="0"/>
              </a:rPr>
              <a:t>horním pohledu dráhu letu střely</a:t>
            </a:r>
          </a:p>
          <a:p>
            <a:pPr algn="l"/>
            <a:r>
              <a:rPr lang="cs-CZ" sz="2800" u="none">
                <a:latin typeface="Times New Roman" charset="0"/>
              </a:rPr>
              <a:t>- </a:t>
            </a:r>
            <a:r>
              <a:rPr lang="cs-CZ" sz="2800" u="none">
                <a:solidFill>
                  <a:srgbClr val="FF3300"/>
                </a:solidFill>
                <a:latin typeface="Times New Roman" charset="0"/>
              </a:rPr>
              <a:t>BALISTICKOU KŘIVKU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228600" y="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Vložení vrcholu střely</a:t>
            </a:r>
          </a:p>
        </p:txBody>
      </p:sp>
      <p:sp>
        <p:nvSpPr>
          <p:cNvPr id="78851" name="Rectangle 3"/>
          <p:cNvSpPr>
            <a:spLocks noChangeArrowheads="1"/>
          </p:cNvSpPr>
          <p:nvPr/>
        </p:nvSpPr>
        <p:spPr bwMode="auto">
          <a:xfrm>
            <a:off x="152400" y="1524000"/>
            <a:ext cx="8991600" cy="4789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/>
            <a:r>
              <a:rPr lang="cs-CZ" sz="2800" u="none">
                <a:latin typeface="Times New Roman" charset="0"/>
              </a:rPr>
              <a:t>	Tato </a:t>
            </a:r>
            <a:r>
              <a:rPr lang="cs-CZ" sz="2800" u="none">
                <a:solidFill>
                  <a:srgbClr val="FF3300"/>
                </a:solidFill>
                <a:latin typeface="Times New Roman" charset="0"/>
              </a:rPr>
              <a:t>BALISTICKÁ KŘIVKA </a:t>
            </a:r>
            <a:r>
              <a:rPr lang="cs-CZ" sz="2800" u="none">
                <a:latin typeface="Times New Roman" charset="0"/>
              </a:rPr>
              <a:t>nemá tvar žádné známé a matematicky popsané křivky (parabola, hyperbola apod.)</a:t>
            </a:r>
          </a:p>
          <a:p>
            <a:pPr algn="l"/>
            <a:endParaRPr lang="cs-CZ" sz="2800" u="none">
              <a:latin typeface="Times New Roman" charset="0"/>
            </a:endParaRPr>
          </a:p>
          <a:p>
            <a:pPr algn="l"/>
            <a:r>
              <a:rPr lang="cs-CZ" sz="2800" u="none">
                <a:latin typeface="Times New Roman" charset="0"/>
              </a:rPr>
              <a:t>Do nejvyššího bodu balistické křivky (</a:t>
            </a:r>
            <a:r>
              <a:rPr lang="cs-CZ" sz="2800" u="none">
                <a:solidFill>
                  <a:srgbClr val="FF3300"/>
                </a:solidFill>
                <a:latin typeface="Times New Roman" charset="0"/>
              </a:rPr>
              <a:t>4</a:t>
            </a:r>
            <a:r>
              <a:rPr lang="cs-CZ" sz="2800" u="none">
                <a:latin typeface="Times New Roman" charset="0"/>
              </a:rPr>
              <a:t>) vložíme bod „V“.</a:t>
            </a:r>
          </a:p>
          <a:p>
            <a:pPr algn="l"/>
            <a:endParaRPr lang="cs-CZ" sz="2800" u="none">
              <a:latin typeface="Times New Roman" charset="0"/>
            </a:endParaRPr>
          </a:p>
          <a:p>
            <a:pPr algn="l"/>
            <a:r>
              <a:rPr lang="cs-CZ" sz="2800" u="none">
                <a:solidFill>
                  <a:srgbClr val="FF3300"/>
                </a:solidFill>
                <a:latin typeface="Times New Roman" charset="0"/>
              </a:rPr>
              <a:t>V</a:t>
            </a:r>
            <a:r>
              <a:rPr lang="cs-CZ" sz="2800" u="none">
                <a:latin typeface="Times New Roman" charset="0"/>
              </a:rPr>
              <a:t> = </a:t>
            </a:r>
            <a:r>
              <a:rPr lang="cs-CZ" sz="2800" u="none">
                <a:latin typeface="Arial Unicode MS" pitchFamily="34" charset="-128"/>
                <a:cs typeface="Times New Roman" charset="0"/>
              </a:rPr>
              <a:t>vrchol dráhy letu střely</a:t>
            </a:r>
            <a:endParaRPr lang="cs-CZ" sz="2800" u="none">
              <a:latin typeface="Times New Roman" charset="0"/>
              <a:cs typeface="Times New Roman" charset="0"/>
            </a:endParaRPr>
          </a:p>
          <a:p>
            <a:pPr algn="l"/>
            <a:endParaRPr lang="cs-CZ" sz="2800" u="none">
              <a:latin typeface="Times New Roman" charset="0"/>
              <a:cs typeface="Times New Roman" charset="0"/>
            </a:endParaRPr>
          </a:p>
          <a:p>
            <a:pPr algn="l"/>
            <a:r>
              <a:rPr lang="cs-CZ" sz="2800" u="none">
                <a:latin typeface="Times New Roman" charset="0"/>
                <a:cs typeface="Times New Roman" charset="0"/>
              </a:rPr>
              <a:t>Tento vrchol nám balistickou křivku rozdělí na dvě části </a:t>
            </a:r>
          </a:p>
          <a:p>
            <a:pPr algn="l"/>
            <a:endParaRPr lang="cs-CZ" sz="2800" u="none">
              <a:latin typeface="Times New Roman" charset="0"/>
              <a:cs typeface="Times New Roman" charset="0"/>
            </a:endParaRPr>
          </a:p>
          <a:p>
            <a:pPr algn="l"/>
            <a:r>
              <a:rPr lang="cs-CZ" sz="2800" u="none">
                <a:solidFill>
                  <a:srgbClr val="FF3300"/>
                </a:solidFill>
                <a:latin typeface="Times New Roman" charset="0"/>
                <a:cs typeface="Times New Roman" charset="0"/>
              </a:rPr>
              <a:t>4a</a:t>
            </a:r>
            <a:r>
              <a:rPr lang="cs-CZ" sz="2800" u="none">
                <a:latin typeface="Times New Roman" charset="0"/>
                <a:cs typeface="Times New Roman" charset="0"/>
              </a:rPr>
              <a:t> = vzestupný oblouk balistické křivky</a:t>
            </a:r>
          </a:p>
          <a:p>
            <a:pPr algn="l"/>
            <a:r>
              <a:rPr lang="cs-CZ" sz="2800" u="none">
                <a:solidFill>
                  <a:srgbClr val="FF3300"/>
                </a:solidFill>
                <a:latin typeface="Times New Roman" charset="0"/>
                <a:cs typeface="Times New Roman" charset="0"/>
              </a:rPr>
              <a:t>4b</a:t>
            </a:r>
            <a:r>
              <a:rPr lang="cs-CZ" sz="2800" u="none">
                <a:latin typeface="Times New Roman" charset="0"/>
                <a:cs typeface="Times New Roman" charset="0"/>
              </a:rPr>
              <a:t> = sestupný oblouk balistické křivky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228600" y="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Vložení vrcholu střely</a:t>
            </a:r>
          </a:p>
        </p:txBody>
      </p:sp>
      <p:graphicFrame>
        <p:nvGraphicFramePr>
          <p:cNvPr id="76804" name="Object 4"/>
          <p:cNvGraphicFramePr>
            <a:graphicFrameLocks noChangeAspect="1"/>
          </p:cNvGraphicFramePr>
          <p:nvPr/>
        </p:nvGraphicFramePr>
        <p:xfrm>
          <a:off x="0" y="1158875"/>
          <a:ext cx="8839200" cy="56991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6808" name="Rastrový obrázek" r:id="rId3" imgW="10469436" imgH="6752381" progId="Paint.Picture">
                  <p:embed/>
                </p:oleObj>
              </mc:Choice>
              <mc:Fallback>
                <p:oleObj name="Rastrový obrázek" r:id="rId3" imgW="10469436" imgH="6752381" progId="Paint.Picture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1158875"/>
                        <a:ext cx="8839200" cy="56991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228600" y="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Zakótování polohy bodu V</a:t>
            </a:r>
          </a:p>
        </p:txBody>
      </p:sp>
      <p:sp>
        <p:nvSpPr>
          <p:cNvPr id="77827" name="Rectangle 3"/>
          <p:cNvSpPr>
            <a:spLocks noChangeArrowheads="1"/>
          </p:cNvSpPr>
          <p:nvPr/>
        </p:nvSpPr>
        <p:spPr bwMode="auto">
          <a:xfrm>
            <a:off x="0" y="1295400"/>
            <a:ext cx="9144000" cy="30813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/>
            <a:r>
              <a:rPr lang="cs-CZ" sz="2800" u="none">
                <a:latin typeface="Times New Roman" charset="0"/>
              </a:rPr>
              <a:t>	 Zakótujeme polohu vloženého vrcholu letu střely V, v osách x a y. Současně zakótujeme celkovou délku střelby.</a:t>
            </a:r>
          </a:p>
          <a:p>
            <a:pPr algn="l"/>
            <a:endParaRPr lang="cs-CZ" sz="2800" u="none">
              <a:latin typeface="Times New Roman" charset="0"/>
            </a:endParaRPr>
          </a:p>
          <a:p>
            <a:pPr algn="l" eaLnBrk="0" hangingPunct="0"/>
            <a:r>
              <a:rPr lang="cs-CZ" sz="2800" u="none">
                <a:latin typeface="Times New Roman" charset="0"/>
              </a:rPr>
              <a:t>	x</a:t>
            </a:r>
            <a:r>
              <a:rPr lang="cs-CZ" sz="2800" u="none" baseline="-30000">
                <a:latin typeface="Times New Roman" charset="0"/>
              </a:rPr>
              <a:t>v</a:t>
            </a:r>
            <a:r>
              <a:rPr lang="cs-CZ" sz="2800" u="none">
                <a:latin typeface="Times New Roman" charset="0"/>
              </a:rPr>
              <a:t>= vzdálenost vrcholu střely v bodě V</a:t>
            </a:r>
          </a:p>
          <a:p>
            <a:pPr algn="l" eaLnBrk="0" hangingPunct="0"/>
            <a:r>
              <a:rPr lang="cs-CZ" sz="2800" u="none">
                <a:latin typeface="Times New Roman" charset="0"/>
              </a:rPr>
              <a:t>	y</a:t>
            </a:r>
            <a:r>
              <a:rPr lang="cs-CZ" sz="2800" u="none" baseline="-30000">
                <a:latin typeface="Times New Roman" charset="0"/>
              </a:rPr>
              <a:t>v</a:t>
            </a:r>
            <a:r>
              <a:rPr lang="cs-CZ" sz="2800" u="none">
                <a:latin typeface="Times New Roman" charset="0"/>
              </a:rPr>
              <a:t>= max. výška vrcholu střely v bodě V</a:t>
            </a:r>
          </a:p>
          <a:p>
            <a:pPr algn="l" eaLnBrk="0" hangingPunct="0"/>
            <a:r>
              <a:rPr lang="cs-CZ" sz="2800" u="none">
                <a:latin typeface="Times New Roman" charset="0"/>
              </a:rPr>
              <a:t>	x = celkový dolet střely – nástřelnou dálku</a:t>
            </a:r>
          </a:p>
          <a:p>
            <a:pPr algn="l"/>
            <a:endParaRPr lang="cs-CZ" sz="2800" u="none">
              <a:latin typeface="Times New Roman" charset="0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228600" y="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Zakótování polohy bodu V </a:t>
            </a:r>
          </a:p>
        </p:txBody>
      </p:sp>
      <p:graphicFrame>
        <p:nvGraphicFramePr>
          <p:cNvPr id="79876" name="Object 4"/>
          <p:cNvGraphicFramePr>
            <a:graphicFrameLocks noChangeAspect="1"/>
          </p:cNvGraphicFramePr>
          <p:nvPr/>
        </p:nvGraphicFramePr>
        <p:xfrm>
          <a:off x="0" y="1706563"/>
          <a:ext cx="9144000" cy="50180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9880" name="Rastrový obrázek" r:id="rId3" imgW="8783276" imgH="4819048" progId="Paint.Picture">
                  <p:embed/>
                </p:oleObj>
              </mc:Choice>
              <mc:Fallback>
                <p:oleObj name="Rastrový obrázek" r:id="rId3" imgW="8783276" imgH="4819048" progId="Paint.Picture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1706563"/>
                        <a:ext cx="9144000" cy="50180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8" name="Rectangle 4"/>
          <p:cNvSpPr>
            <a:spLocks noGrp="1"/>
          </p:cNvSpPr>
          <p:nvPr>
            <p:ph type="title" idx="4294967295"/>
          </p:nvPr>
        </p:nvSpPr>
        <p:spPr bwMode="auto">
          <a:xfrm>
            <a:off x="228600" y="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Vložení křivky derivace</a:t>
            </a:r>
          </a:p>
        </p:txBody>
      </p:sp>
      <p:sp>
        <p:nvSpPr>
          <p:cNvPr id="67589" name="Rectangle 5"/>
          <p:cNvSpPr>
            <a:spLocks noChangeArrowheads="1"/>
          </p:cNvSpPr>
          <p:nvPr/>
        </p:nvSpPr>
        <p:spPr bwMode="auto">
          <a:xfrm>
            <a:off x="0" y="1295400"/>
            <a:ext cx="9144000" cy="30813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/>
            <a:r>
              <a:rPr lang="cs-CZ" sz="2800" u="none">
                <a:latin typeface="Times New Roman" charset="0"/>
              </a:rPr>
              <a:t>	Do dolního pohledu musíme vložit křivku  (</a:t>
            </a:r>
            <a:r>
              <a:rPr lang="cs-CZ" sz="2800" u="none">
                <a:solidFill>
                  <a:srgbClr val="0000FF"/>
                </a:solidFill>
                <a:latin typeface="Times New Roman" charset="0"/>
              </a:rPr>
              <a:t>5</a:t>
            </a:r>
            <a:r>
              <a:rPr lang="cs-CZ" sz="2800" u="none">
                <a:latin typeface="Times New Roman" charset="0"/>
              </a:rPr>
              <a:t>) po které se pohybuje střela při pohledu z vrchu. Jedná se o část paraboly, která se ze zvětšující se vzdáleností od hlavně čím dál tím víc vzdaluje od roviny výstřelu. </a:t>
            </a:r>
          </a:p>
          <a:p>
            <a:pPr algn="l"/>
            <a:endParaRPr lang="cs-CZ" sz="2800" u="none">
              <a:latin typeface="Times New Roman" charset="0"/>
            </a:endParaRPr>
          </a:p>
          <a:p>
            <a:pPr algn="l"/>
            <a:r>
              <a:rPr lang="cs-CZ" sz="2800" u="none">
                <a:latin typeface="Times New Roman" charset="0"/>
              </a:rPr>
              <a:t>	To má za následek při střelbě na větší vzdálenosti, s touto hodnotou (</a:t>
            </a:r>
            <a:r>
              <a:rPr lang="cs-CZ" sz="2800" u="none">
                <a:solidFill>
                  <a:srgbClr val="0000FF"/>
                </a:solidFill>
                <a:latin typeface="Times New Roman" charset="0"/>
              </a:rPr>
              <a:t>D</a:t>
            </a:r>
            <a:r>
              <a:rPr lang="cs-CZ" sz="2800" u="none">
                <a:latin typeface="Times New Roman" charset="0"/>
              </a:rPr>
              <a:t>) počítat jako s opravným koeficientem.</a:t>
            </a:r>
            <a:endParaRPr lang="cs-CZ" sz="2800" b="1" u="none">
              <a:latin typeface="Times New Roman" charset="0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228600" y="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Vložení křivky derivace </a:t>
            </a:r>
          </a:p>
        </p:txBody>
      </p:sp>
      <p:graphicFrame>
        <p:nvGraphicFramePr>
          <p:cNvPr id="80899" name="Object 3"/>
          <p:cNvGraphicFramePr>
            <a:graphicFrameLocks noChangeAspect="1"/>
          </p:cNvGraphicFramePr>
          <p:nvPr/>
        </p:nvGraphicFramePr>
        <p:xfrm>
          <a:off x="0" y="1123950"/>
          <a:ext cx="9144000" cy="57340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0903" name="Rastrový obrázek" r:id="rId3" imgW="8733333" imgH="5477640" progId="Paint.Picture">
                  <p:embed/>
                </p:oleObj>
              </mc:Choice>
              <mc:Fallback>
                <p:oleObj name="Rastrový obrázek" r:id="rId3" imgW="8733333" imgH="5477640" progId="Paint.Picture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1123950"/>
                        <a:ext cx="9144000" cy="57340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-838200" y="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Popis jednotlivých veličin</a:t>
            </a:r>
          </a:p>
        </p:txBody>
      </p:sp>
      <p:sp>
        <p:nvSpPr>
          <p:cNvPr id="104451" name="Rectangle 3"/>
          <p:cNvSpPr>
            <a:spLocks noChangeArrowheads="1"/>
          </p:cNvSpPr>
          <p:nvPr/>
        </p:nvSpPr>
        <p:spPr bwMode="auto">
          <a:xfrm>
            <a:off x="0" y="787400"/>
            <a:ext cx="9144000" cy="6070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/>
            <a:r>
              <a:rPr lang="cs-CZ" sz="2800" u="none">
                <a:latin typeface="Times New Roman" charset="0"/>
              </a:rPr>
              <a:t>1 - výstřelná rovina			      </a:t>
            </a:r>
            <a:r>
              <a:rPr lang="cs-CZ" sz="2800" u="none">
                <a:latin typeface="Times New Roman" charset="0"/>
                <a:cs typeface="Times New Roman" charset="0"/>
              </a:rPr>
              <a:t>Ø</a:t>
            </a:r>
            <a:r>
              <a:rPr lang="cs-CZ" sz="2800" u="none" baseline="-30000">
                <a:latin typeface="Times New Roman" charset="0"/>
                <a:cs typeface="Times New Roman" charset="0"/>
              </a:rPr>
              <a:t>0 </a:t>
            </a:r>
            <a:r>
              <a:rPr lang="cs-CZ" sz="2800" u="none">
                <a:latin typeface="Times New Roman" charset="0"/>
                <a:cs typeface="Times New Roman" charset="0"/>
              </a:rPr>
              <a:t>- úhel výstřelu</a:t>
            </a:r>
          </a:p>
          <a:p>
            <a:pPr algn="l"/>
            <a:r>
              <a:rPr lang="cs-CZ" sz="2800" u="none">
                <a:latin typeface="Times New Roman" charset="0"/>
                <a:cs typeface="Times New Roman" charset="0"/>
              </a:rPr>
              <a:t>2 - výstřelná</a:t>
            </a:r>
          </a:p>
          <a:p>
            <a:pPr algn="l"/>
            <a:r>
              <a:rPr lang="cs-CZ" sz="2800" u="none">
                <a:latin typeface="Times New Roman" charset="0"/>
                <a:cs typeface="Times New Roman" charset="0"/>
              </a:rPr>
              <a:t>3 - záměrná (spojnice oko,hledí, muška a cíl)</a:t>
            </a:r>
          </a:p>
          <a:p>
            <a:pPr algn="l"/>
            <a:r>
              <a:rPr lang="cs-CZ" sz="2800" u="none">
                <a:latin typeface="Times New Roman" charset="0"/>
                <a:cs typeface="Times New Roman" charset="0"/>
              </a:rPr>
              <a:t>4 - balistická křivka</a:t>
            </a:r>
          </a:p>
          <a:p>
            <a:pPr algn="l"/>
            <a:r>
              <a:rPr lang="cs-CZ" sz="2800" u="none">
                <a:latin typeface="Times New Roman" charset="0"/>
                <a:cs typeface="Times New Roman" charset="0"/>
              </a:rPr>
              <a:t>4</a:t>
            </a:r>
            <a:r>
              <a:rPr lang="cs-CZ" sz="2800" u="none" baseline="-25000">
                <a:latin typeface="Times New Roman" charset="0"/>
                <a:cs typeface="Times New Roman" charset="0"/>
              </a:rPr>
              <a:t>a </a:t>
            </a:r>
            <a:r>
              <a:rPr lang="cs-CZ" sz="2800" u="none">
                <a:latin typeface="Times New Roman" charset="0"/>
                <a:cs typeface="Times New Roman" charset="0"/>
              </a:rPr>
              <a:t>- vzestupný oblouk bal. křivky</a:t>
            </a:r>
          </a:p>
          <a:p>
            <a:pPr algn="l"/>
            <a:r>
              <a:rPr lang="cs-CZ" sz="2800" u="none">
                <a:latin typeface="Times New Roman" charset="0"/>
                <a:cs typeface="Times New Roman" charset="0"/>
              </a:rPr>
              <a:t>4</a:t>
            </a:r>
            <a:r>
              <a:rPr lang="cs-CZ" sz="2800" u="none" baseline="-25000">
                <a:latin typeface="Times New Roman" charset="0"/>
                <a:cs typeface="Times New Roman" charset="0"/>
              </a:rPr>
              <a:t>b </a:t>
            </a:r>
            <a:r>
              <a:rPr lang="cs-CZ" sz="2800" u="none">
                <a:latin typeface="Times New Roman" charset="0"/>
                <a:cs typeface="Times New Roman" charset="0"/>
              </a:rPr>
              <a:t>- sestupný oblouk bal. křivky</a:t>
            </a:r>
          </a:p>
          <a:p>
            <a:pPr algn="l"/>
            <a:r>
              <a:rPr lang="cs-CZ" sz="2800" u="none">
                <a:latin typeface="Times New Roman" charset="0"/>
                <a:cs typeface="Times New Roman" charset="0"/>
              </a:rPr>
              <a:t>5 - křivka derivace</a:t>
            </a:r>
          </a:p>
          <a:p>
            <a:pPr algn="l"/>
            <a:r>
              <a:rPr lang="cs-CZ" sz="2800" u="none">
                <a:latin typeface="Times New Roman" charset="0"/>
                <a:cs typeface="Times New Roman" charset="0"/>
              </a:rPr>
              <a:t>A - bod doletu (cíl)</a:t>
            </a:r>
          </a:p>
          <a:p>
            <a:pPr algn="l"/>
            <a:r>
              <a:rPr lang="cs-CZ" sz="2800" u="none">
                <a:latin typeface="Times New Roman" charset="0"/>
                <a:cs typeface="Times New Roman" charset="0"/>
              </a:rPr>
              <a:t>D - hodnota derivace</a:t>
            </a:r>
          </a:p>
          <a:p>
            <a:pPr algn="l"/>
            <a:r>
              <a:rPr lang="cs-CZ" sz="2800" u="none">
                <a:latin typeface="Times New Roman" charset="0"/>
                <a:cs typeface="Times New Roman" charset="0"/>
              </a:rPr>
              <a:t>U - ústí zbraně</a:t>
            </a:r>
          </a:p>
          <a:p>
            <a:pPr algn="l"/>
            <a:r>
              <a:rPr lang="cs-CZ" sz="2800" u="none">
                <a:latin typeface="Times New Roman" charset="0"/>
                <a:cs typeface="Times New Roman" charset="0"/>
              </a:rPr>
              <a:t>x - dostřel (nástřelná dálka)</a:t>
            </a:r>
          </a:p>
          <a:p>
            <a:pPr algn="l"/>
            <a:r>
              <a:rPr lang="cs-CZ" sz="2800" u="none">
                <a:latin typeface="Times New Roman" charset="0"/>
                <a:cs typeface="Times New Roman" charset="0"/>
              </a:rPr>
              <a:t>x</a:t>
            </a:r>
            <a:r>
              <a:rPr lang="cs-CZ" sz="2800" u="none" baseline="-25000">
                <a:latin typeface="Times New Roman" charset="0"/>
                <a:cs typeface="Times New Roman" charset="0"/>
              </a:rPr>
              <a:t>v </a:t>
            </a:r>
            <a:r>
              <a:rPr lang="cs-CZ" sz="2800" u="none">
                <a:latin typeface="Times New Roman" charset="0"/>
                <a:cs typeface="Times New Roman" charset="0"/>
              </a:rPr>
              <a:t>- vzdálenost vrcholu dráhy střely</a:t>
            </a:r>
            <a:endParaRPr lang="cs-CZ" sz="2800" u="none" baseline="-25000">
              <a:latin typeface="Times New Roman" charset="0"/>
              <a:cs typeface="Times New Roman" charset="0"/>
            </a:endParaRPr>
          </a:p>
          <a:p>
            <a:pPr algn="l"/>
            <a:r>
              <a:rPr lang="cs-CZ" sz="2800" u="none">
                <a:latin typeface="Times New Roman" charset="0"/>
                <a:cs typeface="Times New Roman" charset="0"/>
              </a:rPr>
              <a:t>y</a:t>
            </a:r>
            <a:r>
              <a:rPr lang="cs-CZ" sz="2800" u="none" baseline="-25000">
                <a:latin typeface="Times New Roman" charset="0"/>
                <a:cs typeface="Times New Roman" charset="0"/>
              </a:rPr>
              <a:t>v </a:t>
            </a:r>
            <a:r>
              <a:rPr lang="cs-CZ" sz="2800" u="none">
                <a:latin typeface="Times New Roman" charset="0"/>
                <a:cs typeface="Times New Roman" charset="0"/>
              </a:rPr>
              <a:t>- převýšení dráhy střely</a:t>
            </a:r>
          </a:p>
          <a:p>
            <a:pPr algn="l"/>
            <a:r>
              <a:rPr lang="cs-CZ" sz="2800" u="none">
                <a:latin typeface="Times New Roman" charset="0"/>
                <a:cs typeface="Times New Roman" charset="0"/>
              </a:rPr>
              <a:t>V - nejvyšší bod dráhy střely (převýšení)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228600" y="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Výsledný graf vnější balistiky </a:t>
            </a:r>
          </a:p>
        </p:txBody>
      </p:sp>
      <p:sp>
        <p:nvSpPr>
          <p:cNvPr id="81924" name="Rectangle 4"/>
          <p:cNvSpPr>
            <a:spLocks noChangeArrowheads="1"/>
          </p:cNvSpPr>
          <p:nvPr/>
        </p:nvSpPr>
        <p:spPr bwMode="auto">
          <a:xfrm>
            <a:off x="1395413" y="1971675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endParaRPr lang="cs-CZ"/>
          </a:p>
        </p:txBody>
      </p:sp>
      <p:graphicFrame>
        <p:nvGraphicFramePr>
          <p:cNvPr id="81925" name="Object 5"/>
          <p:cNvGraphicFramePr>
            <a:graphicFrameLocks noChangeAspect="1"/>
          </p:cNvGraphicFramePr>
          <p:nvPr/>
        </p:nvGraphicFramePr>
        <p:xfrm>
          <a:off x="0" y="914400"/>
          <a:ext cx="9144000" cy="57340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1929" name="Rastrový obrázek" r:id="rId3" imgW="8733333" imgH="5477640" progId="Paint.Picture">
                  <p:embed/>
                </p:oleObj>
              </mc:Choice>
              <mc:Fallback>
                <p:oleObj name="Rastrový obrázek" r:id="rId3" imgW="8733333" imgH="5477640" progId="Paint.Picture">
                  <p:embed/>
                  <p:pic>
                    <p:nvPicPr>
                      <p:cNvPr id="0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914400"/>
                        <a:ext cx="9144000" cy="57340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2"/>
          <p:cNvSpPr>
            <a:spLocks noGrp="1"/>
          </p:cNvSpPr>
          <p:nvPr>
            <p:ph type="title" idx="429496729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Použitá literatura</a:t>
            </a:r>
          </a:p>
        </p:txBody>
      </p:sp>
      <p:sp>
        <p:nvSpPr>
          <p:cNvPr id="68611" name="Rectangle 3"/>
          <p:cNvSpPr>
            <a:spLocks noChangeArrowheads="1"/>
          </p:cNvSpPr>
          <p:nvPr/>
        </p:nvSpPr>
        <p:spPr bwMode="auto">
          <a:xfrm>
            <a:off x="0" y="1676400"/>
            <a:ext cx="9144000" cy="436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buFontTx/>
              <a:buChar char="-"/>
            </a:pPr>
            <a:r>
              <a:rPr lang="cs-CZ" sz="2800" u="none">
                <a:latin typeface="Times New Roman" charset="0"/>
              </a:rPr>
              <a:t> Ing. FRENZL Jiří – Ruční palné zbraně </a:t>
            </a:r>
          </a:p>
          <a:p>
            <a:pPr algn="r"/>
            <a:r>
              <a:rPr lang="cs-CZ" sz="2800" i="1" u="none">
                <a:latin typeface="Times New Roman" charset="0"/>
              </a:rPr>
              <a:t>Uherský Brod 1993</a:t>
            </a:r>
          </a:p>
          <a:p>
            <a:pPr algn="l">
              <a:buFontTx/>
              <a:buChar char="-"/>
            </a:pPr>
            <a:r>
              <a:rPr lang="cs-CZ" sz="2800" u="none">
                <a:latin typeface="Times New Roman" charset="0"/>
              </a:rPr>
              <a:t> Ing. KŘÍBEK Jan – Střelné zbraně I + II</a:t>
            </a:r>
          </a:p>
          <a:p>
            <a:pPr algn="r"/>
            <a:r>
              <a:rPr lang="cs-CZ" sz="2800" i="1" u="none">
                <a:latin typeface="Times New Roman" charset="0"/>
              </a:rPr>
              <a:t>Brno 1994</a:t>
            </a:r>
            <a:endParaRPr lang="cs-CZ" sz="2800" u="none">
              <a:latin typeface="Times New Roman" charset="0"/>
            </a:endParaRPr>
          </a:p>
          <a:p>
            <a:pPr algn="l">
              <a:buFontTx/>
              <a:buChar char="-"/>
            </a:pPr>
            <a:r>
              <a:rPr lang="cs-CZ" sz="2800" u="none">
                <a:latin typeface="Times New Roman" charset="0"/>
              </a:rPr>
              <a:t> Ing. STROUHAL Karel – Civilní ruční zbraně a střelivo</a:t>
            </a:r>
          </a:p>
          <a:p>
            <a:pPr algn="r"/>
            <a:r>
              <a:rPr lang="cs-CZ" sz="2800" i="1" u="none">
                <a:latin typeface="Times New Roman" charset="0"/>
              </a:rPr>
              <a:t>Uherský Brod 1993</a:t>
            </a:r>
          </a:p>
          <a:p>
            <a:pPr algn="l">
              <a:buFontTx/>
              <a:buChar char="-"/>
            </a:pPr>
            <a:r>
              <a:rPr lang="cs-CZ" sz="2800" u="none">
                <a:latin typeface="Times New Roman" charset="0"/>
              </a:rPr>
              <a:t> Alexandr B. Žuk – Pušky a samopaly</a:t>
            </a:r>
          </a:p>
          <a:p>
            <a:pPr algn="r"/>
            <a:r>
              <a:rPr lang="cs-CZ" sz="2800" i="1" u="none">
                <a:latin typeface="Times New Roman" charset="0"/>
              </a:rPr>
              <a:t>Moskva 1987</a:t>
            </a:r>
          </a:p>
          <a:p>
            <a:pPr algn="l">
              <a:buFontTx/>
              <a:buChar char="-"/>
            </a:pPr>
            <a:r>
              <a:rPr lang="cs-CZ" sz="2800" u="none">
                <a:latin typeface="Times New Roman" charset="0"/>
              </a:rPr>
              <a:t> Alexandr B. Žuk – Revolvery a pistole</a:t>
            </a:r>
          </a:p>
          <a:p>
            <a:pPr algn="r" eaLnBrk="0" hangingPunct="0"/>
            <a:r>
              <a:rPr lang="cs-CZ" sz="2800" i="1" u="none">
                <a:latin typeface="Times New Roman" charset="0"/>
              </a:rPr>
              <a:t>Moskva 1983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228600" y="22860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charset="0"/>
              </a:rPr>
              <a:t>Použitá literatura</a:t>
            </a:r>
          </a:p>
        </p:txBody>
      </p:sp>
      <p:sp>
        <p:nvSpPr>
          <p:cNvPr id="86019" name="Rectangle 3"/>
          <p:cNvSpPr>
            <a:spLocks noChangeArrowheads="1"/>
          </p:cNvSpPr>
          <p:nvPr/>
        </p:nvSpPr>
        <p:spPr bwMode="auto">
          <a:xfrm>
            <a:off x="0" y="1143000"/>
            <a:ext cx="9144000" cy="5643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buFontTx/>
              <a:buChar char="-"/>
            </a:pPr>
            <a:r>
              <a:rPr lang="cs-CZ" sz="2800" u="none">
                <a:latin typeface="Times New Roman" charset="0"/>
              </a:rPr>
              <a:t> Prof. Ing. Fišer Miloslav CSc. – Konstrukce loveckých, sportovních a obraných zbraní </a:t>
            </a:r>
          </a:p>
          <a:p>
            <a:pPr algn="r"/>
            <a:r>
              <a:rPr lang="cs-CZ" sz="2800" i="1" u="none">
                <a:latin typeface="Times New Roman" charset="0"/>
              </a:rPr>
              <a:t>Ostrava 2009</a:t>
            </a:r>
          </a:p>
          <a:p>
            <a:pPr algn="l">
              <a:buFontTx/>
              <a:buChar char="-"/>
            </a:pPr>
            <a:r>
              <a:rPr lang="cs-CZ" sz="2800" u="none">
                <a:latin typeface="Times New Roman" charset="0"/>
              </a:rPr>
              <a:t> Prof. Ing. Fišer Miloslav CSc. </a:t>
            </a:r>
          </a:p>
          <a:p>
            <a:pPr algn="l">
              <a:buFontTx/>
              <a:buChar char="-"/>
            </a:pPr>
            <a:r>
              <a:rPr lang="cs-CZ" sz="2800" u="none">
                <a:latin typeface="Times New Roman" charset="0"/>
              </a:rPr>
              <a:t> Doc. Ing. Procházka Stanislav CSc. – Projektování  loveckých, sportovních a obraných zbraní </a:t>
            </a:r>
          </a:p>
          <a:p>
            <a:pPr algn="r"/>
            <a:r>
              <a:rPr lang="cs-CZ" sz="2800" i="1" u="none">
                <a:latin typeface="Times New Roman" charset="0"/>
              </a:rPr>
              <a:t>Ostrava 2007</a:t>
            </a:r>
          </a:p>
          <a:p>
            <a:pPr algn="l">
              <a:buFontTx/>
              <a:buChar char="-"/>
            </a:pPr>
            <a:r>
              <a:rPr lang="cs-CZ" sz="2800" u="none">
                <a:latin typeface="Times New Roman" charset="0"/>
              </a:rPr>
              <a:t> Plíhal Bohumil, Beer Stanislav, Komenda Jan, Jedlička Luděk, Kuda Bohuslav  - Balistika</a:t>
            </a:r>
          </a:p>
          <a:p>
            <a:pPr algn="r"/>
            <a:r>
              <a:rPr lang="cs-CZ" sz="2800" i="1" u="none">
                <a:latin typeface="Times New Roman" charset="0"/>
              </a:rPr>
              <a:t>Brno 2003</a:t>
            </a:r>
            <a:endParaRPr lang="cs-CZ" sz="2800" u="none">
              <a:latin typeface="Times New Roman" charset="0"/>
            </a:endParaRPr>
          </a:p>
          <a:p>
            <a:pPr algn="l"/>
            <a:endParaRPr lang="cs-CZ" sz="2800" u="none">
              <a:latin typeface="Times New Roman" charset="0"/>
            </a:endParaRPr>
          </a:p>
          <a:p>
            <a:pPr algn="l"/>
            <a:r>
              <a:rPr lang="cs-CZ" sz="2800" u="none">
                <a:latin typeface="Times New Roman" charset="0"/>
              </a:rPr>
              <a:t>Firemní literatura, odborná periodika, sbírky zákonů a ostatní normy.</a:t>
            </a:r>
            <a:endParaRPr lang="cs-CZ" sz="2800" i="1" u="none">
              <a:latin typeface="Times New Roman" charset="0"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6_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6_Cesta">
      <a:majorFont>
        <a:latin typeface=""/>
        <a:ea typeface=""/>
        <a:cs typeface=""/>
      </a:majorFont>
      <a:minorFont>
        <a:latin typeface=""/>
        <a:ea typeface=""/>
        <a:cs typeface="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2705</TotalTime>
  <Words>643</Words>
  <Application>Microsoft Office PowerPoint</Application>
  <PresentationFormat>Předvádění na obrazovce (4:3)</PresentationFormat>
  <Paragraphs>210</Paragraphs>
  <Slides>22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4" baseType="lpstr">
      <vt:lpstr>6_Cesta</vt:lpstr>
      <vt:lpstr>Rastrový obrázek</vt:lpstr>
      <vt:lpstr>12. Konstrukce grafu vnější balistiky</vt:lpstr>
      <vt:lpstr>A N O T A C E</vt:lpstr>
      <vt:lpstr>Co to je balistická křivka?</vt:lpstr>
      <vt:lpstr>Jak vypadá balistická křivka?</vt:lpstr>
      <vt:lpstr>Hodnoty pro konstrukci</vt:lpstr>
      <vt:lpstr>Tabulka</vt:lpstr>
      <vt:lpstr>Nakreslíme zbraň</vt:lpstr>
      <vt:lpstr>Nakreslíme souřadnou soustavu </vt:lpstr>
      <vt:lpstr>Označení  bodů</vt:lpstr>
      <vt:lpstr>Proložení dalších přímek </vt:lpstr>
      <vt:lpstr>Zakótování označení těchto přímek</vt:lpstr>
      <vt:lpstr>Konstrukce balistické křivky </vt:lpstr>
      <vt:lpstr>Vložení vrcholu střely</vt:lpstr>
      <vt:lpstr>Vložení vrcholu střely</vt:lpstr>
      <vt:lpstr>Zakótování polohy bodu V</vt:lpstr>
      <vt:lpstr>Zakótování polohy bodu V </vt:lpstr>
      <vt:lpstr>Vložení křivky derivace</vt:lpstr>
      <vt:lpstr>Vložení křivky derivace </vt:lpstr>
      <vt:lpstr>Popis jednotlivých veličin</vt:lpstr>
      <vt:lpstr>Výsledný graf vnější balistiky </vt:lpstr>
      <vt:lpstr>Použitá literatura</vt:lpstr>
      <vt:lpstr>Použitá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skola2</dc:creator>
  <cp:lastModifiedBy>Pavel</cp:lastModifiedBy>
  <cp:revision>129</cp:revision>
  <dcterms:created xsi:type="dcterms:W3CDTF">2012-05-15T11:32:42Z</dcterms:created>
  <dcterms:modified xsi:type="dcterms:W3CDTF">2013-11-07T10:10:25Z</dcterms:modified>
</cp:coreProperties>
</file>