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23"/>
  </p:notesMasterIdLst>
  <p:handoutMasterIdLst>
    <p:handoutMasterId r:id="rId24"/>
  </p:handoutMasterIdLst>
  <p:sldIdLst>
    <p:sldId id="257" r:id="rId2"/>
    <p:sldId id="279" r:id="rId3"/>
    <p:sldId id="297" r:id="rId4"/>
    <p:sldId id="284" r:id="rId5"/>
    <p:sldId id="281" r:id="rId6"/>
    <p:sldId id="293" r:id="rId7"/>
    <p:sldId id="292" r:id="rId8"/>
    <p:sldId id="283" r:id="rId9"/>
    <p:sldId id="298" r:id="rId10"/>
    <p:sldId id="287" r:id="rId11"/>
    <p:sldId id="285" r:id="rId12"/>
    <p:sldId id="288" r:id="rId13"/>
    <p:sldId id="289" r:id="rId14"/>
    <p:sldId id="290" r:id="rId15"/>
    <p:sldId id="291" r:id="rId16"/>
    <p:sldId id="286" r:id="rId17"/>
    <p:sldId id="294" r:id="rId18"/>
    <p:sldId id="295" r:id="rId19"/>
    <p:sldId id="299" r:id="rId20"/>
    <p:sldId id="282" r:id="rId21"/>
    <p:sldId id="296" r:id="rId2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751CD693-38F9-47EF-B103-670FFBE71C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0299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5B3419BA-52FD-4BC6-A8CD-9CF2FAB3C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431225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B6B16-8085-4115-82EC-3AC4F79A2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10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633236B-83C2-45E1-A62D-73811654A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u="none"/>
          </a:p>
        </p:txBody>
      </p:sp>
      <p:graphicFrame>
        <p:nvGraphicFramePr>
          <p:cNvPr id="10274" name="Group 34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675733729"/>
              </p:ext>
            </p:extLst>
          </p:nvPr>
        </p:nvGraphicFramePr>
        <p:xfrm>
          <a:off x="381000" y="19812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 Cílová balistika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29. Října 2012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75" name="Rectangle 35"/>
          <p:cNvSpPr>
            <a:spLocks noGrp="1"/>
          </p:cNvSpPr>
          <p:nvPr>
            <p:ph type="title" idx="4294967295"/>
          </p:nvPr>
        </p:nvSpPr>
        <p:spPr bwMode="auto">
          <a:xfrm>
            <a:off x="228600" y="10668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13. Cílová balistika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6577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u="none"/>
              <a:t>	Záměrem této sady výukových materiálů s názvem </a:t>
            </a:r>
            <a:r>
              <a:rPr lang="cs-CZ" sz="2800" b="1" u="none"/>
              <a:t>Balistika a konstrukce hlavních dílů zbraní </a:t>
            </a:r>
            <a:r>
              <a:rPr lang="cs-CZ" sz="2800" u="none"/>
              <a:t>je ukázat žákům 2. ročníku SŠ-COPt, ve vyučovaném předmětu </a:t>
            </a:r>
            <a:r>
              <a:rPr lang="cs-CZ" sz="2800" i="1" u="none"/>
              <a:t>Střelné zbraně a balistika </a:t>
            </a:r>
            <a:r>
              <a:rPr lang="cs-CZ" sz="280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solidFill>
                  <a:schemeClr val="tx2"/>
                </a:solidFill>
              </a:rPr>
              <a:t>	</a:t>
            </a:r>
            <a:r>
              <a:rPr lang="cs-CZ" sz="2800" u="none"/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Biobalistika</a:t>
            </a:r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478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Biobalistika je jedním ze speciálních odvětví kriminalistické biomechaniky. Tato vědní disciplina zahrnuje mechaniku pronikání projektilu vystřeleného z palné zbraně skrze živý organismus a reakci těla na způsobené střelné poranění. 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	Biobalistika tak spojuje obory soudního lékařství a kriminalistiku nebo také medicínu, mechaniku, fyziku, ale i a právo. Podle tvaru střelného poranění jsou znalci schopni určit, z jaké zbraně, vzdálenosti a pod jakým úhlem bylo na oběť vystřeleno.</a:t>
            </a:r>
            <a:r>
              <a:rPr lang="cs-CZ" sz="2800" u="none">
                <a:latin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91440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Odpor vzduchu </a:t>
            </a:r>
          </a:p>
        </p:txBody>
      </p:sp>
      <p:sp>
        <p:nvSpPr>
          <p:cNvPr id="71690" name="Rectangle 10"/>
          <p:cNvSpPr>
            <a:spLocks noChangeArrowheads="1"/>
          </p:cNvSpPr>
          <p:nvPr/>
        </p:nvSpPr>
        <p:spPr bwMode="auto">
          <a:xfrm>
            <a:off x="0" y="990600"/>
            <a:ext cx="914400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Síla odporu vzduchu nepůsobí v těžišti střely a osa střely nesměřuje přesně ve směru pohybu střely. Vznikne tak za letu klopný moment, který se snaží střelu převrátit. K eliminaci tohoto momentu je nutná dostatečně rychlá rotace střely tj. dostatečně krátké stoupání vývrtu. Pak je střela stabilní, rozlišují se dvě kritéria stability: statická stabilita (střela koná pravidelný precesní pohyb) a dynamická stabilita ("velikost" precesního pohybu se během letu střely zmenšuje). </a:t>
            </a:r>
            <a:endParaRPr lang="cs-CZ" sz="2800" u="none">
              <a:latin typeface="Times New Roman" charset="0"/>
              <a:cs typeface="Times New Roman" charset="0"/>
            </a:endParaRPr>
          </a:p>
        </p:txBody>
      </p:sp>
      <p:sp>
        <p:nvSpPr>
          <p:cNvPr id="71691" name="Rectangle 11"/>
          <p:cNvSpPr>
            <a:spLocks noChangeArrowheads="1"/>
          </p:cNvSpPr>
          <p:nvPr/>
        </p:nvSpPr>
        <p:spPr bwMode="auto">
          <a:xfrm>
            <a:off x="685800" y="4648200"/>
            <a:ext cx="8305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indent="-228600" algn="l" eaLnBrk="0" hangingPunct="0">
              <a:tabLst>
                <a:tab pos="457200" algn="l"/>
              </a:tabLst>
            </a:pPr>
            <a:endParaRPr lang="cs-CZ" u="none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Proč balistika 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0" y="12954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Je to aplikovaná věda, která se zabývá teoretickým a experimentálním studiem pohybu střel a raket. </a:t>
            </a:r>
            <a:br>
              <a:rPr lang="cs-CZ" sz="2800" u="none">
                <a:latin typeface="Times New Roman" charset="0"/>
              </a:rPr>
            </a:b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Střely vystřelujeme ve většině případů z hlavňových zbraní</a:t>
            </a:r>
            <a:r>
              <a:rPr lang="cs-CZ" sz="2800" b="1" u="none">
                <a:latin typeface="Times New Roman" charset="0"/>
              </a:rPr>
              <a:t> </a:t>
            </a:r>
            <a:r>
              <a:rPr lang="cs-CZ" sz="2800" u="none">
                <a:latin typeface="Times New Roman" charset="0"/>
              </a:rPr>
              <a:t>loveckých, sportovních, nebo obraných zbraní (vojenských).</a:t>
            </a:r>
          </a:p>
          <a:p>
            <a:pPr algn="l">
              <a:buFontTx/>
              <a:buChar char="-"/>
            </a:pP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Rakety vystřelujeme ve většině případů z raketnic. </a:t>
            </a:r>
            <a:endParaRPr lang="cs-CZ" sz="2800" b="1" u="none">
              <a:latin typeface="Times New Roman" charset="0"/>
            </a:endParaRPr>
          </a:p>
          <a:p>
            <a:pPr algn="l">
              <a:buFontTx/>
              <a:buChar char="-"/>
            </a:pPr>
            <a:endParaRPr lang="cs-CZ" sz="2800" b="1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Tento pohyb sledujeme od počátku pohybu v hlavni, nebo raketnici až po zasažení a zničení cíle.</a:t>
            </a:r>
            <a:endParaRPr lang="cs-CZ" sz="2800" b="1" u="none">
              <a:latin typeface="Times New Roman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Výhody balistické želatiny </a:t>
            </a:r>
          </a:p>
        </p:txBody>
      </p:sp>
      <p:sp>
        <p:nvSpPr>
          <p:cNvPr id="80899" name="Rectangle 3"/>
          <p:cNvSpPr>
            <a:spLocks noChangeArrowheads="1"/>
          </p:cNvSpPr>
          <p:nvPr/>
        </p:nvSpPr>
        <p:spPr bwMode="auto">
          <a:xfrm>
            <a:off x="0" y="990600"/>
            <a:ext cx="9144000" cy="521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Želatina se vyrábí v podobě prášku extrahováním kolagenu z kostí a rohoviny zvířat. Vysoušením koncentrovaného roztoku vznikne želatina určitých vlastností. Tento postup je poměrně náročný a drahý. Naopak mýdlo je dostupná surovina, ale běžná mýdla se pro balistické zkoušky nehodí, protože jsou příliš tuhá. V úvahu připadají tzv. glycerinová mýdla, jejichž výroba je relativně nákladná. Mají oproti želatině tu výhodu, že jsou mnohem plastičtější a po prostřelení v nich zůstává dutina, jejíž objem lze měřit přímými metodami. Nevýhoda spočívá v neprůhlednosti mýdel. Není možné sledovat vývoj střelného kanálu vysokorychlostní kamerou.</a:t>
            </a:r>
          </a:p>
          <a:p>
            <a:pPr algn="l" eaLnBrk="0" hangingPunct="0"/>
            <a:endParaRPr lang="cs-CZ" sz="2800" u="none">
              <a:latin typeface="Times New Roman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Simulace cíle </a:t>
            </a:r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0" y="19050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Jako další vhodná náhrada se zdá být směs petrolátu a parafínu. Tato látka má výhody mýdla i želatiny. Chováním se spíše podobá želatině a po prostřelení je možno směs upravit a znovu použít stejně jako mýdlo. Homogenita materiálu se testuje pádovými zkouškami. Reálně simuluje vytlačení tkáně z jádra střelného kanálu. Plastická tvárnost materiálu způsobí, že po průchodu střely blokem zůstane trvalá dutina.</a:t>
            </a:r>
            <a:r>
              <a:rPr lang="cs-CZ" sz="2800" u="none">
                <a:latin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Střela a matematika</a:t>
            </a: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0" y="1600200"/>
            <a:ext cx="9144000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Nejčastěji se pro odhad maximální délky stoupání používají jednoduché empirické vztahy, které  pro zadanou délku a někdy i počáteční rychlost střely odhadnou maximální délku stoupání. Tyto metody jsou v programu také zahrnuty. Pro stabilizaci střely ale není důležitá jen délka. Ve skutečnosti je důležitá i hmotnost a tvar střely, jinak řečeno moment setrvačnosti (tj. rozložení hmotnosti) v obou osách (příčné a podélné) a také poloha těžiště, malou roli hraje i počáteční rychlost.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Zákonitosti</a:t>
            </a:r>
          </a:p>
        </p:txBody>
      </p:sp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0" y="1638300"/>
            <a:ext cx="9067800" cy="521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Obecně se dá říct toto: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a.</a:t>
            </a:r>
            <a:r>
              <a:rPr lang="cs-CZ" sz="2800" u="none">
                <a:latin typeface="Times New Roman" charset="0"/>
                <a:cs typeface="Times New Roman" charset="0"/>
              </a:rPr>
              <a:t>      </a:t>
            </a:r>
            <a:r>
              <a:rPr lang="cs-CZ" sz="2800" u="none">
                <a:latin typeface="Times New Roman" charset="0"/>
              </a:rPr>
              <a:t>Ke stabilizaci delší (a t</a:t>
            </a:r>
            <a:r>
              <a:rPr lang="cs-CZ" sz="2800" u="none">
                <a:latin typeface="Times New Roman" charset="0"/>
                <a:cs typeface="Times New Roman" charset="0"/>
              </a:rPr>
              <a:t>ěž</a:t>
            </a:r>
            <a:r>
              <a:rPr lang="cs-CZ" sz="2800" u="none">
                <a:latin typeface="Times New Roman" charset="0"/>
              </a:rPr>
              <a:t>ší)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 je pot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eba kratšího stoupání vývrtu.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b.</a:t>
            </a:r>
            <a:r>
              <a:rPr lang="cs-CZ" sz="2800" u="none">
                <a:latin typeface="Times New Roman" charset="0"/>
                <a:cs typeface="Times New Roman" charset="0"/>
              </a:rPr>
              <a:t>      </a:t>
            </a:r>
            <a:r>
              <a:rPr lang="cs-CZ" sz="2800" u="none">
                <a:latin typeface="Times New Roman" charset="0"/>
              </a:rPr>
              <a:t>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 s BT zadní </a:t>
            </a:r>
            <a:r>
              <a:rPr lang="cs-CZ" sz="2800" u="none">
                <a:latin typeface="Times New Roman" charset="0"/>
                <a:cs typeface="Times New Roman" charset="0"/>
              </a:rPr>
              <a:t>č</a:t>
            </a:r>
            <a:r>
              <a:rPr lang="cs-CZ" sz="2800" u="none">
                <a:latin typeface="Times New Roman" charset="0"/>
              </a:rPr>
              <a:t>ástí (nebo VLD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ely) jsou p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 stejné hmotnosti delší ne</a:t>
            </a:r>
            <a:r>
              <a:rPr lang="cs-CZ" sz="2800" u="none">
                <a:latin typeface="Times New Roman" charset="0"/>
                <a:cs typeface="Times New Roman" charset="0"/>
              </a:rPr>
              <a:t>ž</a:t>
            </a:r>
            <a:r>
              <a:rPr lang="cs-CZ" sz="2800" u="none">
                <a:latin typeface="Times New Roman" charset="0"/>
              </a:rPr>
              <a:t> oby</a:t>
            </a:r>
            <a:r>
              <a:rPr lang="cs-CZ" sz="2800" u="none">
                <a:latin typeface="Times New Roman" charset="0"/>
                <a:cs typeface="Times New Roman" charset="0"/>
              </a:rPr>
              <a:t>č</a:t>
            </a:r>
            <a:r>
              <a:rPr lang="cs-CZ" sz="2800" u="none">
                <a:latin typeface="Times New Roman" charset="0"/>
              </a:rPr>
              <a:t>ejné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 a vy</a:t>
            </a:r>
            <a:r>
              <a:rPr lang="cs-CZ" sz="2800" u="none">
                <a:latin typeface="Times New Roman" charset="0"/>
                <a:cs typeface="Times New Roman" charset="0"/>
              </a:rPr>
              <a:t>ž</a:t>
            </a:r>
            <a:r>
              <a:rPr lang="cs-CZ" sz="2800" u="none">
                <a:latin typeface="Times New Roman" charset="0"/>
              </a:rPr>
              <a:t>adují kratší (ale jen o málo) stoupání.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c.</a:t>
            </a:r>
            <a:r>
              <a:rPr lang="cs-CZ" sz="2800" u="none">
                <a:latin typeface="Times New Roman" charset="0"/>
                <a:cs typeface="Times New Roman" charset="0"/>
              </a:rPr>
              <a:t>      </a:t>
            </a:r>
            <a:r>
              <a:rPr lang="cs-CZ" sz="2800" u="none">
                <a:latin typeface="Times New Roman" charset="0"/>
              </a:rPr>
              <a:t>Pro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 s dutinkou v p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ední </a:t>
            </a:r>
            <a:r>
              <a:rPr lang="cs-CZ" sz="2800" u="none">
                <a:latin typeface="Times New Roman" charset="0"/>
                <a:cs typeface="Times New Roman" charset="0"/>
              </a:rPr>
              <a:t>č</a:t>
            </a:r>
            <a:r>
              <a:rPr lang="cs-CZ" sz="2800" u="none">
                <a:latin typeface="Times New Roman" charset="0"/>
              </a:rPr>
              <a:t>ásti (klesne p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í</a:t>
            </a:r>
            <a:r>
              <a:rPr lang="cs-CZ" sz="2800" u="none">
                <a:latin typeface="Times New Roman" charset="0"/>
                <a:cs typeface="Times New Roman" charset="0"/>
              </a:rPr>
              <a:t>č</a:t>
            </a:r>
            <a:r>
              <a:rPr lang="cs-CZ" sz="2800" u="none">
                <a:latin typeface="Times New Roman" charset="0"/>
              </a:rPr>
              <a:t>ný moment setrva</a:t>
            </a:r>
            <a:r>
              <a:rPr lang="cs-CZ" sz="2800" u="none">
                <a:latin typeface="Times New Roman" charset="0"/>
                <a:cs typeface="Times New Roman" charset="0"/>
              </a:rPr>
              <a:t>č</a:t>
            </a:r>
            <a:r>
              <a:rPr lang="cs-CZ" sz="2800" u="none">
                <a:latin typeface="Times New Roman" charset="0"/>
              </a:rPr>
              <a:t>nosti) naopak stoupání m</a:t>
            </a:r>
            <a:r>
              <a:rPr lang="cs-CZ" sz="2800" u="none">
                <a:latin typeface="Times New Roman" charset="0"/>
                <a:cs typeface="Times New Roman" charset="0"/>
              </a:rPr>
              <a:t>ůž</a:t>
            </a:r>
            <a:r>
              <a:rPr lang="cs-CZ" sz="2800" u="none">
                <a:latin typeface="Times New Roman" charset="0"/>
              </a:rPr>
              <a:t>e být o trochu delší.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d.</a:t>
            </a:r>
            <a:r>
              <a:rPr lang="cs-CZ" sz="2800" u="none">
                <a:latin typeface="Times New Roman" charset="0"/>
                <a:cs typeface="Times New Roman" charset="0"/>
              </a:rPr>
              <a:t>      </a:t>
            </a:r>
            <a:r>
              <a:rPr lang="cs-CZ" sz="2800" u="none">
                <a:latin typeface="Times New Roman" charset="0"/>
              </a:rPr>
              <a:t>Zvýšením v</a:t>
            </a:r>
            <a:r>
              <a:rPr lang="cs-CZ" sz="2800" u="none" baseline="-30000">
                <a:latin typeface="Times New Roman" charset="0"/>
              </a:rPr>
              <a:t>0</a:t>
            </a:r>
            <a:r>
              <a:rPr lang="cs-CZ" sz="2800" u="none">
                <a:latin typeface="Times New Roman" charset="0"/>
              </a:rPr>
              <a:t> se mírn</a:t>
            </a:r>
            <a:r>
              <a:rPr lang="cs-CZ" sz="2800" u="none">
                <a:latin typeface="Times New Roman" charset="0"/>
                <a:cs typeface="Times New Roman" charset="0"/>
              </a:rPr>
              <a:t>ě</a:t>
            </a:r>
            <a:r>
              <a:rPr lang="cs-CZ" sz="2800" u="none">
                <a:latin typeface="Times New Roman" charset="0"/>
              </a:rPr>
              <a:t> zvýší stabilita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ely.</a:t>
            </a:r>
            <a:endParaRPr lang="cs-CZ" sz="2800" u="none">
              <a:latin typeface="Times New Roman" charset="0"/>
              <a:cs typeface="Times New Roman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Jak na tabulku </a:t>
            </a:r>
          </a:p>
        </p:txBody>
      </p:sp>
      <p:sp>
        <p:nvSpPr>
          <p:cNvPr id="74755" name="Rectangle 3"/>
          <p:cNvSpPr>
            <a:spLocks noChangeArrowheads="1"/>
          </p:cNvSpPr>
          <p:nvPr/>
        </p:nvSpPr>
        <p:spPr bwMode="auto">
          <a:xfrm>
            <a:off x="0" y="20574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Některé doporučené hodnoty je možné ověřit přímým výpočtem rychlosti rotace střely, ale v praxi má největší význam jen bod (a). Nejlepším řešením je držet se doporučení výrobce střely, ovšem ne všichni ke svým střelám kromě BC udávají i potřebné stoupání. V následující tabulce je přehled doporučených stoupání. Údaje jsou bez záruky. V případě získání nových údajů bude tabulka aktualizována.</a:t>
            </a:r>
            <a:r>
              <a:rPr lang="cs-CZ" sz="2800" u="none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-1524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Tabuka stoupání - ráže</a:t>
            </a:r>
          </a:p>
        </p:txBody>
      </p:sp>
      <p:graphicFrame>
        <p:nvGraphicFramePr>
          <p:cNvPr id="72710" name="Object 6"/>
          <p:cNvGraphicFramePr>
            <a:graphicFrameLocks noChangeAspect="1"/>
          </p:cNvGraphicFramePr>
          <p:nvPr/>
        </p:nvGraphicFramePr>
        <p:xfrm>
          <a:off x="685800" y="649288"/>
          <a:ext cx="7620000" cy="6208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4" name="List" r:id="rId3" imgW="5505831" imgH="4486656" progId="Excel.Sheet.8">
                  <p:embed/>
                </p:oleObj>
              </mc:Choice>
              <mc:Fallback>
                <p:oleObj name="List" r:id="rId3" imgW="5505831" imgH="4486656" progId="Excel.Sheet.8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649288"/>
                        <a:ext cx="7620000" cy="6208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Pokračování tabulky </a:t>
            </a:r>
          </a:p>
        </p:txBody>
      </p:sp>
      <p:graphicFrame>
        <p:nvGraphicFramePr>
          <p:cNvPr id="75780" name="Object 4"/>
          <p:cNvGraphicFramePr>
            <a:graphicFrameLocks noChangeAspect="1"/>
          </p:cNvGraphicFramePr>
          <p:nvPr/>
        </p:nvGraphicFramePr>
        <p:xfrm>
          <a:off x="914400" y="760413"/>
          <a:ext cx="7162800" cy="6097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3" name="List" r:id="rId3" imgW="4353306" imgH="3705555" progId="Excel.Sheet.8">
                  <p:embed/>
                </p:oleObj>
              </mc:Choice>
              <mc:Fallback>
                <p:oleObj name="List" r:id="rId3" imgW="4353306" imgH="3705555" progId="Excel.Sheet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760413"/>
                        <a:ext cx="7162800" cy="6097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Střelný kanál </a:t>
            </a:r>
          </a:p>
        </p:txBody>
      </p:sp>
      <p:sp>
        <p:nvSpPr>
          <p:cNvPr id="76803" name="Rectangle 3"/>
          <p:cNvSpPr>
            <a:spLocks noChangeArrowheads="1"/>
          </p:cNvSpPr>
          <p:nvPr/>
        </p:nvSpPr>
        <p:spPr bwMode="auto">
          <a:xfrm>
            <a:off x="0" y="1981200"/>
            <a:ext cx="8915400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Střelný kanál vzniká pronikáním projektilu tkáněmi a svým rozsahem neodpovídá velikosti projektilu. V měkkých tkáních jsou stěny kanálu nerovné, v kosti a chrupavčité tkáni mohou být hladké. 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	V místě, kde opouští projektil kost, zvláště plochou, se nachází trychtýřovité vytržení kostní tkáně. Trychtýř se rozšiřuje po směru dráhy projektilu, odtud lze určit jeho směr letu. </a:t>
            </a:r>
            <a:endParaRPr lang="cs-CZ" sz="2800" u="none">
              <a:latin typeface="Times New Roman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Co tvoří střelný kanál? </a:t>
            </a:r>
          </a:p>
        </p:txBody>
      </p:sp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0" y="9906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Střelný kanál tvoří: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1.</a:t>
            </a:r>
            <a:r>
              <a:rPr lang="cs-CZ" sz="2800" u="none">
                <a:latin typeface="Times New Roman" charset="0"/>
              </a:rPr>
              <a:t>vlastní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elný kanál, který je obvykle válcovitého profilu a bývá vypln</a:t>
            </a:r>
            <a:r>
              <a:rPr lang="cs-CZ" sz="2800" u="none">
                <a:latin typeface="Times New Roman" charset="0"/>
                <a:cs typeface="Times New Roman" charset="0"/>
              </a:rPr>
              <a:t>ě</a:t>
            </a:r>
            <a:r>
              <a:rPr lang="cs-CZ" sz="2800" u="none">
                <a:latin typeface="Times New Roman" charset="0"/>
              </a:rPr>
              <a:t>n rozt</a:t>
            </a:r>
            <a:r>
              <a:rPr lang="cs-CZ" sz="2800" u="none">
                <a:latin typeface="Times New Roman" charset="0"/>
                <a:cs typeface="Times New Roman" charset="0"/>
              </a:rPr>
              <a:t>ří</a:t>
            </a:r>
            <a:r>
              <a:rPr lang="cs-CZ" sz="2800" u="none">
                <a:latin typeface="Times New Roman" charset="0"/>
              </a:rPr>
              <a:t>št</a:t>
            </a:r>
            <a:r>
              <a:rPr lang="cs-CZ" sz="2800" u="none">
                <a:latin typeface="Times New Roman" charset="0"/>
                <a:cs typeface="Times New Roman" charset="0"/>
              </a:rPr>
              <a:t>ě</a:t>
            </a:r>
            <a:r>
              <a:rPr lang="cs-CZ" sz="2800" u="none">
                <a:latin typeface="Times New Roman" charset="0"/>
              </a:rPr>
              <a:t>nou tkání, krevními sra</a:t>
            </a:r>
            <a:r>
              <a:rPr lang="cs-CZ" sz="2800" u="none">
                <a:latin typeface="Times New Roman" charset="0"/>
                <a:cs typeface="Times New Roman" charset="0"/>
              </a:rPr>
              <a:t>ž</a:t>
            </a:r>
            <a:r>
              <a:rPr lang="cs-CZ" sz="2800" u="none">
                <a:latin typeface="Times New Roman" charset="0"/>
              </a:rPr>
              <a:t>eninami a úlomky kostí. P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i zást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elu na jeho konci z</a:t>
            </a:r>
            <a:r>
              <a:rPr lang="cs-CZ" sz="2800" u="none">
                <a:latin typeface="Times New Roman" charset="0"/>
                <a:cs typeface="Times New Roman" charset="0"/>
              </a:rPr>
              <a:t>ů</a:t>
            </a:r>
            <a:r>
              <a:rPr lang="cs-CZ" sz="2800" u="none">
                <a:latin typeface="Times New Roman" charset="0"/>
              </a:rPr>
              <a:t>stává projektil. 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2.</a:t>
            </a:r>
            <a:r>
              <a:rPr lang="cs-CZ" sz="2800" u="none">
                <a:latin typeface="Times New Roman" charset="0"/>
              </a:rPr>
              <a:t>vrstva úrazové nekrózy, její</a:t>
            </a:r>
            <a:r>
              <a:rPr lang="cs-CZ" sz="2800" u="none">
                <a:latin typeface="Times New Roman" charset="0"/>
                <a:cs typeface="Times New Roman" charset="0"/>
              </a:rPr>
              <a:t>ž</a:t>
            </a:r>
            <a:r>
              <a:rPr lang="cs-CZ" sz="2800" u="none">
                <a:latin typeface="Times New Roman" charset="0"/>
              </a:rPr>
              <a:t> ší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ka závisí na kinetické energii st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ely. Je tvo</a:t>
            </a:r>
            <a:r>
              <a:rPr lang="cs-CZ" sz="2800" u="none">
                <a:latin typeface="Times New Roman" charset="0"/>
                <a:cs typeface="Times New Roman" charset="0"/>
              </a:rPr>
              <a:t>ř</a:t>
            </a:r>
            <a:r>
              <a:rPr lang="cs-CZ" sz="2800" u="none">
                <a:latin typeface="Times New Roman" charset="0"/>
              </a:rPr>
              <a:t>ena rozdrcenou a prokrvácenou tkání propadající nekróze. 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3.vrstva molekulárního tkáňového otřesu, její šířka také závisí na kinetické energii střely a je charakterizována drobnými krevními výronky.</a:t>
            </a:r>
            <a:r>
              <a:rPr lang="cs-CZ" sz="1200" u="none">
                <a:cs typeface="Times New Roman" charset="0"/>
              </a:rPr>
              <a:t> </a:t>
            </a:r>
            <a:endParaRPr lang="cs-CZ" u="none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Druhy zranění </a:t>
            </a:r>
          </a:p>
        </p:txBody>
      </p:sp>
      <p:sp>
        <p:nvSpPr>
          <p:cNvPr id="78851" name="Rectangle 3"/>
          <p:cNvSpPr>
            <a:spLocks noChangeArrowheads="1"/>
          </p:cNvSpPr>
          <p:nvPr/>
        </p:nvSpPr>
        <p:spPr bwMode="auto">
          <a:xfrm>
            <a:off x="0" y="838200"/>
            <a:ext cx="9144000" cy="506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endParaRPr lang="cs-CZ" u="none"/>
          </a:p>
          <a:p>
            <a:pPr lvl="1" algn="l" eaLnBrk="0" hangingPunct="0">
              <a:buFontTx/>
              <a:buAutoNum type="arabicPeriod"/>
            </a:pPr>
            <a:r>
              <a:rPr lang="cs-CZ" sz="2800" u="none">
                <a:latin typeface="Times New Roman" charset="0"/>
              </a:rPr>
              <a:t> průstřel, když projektil proniká do těla otvorem označeným jako vstřel, prochází jím za vzniku střelného kanálu a tělo opouští otvorem označeným jako výstřel. </a:t>
            </a:r>
          </a:p>
          <a:p>
            <a:pPr lvl="1" algn="l" eaLnBrk="0" hangingPunct="0">
              <a:buFontTx/>
              <a:buAutoNum type="arabicPeriod"/>
            </a:pPr>
            <a:r>
              <a:rPr lang="cs-CZ" sz="2800" u="none">
                <a:latin typeface="Times New Roman" charset="0"/>
              </a:rPr>
              <a:t> zástřel, jestliže projektil do těla pronikne, vytváří kratší či delší střelný kanál a zůstává na jeho konci. </a:t>
            </a:r>
          </a:p>
          <a:p>
            <a:pPr lvl="1" algn="l" eaLnBrk="0" hangingPunct="0">
              <a:buFontTx/>
              <a:buAutoNum type="arabicPeriod"/>
            </a:pPr>
            <a:r>
              <a:rPr lang="cs-CZ" sz="2800" u="none">
                <a:latin typeface="Times New Roman" charset="0"/>
              </a:rPr>
              <a:t> nástřel, když projektil zasáhne povrch těla a nemá již dostatek energie k tomu, aby do těla pronikl. </a:t>
            </a:r>
          </a:p>
          <a:p>
            <a:pPr lvl="1" algn="l" eaLnBrk="0" hangingPunct="0">
              <a:buFontTx/>
              <a:buAutoNum type="arabicPeriod"/>
            </a:pPr>
            <a:r>
              <a:rPr lang="cs-CZ" sz="2800" u="none">
                <a:latin typeface="Times New Roman" charset="0"/>
              </a:rPr>
              <a:t> </a:t>
            </a:r>
            <a:r>
              <a:rPr lang="cs-CZ" sz="2800" u="none">
                <a:latin typeface="Times New Roman" charset="0"/>
                <a:cs typeface="Times New Roman" charset="0"/>
              </a:rPr>
              <a:t>postřel, jestliže střela zasáhne organismus jen tečně. Projektil sklouzne po povrchu a zanechává na kůži různě hluboký oděrek, jehož spodina je zpravidla žlutohnědá a po zaschnutí pergamenovitě tuhá.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Malorážové střelivo</a:t>
            </a:r>
          </a:p>
        </p:txBody>
      </p:sp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0" y="8382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Toto střelivo pěchotních zbraní je tvořeno náboji nejrůznějšího konstrukčního provedení. Ranivost konkrétní střely závisí na jejím konstrukčním uspořádání (ráže, hmotnost, použité materiály) a funkčních vlastnostech (dopadová rychlost, neformovatelnost a pevnost střely i její stabilita při pronikání tkáněmi). 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	Většina střel je tvořena pouze kovovými materiály (ocel a barevné kovy) a jejich účinek v cíli je zajištěn kinetickou dopadovou energií a rotačního pohybu střely. 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	Pohyby střely – střela se nepohybuje jen po své trajektorii, ale mimo to vykonává další pohyby.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Druhy dalších pohybů</a:t>
            </a:r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3297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· kolem své podélné osy – rotační stabilizační pohyb daný vývrtem hlavně. </a:t>
            </a:r>
          </a:p>
          <a:p>
            <a:pPr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· podélná osa střely opisuje kuželovou plochu ležící ve směru posuvného pohybu střely (presece). </a:t>
            </a:r>
          </a:p>
          <a:p>
            <a:pPr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· kmitání střely kolem příčné osy (nutace). </a:t>
            </a:r>
          </a:p>
          <a:p>
            <a:pPr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· kývavý pohyb kolem horizontální příčné osy .</a:t>
            </a:r>
            <a:r>
              <a:rPr lang="cs-CZ" sz="2800" u="none">
                <a:cs typeface="Times New Roman" charset="0"/>
              </a:rPr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Specifika tvaru </a:t>
            </a:r>
          </a:p>
        </p:txBody>
      </p:sp>
      <p:sp>
        <p:nvSpPr>
          <p:cNvPr id="82947" name="Rectangle 1027"/>
          <p:cNvSpPr>
            <a:spLocks noChangeArrowheads="1"/>
          </p:cNvSpPr>
          <p:nvPr/>
        </p:nvSpPr>
        <p:spPr bwMode="auto">
          <a:xfrm>
            <a:off x="0" y="1295400"/>
            <a:ext cx="9144000" cy="436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Úsťová energie malorážových střel dosahuje při výstřelu z malorážových zbraní několik stovek až několik tisíc joulů, podle toho dělíme střely na nízkoenergetické a vysokoenergetické střely. </a:t>
            </a: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	Podle celkového konstrukčního řešení, vnitřního uspořádání a ranivého potenciálu dělíme střely na nehomogenní a homogenní.</a:t>
            </a: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	 Zvláštním druhem střel specifického vnějšího tvaru i vnitřního uspořádání jsou střely expanzivní. 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Co způsobuje ranivost</a:t>
            </a:r>
          </a:p>
        </p:txBody>
      </p:sp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0" y="1371600"/>
            <a:ext cx="9144000" cy="414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latin typeface="Times New Roman" charset="0"/>
                <a:cs typeface="Times New Roman" charset="0"/>
              </a:rPr>
              <a:t>Toto střelivo pěchotních zbraní je tvořeno náboji nejrůznějšího konstrukčního provedení. Ranivost konkrétní střeli závisí na jejím konstrukčním uspořádání (ráže, hmotnost, použité materiály) a funkčních vlastnostech (dopadová rychlost, neformovatelnost a pevnost střely i její stabilita při pronikání tkáněmi). </a:t>
            </a:r>
          </a:p>
          <a:p>
            <a:pPr algn="l" eaLnBrk="0" hangingPunct="0">
              <a:spcBef>
                <a:spcPct val="50000"/>
              </a:spcBef>
            </a:pPr>
            <a:r>
              <a:rPr lang="cs-CZ" sz="2800" u="none">
                <a:latin typeface="Times New Roman" charset="0"/>
                <a:cs typeface="Times New Roman" charset="0"/>
              </a:rPr>
              <a:t>	Většina střel je tvořena pouze kovovými materiály (ocel a barevné kovy) a jejich účinek v cíli je zajištěn kinetickou dopadovou energií a energií rotačního pohybu střely.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FRENZL Jiří – Ruční palné zbraně 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KŘÍBEK Jan – Střelné zbraně I + II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1994</a:t>
            </a: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STROUHAL Karel – Civilní ruční zbraně a střelivo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Pušky a samopaly</a:t>
            </a:r>
          </a:p>
          <a:p>
            <a:pPr algn="r"/>
            <a:r>
              <a:rPr lang="cs-CZ" sz="2800" i="1" u="none">
                <a:latin typeface="Times New Roman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 u="none">
                <a:latin typeface="Times New Roman" charset="0"/>
              </a:rPr>
              <a:t>Moskva 1983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4098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86019" name="Rectangle 4099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2003</a:t>
            </a:r>
            <a:endParaRPr lang="cs-CZ" sz="2800" u="none">
              <a:latin typeface="Times New Roman" charset="0"/>
            </a:endParaRP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Firemní literatura, odborná periodika, sbírky zákonů a ostatní normy.</a:t>
            </a:r>
            <a:endParaRPr lang="cs-CZ" sz="2800" i="1" u="none">
              <a:latin typeface="Times New Roman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2418</TotalTime>
  <Words>693</Words>
  <Application>Microsoft Office PowerPoint</Application>
  <PresentationFormat>Předvádění na obrazovce (4:3)</PresentationFormat>
  <Paragraphs>105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6_Cesta</vt:lpstr>
      <vt:lpstr>List</vt:lpstr>
      <vt:lpstr>13. Cílová balistika</vt:lpstr>
      <vt:lpstr>A N O T A C E</vt:lpstr>
      <vt:lpstr>Biobalistika</vt:lpstr>
      <vt:lpstr>Odpor vzduchu </vt:lpstr>
      <vt:lpstr>Proč balistika </vt:lpstr>
      <vt:lpstr>Výhody balistické želatiny </vt:lpstr>
      <vt:lpstr>Simulace cíle </vt:lpstr>
      <vt:lpstr>Střela a matematika</vt:lpstr>
      <vt:lpstr>Zákonitosti</vt:lpstr>
      <vt:lpstr>Jak na tabulku </vt:lpstr>
      <vt:lpstr>Tabuka stoupání - ráže</vt:lpstr>
      <vt:lpstr>Pokračování tabulky </vt:lpstr>
      <vt:lpstr>Střelný kanál </vt:lpstr>
      <vt:lpstr>Co tvoří střelný kanál? </vt:lpstr>
      <vt:lpstr>Druhy zranění </vt:lpstr>
      <vt:lpstr>Malorážové střelivo</vt:lpstr>
      <vt:lpstr>Druhy dalších pohybů</vt:lpstr>
      <vt:lpstr>Specifika tvaru </vt:lpstr>
      <vt:lpstr>Co způsobuje ranivost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124</cp:revision>
  <dcterms:created xsi:type="dcterms:W3CDTF">2012-05-15T11:32:42Z</dcterms:created>
  <dcterms:modified xsi:type="dcterms:W3CDTF">2013-11-07T10:10:42Z</dcterms:modified>
</cp:coreProperties>
</file>