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57" r:id="rId1"/>
  </p:sldMasterIdLst>
  <p:notesMasterIdLst>
    <p:notesMasterId r:id="rId23"/>
  </p:notesMasterIdLst>
  <p:handoutMasterIdLst>
    <p:handoutMasterId r:id="rId24"/>
  </p:handoutMasterIdLst>
  <p:sldIdLst>
    <p:sldId id="257" r:id="rId2"/>
    <p:sldId id="279" r:id="rId3"/>
    <p:sldId id="281" r:id="rId4"/>
    <p:sldId id="300" r:id="rId5"/>
    <p:sldId id="283" r:id="rId6"/>
    <p:sldId id="286" r:id="rId7"/>
    <p:sldId id="284" r:id="rId8"/>
    <p:sldId id="287" r:id="rId9"/>
    <p:sldId id="289" r:id="rId10"/>
    <p:sldId id="295" r:id="rId11"/>
    <p:sldId id="291" r:id="rId12"/>
    <p:sldId id="292" r:id="rId13"/>
    <p:sldId id="293" r:id="rId14"/>
    <p:sldId id="294" r:id="rId15"/>
    <p:sldId id="288" r:id="rId16"/>
    <p:sldId id="290" r:id="rId17"/>
    <p:sldId id="297" r:id="rId18"/>
    <p:sldId id="298" r:id="rId19"/>
    <p:sldId id="299" r:id="rId20"/>
    <p:sldId id="282" r:id="rId21"/>
    <p:sldId id="296" r:id="rId22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27430"/>
    <a:srgbClr val="FFCC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584" autoAdjust="0"/>
    <p:restoredTop sz="94660"/>
  </p:normalViewPr>
  <p:slideViewPr>
    <p:cSldViewPr>
      <p:cViewPr varScale="1">
        <p:scale>
          <a:sx n="100" d="100"/>
          <a:sy n="100" d="100"/>
        </p:scale>
        <p:origin x="-96" y="-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fld id="{5A3ABC8E-6172-4615-BB6D-328CD3E377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833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0"/>
            <a:r>
              <a:rPr lang="cs-CZ" smtClean="0"/>
              <a:t>Druhá úroveň</a:t>
            </a:r>
          </a:p>
          <a:p>
            <a:pPr lvl="0"/>
            <a:r>
              <a:rPr lang="cs-CZ" smtClean="0"/>
              <a:t>Třetí úroveň</a:t>
            </a:r>
          </a:p>
          <a:p>
            <a:pPr lvl="0"/>
            <a:r>
              <a:rPr lang="cs-CZ" smtClean="0"/>
              <a:t>Čtvrtá úroveň</a:t>
            </a:r>
          </a:p>
          <a:p>
            <a:pPr lvl="0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fld id="{3D42D876-B5E9-4440-819E-D804E0D373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367393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A565D-2388-44D0-BDBB-DA3476CAE8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400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datum 2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zápatí 23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6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1E7D6E9-DD59-4520-BAD7-648277796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8" r:id="rId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cs-CZ" u="none"/>
          </a:p>
        </p:txBody>
      </p:sp>
      <p:graphicFrame>
        <p:nvGraphicFramePr>
          <p:cNvPr id="10274" name="Group 34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918217371"/>
              </p:ext>
            </p:extLst>
          </p:nvPr>
        </p:nvGraphicFramePr>
        <p:xfrm>
          <a:off x="381000" y="1905000"/>
          <a:ext cx="8493125" cy="4018502"/>
        </p:xfrm>
        <a:graphic>
          <a:graphicData uri="http://schemas.openxmlformats.org/drawingml/2006/table">
            <a:tbl>
              <a:tblPr/>
              <a:tblGrid>
                <a:gridCol w="2114550"/>
                <a:gridCol w="6378575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Štursa Petr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5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14. Účinky střely v cíli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6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10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Balistika a konstrukce hlavních dílů zbraní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(pro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předmětu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SZb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8. Listopadu 2012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67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u="none"/>
              <a:t>Uvedení autor, není-li uvedeno jinak, je autorem tohoto výukového materiálu a všech jeho částí. Tento projekt je spolufinancován ESF a státním rozpočtem ČR.</a:t>
            </a:r>
          </a:p>
        </p:txBody>
      </p:sp>
      <p:sp>
        <p:nvSpPr>
          <p:cNvPr id="10275" name="Rectangle 35"/>
          <p:cNvSpPr>
            <a:spLocks noGrp="1"/>
          </p:cNvSpPr>
          <p:nvPr>
            <p:ph type="title" idx="4294967295"/>
          </p:nvPr>
        </p:nvSpPr>
        <p:spPr bwMode="auto">
          <a:xfrm>
            <a:off x="228600" y="9906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  <a:effectLst/>
                <a:latin typeface="Times New Roman" charset="0"/>
              </a:rPr>
              <a:t>14. Účinky střely v cíli</a:t>
            </a: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780" y="165774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89916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A N O T A C E</a:t>
            </a:r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0" y="1600200"/>
            <a:ext cx="9144000" cy="201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800" u="none"/>
              <a:t>	Záměrem této sady výukových materiálů s názvem </a:t>
            </a:r>
            <a:r>
              <a:rPr lang="cs-CZ" sz="2800" b="1" u="none"/>
              <a:t>Balistika a konstrukce hlavních dílů zbraní </a:t>
            </a:r>
            <a:r>
              <a:rPr lang="cs-CZ" sz="2800" u="none"/>
              <a:t>je ukázat žákům 2. ročníku SŠ-COPt, ve vyučovaném předmětu </a:t>
            </a:r>
            <a:r>
              <a:rPr lang="cs-CZ" sz="2800" i="1" u="none"/>
              <a:t>Střelné zbraně a balistika </a:t>
            </a:r>
            <a:r>
              <a:rPr lang="cs-CZ" sz="2800" u="none"/>
              <a:t>zajímavou technikou některá úskalí této zajímavé vědní disciplíny.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0" y="4419600"/>
            <a:ext cx="91440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solidFill>
                  <a:schemeClr val="tx2"/>
                </a:solidFill>
              </a:rPr>
              <a:t>	</a:t>
            </a:r>
            <a:r>
              <a:rPr lang="cs-CZ" sz="2800" u="none"/>
              <a:t>Jednotlivé prezentace  této sady popisují postupně probírané oblasti a zábavnou formou se je snaží přiblížit žákům a tak je vtáhnout do daného problému.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Účinky jednotlivý malorážových zbraní </a:t>
            </a:r>
          </a:p>
        </p:txBody>
      </p:sp>
      <p:sp>
        <p:nvSpPr>
          <p:cNvPr id="67590" name="Rectangle 6"/>
          <p:cNvSpPr>
            <a:spLocks noChangeArrowheads="1"/>
          </p:cNvSpPr>
          <p:nvPr/>
        </p:nvSpPr>
        <p:spPr bwMode="auto">
          <a:xfrm>
            <a:off x="0" y="1981200"/>
            <a:ext cx="9144000" cy="350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</a:t>
            </a:r>
            <a:r>
              <a:rPr lang="cs-CZ" sz="2800" u="none">
                <a:latin typeface="Times New Roman" charset="0"/>
                <a:cs typeface="Times New Roman" charset="0"/>
              </a:rPr>
              <a:t>Vznik střelného kanálu bude ještě popsán z mechanického hlediska. Po průletu projektilu vzniká nejprve pulsující tzv. dočasná dutina, která se ustálí a přejde v dutinu trvalou. Pojmem "Narrow Chanel" se označuje ta část kanálu, kde se projektil ještě pohybuje stabilně. Tvar a délka střelného kanálu závisí na mnoha faktorech. Mezi nejdůležitější patří dopadová rychlost projektilu na cíl, úhel dopadu a materiálové vlastnosti střely a cíle.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1026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Vybrané druhy a jejich energie</a:t>
            </a:r>
          </a:p>
        </p:txBody>
      </p:sp>
      <p:graphicFrame>
        <p:nvGraphicFramePr>
          <p:cNvPr id="99336" name="Object 1032"/>
          <p:cNvGraphicFramePr>
            <a:graphicFrameLocks noChangeAspect="1"/>
          </p:cNvGraphicFramePr>
          <p:nvPr/>
        </p:nvGraphicFramePr>
        <p:xfrm>
          <a:off x="152400" y="1752600"/>
          <a:ext cx="8810625" cy="4124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341" name="List" r:id="rId3" imgW="8810854" imgH="4124554" progId="Excel.Sheet.8">
                  <p:embed/>
                </p:oleObj>
              </mc:Choice>
              <mc:Fallback>
                <p:oleObj name="List" r:id="rId3" imgW="8810854" imgH="4124554" progId="Excel.Sheet.8">
                  <p:embed/>
                  <p:pic>
                    <p:nvPicPr>
                      <p:cNvPr id="0" name="Object 10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" y="1752600"/>
                        <a:ext cx="8810625" cy="4124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Střelná poranění</a:t>
            </a:r>
          </a:p>
        </p:txBody>
      </p:sp>
      <p:sp>
        <p:nvSpPr>
          <p:cNvPr id="70661" name="Rectangle 5"/>
          <p:cNvSpPr>
            <a:spLocks noChangeArrowheads="1"/>
          </p:cNvSpPr>
          <p:nvPr/>
        </p:nvSpPr>
        <p:spPr bwMode="auto">
          <a:xfrm>
            <a:off x="0" y="1447800"/>
            <a:ext cx="9067800" cy="4789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	Podle hodnoty, kterou nám dá kinetická energie střely, můžeme odhadovat dopad na lidský organismus. Podle poměru dopadové energie střely k ploše jejího příčného průřezu je hranice pro pravděpodobný smrtelný ranivý účinek pro ruční palné a plynové zbraně ráže 3 – 18 mm 50 J/cm2. </a:t>
            </a:r>
          </a:p>
          <a:p>
            <a:pPr algn="l"/>
            <a:r>
              <a:rPr lang="cs-CZ" sz="2800" u="none">
                <a:latin typeface="Times New Roman" charset="0"/>
              </a:rPr>
              <a:t>	</a:t>
            </a:r>
          </a:p>
          <a:p>
            <a:pPr algn="l"/>
            <a:r>
              <a:rPr lang="cs-CZ" sz="2800" u="none">
                <a:latin typeface="Times New Roman" charset="0"/>
              </a:rPr>
              <a:t>	U střely s dopadovou energií do 51 J/cm2 je nepravděpodobné těžké poškození zdraví či smrt člověka. </a:t>
            </a:r>
          </a:p>
          <a:p>
            <a:pPr algn="l"/>
            <a:endParaRPr lang="cs-CZ" sz="2800" u="none">
              <a:latin typeface="Times New Roman" charset="0"/>
            </a:endParaRPr>
          </a:p>
          <a:p>
            <a:pPr algn="l"/>
            <a:r>
              <a:rPr lang="cs-CZ" sz="2800" u="none">
                <a:latin typeface="Times New Roman" charset="0"/>
              </a:rPr>
              <a:t>	Naopak u střely o energii od 5 do 50 J/cm2 jsou tyto důsledky pravděpodobné.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Jak poranění ovlivní tvar střely </a:t>
            </a:r>
          </a:p>
        </p:txBody>
      </p:sp>
      <p:sp>
        <p:nvSpPr>
          <p:cNvPr id="73731" name="Rectangle 3"/>
          <p:cNvSpPr>
            <a:spLocks noChangeArrowheads="1"/>
          </p:cNvSpPr>
          <p:nvPr/>
        </p:nvSpPr>
        <p:spPr bwMode="auto">
          <a:xfrm>
            <a:off x="0" y="1447800"/>
            <a:ext cx="9144000" cy="350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Tvar a konstrukce střely může ovlivnit tvar a zranění jen při větší rychlosti. </a:t>
            </a:r>
          </a:p>
          <a:p>
            <a:pPr algn="l">
              <a:spcBef>
                <a:spcPct val="50000"/>
              </a:spcBef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Střely se špičatým nebo zaobleným hrotem způsobují tzv. hladké průstřely.</a:t>
            </a:r>
          </a:p>
          <a:p>
            <a:pPr algn="l">
              <a:spcBef>
                <a:spcPct val="50000"/>
              </a:spcBef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Střely s plochým hrotem nebo různé speciální hroty se v těle deformují, předávají svou energii a tím způsobují velmi těžká a smrtelná zranění</a:t>
            </a:r>
            <a:r>
              <a:rPr lang="cs-CZ" u="none">
                <a:solidFill>
                  <a:srgbClr val="000000"/>
                </a:solidFill>
                <a:latin typeface="Times New Roman" charset="0"/>
              </a:rPr>
              <a:t>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Rozlišení druhů ran </a:t>
            </a:r>
          </a:p>
        </p:txBody>
      </p:sp>
      <p:sp>
        <p:nvSpPr>
          <p:cNvPr id="71685" name="Rectangle 5"/>
          <p:cNvSpPr>
            <a:spLocks noChangeArrowheads="1"/>
          </p:cNvSpPr>
          <p:nvPr/>
        </p:nvSpPr>
        <p:spPr bwMode="auto">
          <a:xfrm>
            <a:off x="0" y="762000"/>
            <a:ext cx="9144000" cy="591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lvl="1" algn="l">
              <a:spcBef>
                <a:spcPct val="50000"/>
              </a:spcBef>
              <a:spcAft>
                <a:spcPts val="1475"/>
              </a:spcAft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- tržné, </a:t>
            </a:r>
          </a:p>
          <a:p>
            <a:pPr algn="l">
              <a:spcBef>
                <a:spcPct val="50000"/>
              </a:spcBef>
              <a:spcAft>
                <a:spcPts val="1475"/>
              </a:spcAft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- řezné, </a:t>
            </a:r>
          </a:p>
          <a:p>
            <a:pPr algn="l">
              <a:spcBef>
                <a:spcPct val="50000"/>
              </a:spcBef>
              <a:spcAft>
                <a:spcPts val="1475"/>
              </a:spcAft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- bodné, </a:t>
            </a:r>
          </a:p>
          <a:p>
            <a:pPr algn="l">
              <a:spcBef>
                <a:spcPct val="50000"/>
              </a:spcBef>
              <a:spcAft>
                <a:spcPts val="1475"/>
              </a:spcAft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- sečné, </a:t>
            </a:r>
          </a:p>
          <a:p>
            <a:pPr algn="l">
              <a:spcBef>
                <a:spcPct val="50000"/>
              </a:spcBef>
              <a:spcAft>
                <a:spcPts val="1475"/>
              </a:spcAft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- střelné, </a:t>
            </a:r>
          </a:p>
          <a:p>
            <a:pPr algn="l">
              <a:spcBef>
                <a:spcPct val="50000"/>
              </a:spcBef>
              <a:spcAft>
                <a:spcPts val="1475"/>
              </a:spcAft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- způsobené pokousáním</a:t>
            </a:r>
            <a:r>
              <a:rPr lang="cs-CZ" u="none">
                <a:solidFill>
                  <a:srgbClr val="000000"/>
                </a:solidFill>
                <a:latin typeface="Times New Roman" charset="0"/>
              </a:rPr>
              <a:t>,</a:t>
            </a:r>
          </a:p>
          <a:p>
            <a:pPr algn="l">
              <a:spcBef>
                <a:spcPct val="50000"/>
              </a:spcBef>
              <a:spcAft>
                <a:spcPts val="1475"/>
              </a:spcAft>
            </a:pPr>
            <a:r>
              <a:rPr lang="cs-CZ" sz="2800" i="1" u="none">
                <a:solidFill>
                  <a:srgbClr val="000000"/>
                </a:solidFill>
                <a:latin typeface="Times New Roman" charset="0"/>
              </a:rPr>
              <a:t>Podle způsobu, jakým bylo tělo zasaženo je dělíme na: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- průstřel, - zástřel, - nástřel, - postřel,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Druhy střelných poranění </a:t>
            </a:r>
          </a:p>
        </p:txBody>
      </p:sp>
      <p:sp>
        <p:nvSpPr>
          <p:cNvPr id="74755" name="Rectangle 3"/>
          <p:cNvSpPr>
            <a:spLocks noChangeArrowheads="1"/>
          </p:cNvSpPr>
          <p:nvPr/>
        </p:nvSpPr>
        <p:spPr bwMode="auto">
          <a:xfrm>
            <a:off x="0" y="1149350"/>
            <a:ext cx="9144000" cy="4757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spcAft>
                <a:spcPts val="1550"/>
              </a:spcAft>
            </a:pPr>
            <a:r>
              <a:rPr lang="cs-CZ" sz="2800" i="1" u="none">
                <a:solidFill>
                  <a:srgbClr val="000000"/>
                </a:solidFill>
                <a:latin typeface="Times New Roman" charset="0"/>
              </a:rPr>
              <a:t>Průstřelem </a:t>
            </a:r>
            <a:r>
              <a:rPr lang="cs-CZ" sz="2800" b="1" u="none">
                <a:solidFill>
                  <a:srgbClr val="000000"/>
                </a:solidFill>
                <a:latin typeface="Times New Roman" charset="0"/>
              </a:rPr>
              <a:t>- 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rozumíme poranění, při kterém střela vnikla do těla, pronikla jím a vylítla ven. Otvor, který střela vytvořila při vniknutí do těla se nazývá </a:t>
            </a:r>
            <a:r>
              <a:rPr lang="cs-CZ" sz="2800" i="1" u="none">
                <a:solidFill>
                  <a:srgbClr val="000000"/>
                </a:solidFill>
                <a:latin typeface="Times New Roman" charset="0"/>
              </a:rPr>
              <a:t>vstřel, 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Otvor vzniklý střelou při jejím vylítnutí z těla </a:t>
            </a:r>
            <a:r>
              <a:rPr lang="cs-CZ" sz="2800" i="1" u="none">
                <a:solidFill>
                  <a:srgbClr val="000000"/>
                </a:solidFill>
                <a:latin typeface="Times New Roman" charset="0"/>
              </a:rPr>
              <a:t>výstřel</a:t>
            </a:r>
            <a:r>
              <a:rPr lang="cs-CZ" sz="2800" b="1" i="1" u="none">
                <a:solidFill>
                  <a:srgbClr val="000000"/>
                </a:solidFill>
                <a:latin typeface="Times New Roman" charset="0"/>
              </a:rPr>
              <a:t>. 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Spojnici mezi vstřelem a výstřelem říkáme </a:t>
            </a:r>
            <a:r>
              <a:rPr lang="cs-CZ" sz="2800" i="1" u="none">
                <a:solidFill>
                  <a:srgbClr val="000000"/>
                </a:solidFill>
                <a:latin typeface="Times New Roman" charset="0"/>
              </a:rPr>
              <a:t>střelný kanál</a:t>
            </a:r>
            <a:r>
              <a:rPr lang="cs-CZ" sz="2800" b="1" i="1" u="none">
                <a:solidFill>
                  <a:srgbClr val="000000"/>
                </a:solidFill>
                <a:latin typeface="Times New Roman" charset="0"/>
              </a:rPr>
              <a:t>. </a:t>
            </a:r>
            <a:endParaRPr lang="cs-CZ" sz="2800" u="none">
              <a:solidFill>
                <a:srgbClr val="000000"/>
              </a:solidFill>
              <a:latin typeface="Times New Roman" charset="0"/>
            </a:endParaRPr>
          </a:p>
          <a:p>
            <a:pPr algn="l">
              <a:spcBef>
                <a:spcPct val="50000"/>
              </a:spcBef>
              <a:spcAft>
                <a:spcPts val="1550"/>
              </a:spcAft>
            </a:pPr>
            <a:r>
              <a:rPr lang="cs-CZ" sz="2800" i="1" u="none">
                <a:solidFill>
                  <a:srgbClr val="000000"/>
                </a:solidFill>
                <a:latin typeface="Times New Roman" charset="0"/>
              </a:rPr>
              <a:t>Zástřelem </a:t>
            </a:r>
            <a:r>
              <a:rPr lang="cs-CZ" sz="2800" b="1" u="none">
                <a:solidFill>
                  <a:srgbClr val="000000"/>
                </a:solidFill>
                <a:latin typeface="Times New Roman" charset="0"/>
              </a:rPr>
              <a:t>- 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označujeme poranění střelou, jejíž pohyb. energie byla menší než při průstřelu: střela vnikla do těla a zde zůstala. </a:t>
            </a:r>
          </a:p>
          <a:p>
            <a:pPr algn="l">
              <a:spcBef>
                <a:spcPct val="50000"/>
              </a:spcBef>
            </a:pPr>
            <a:r>
              <a:rPr lang="cs-CZ" sz="2800" i="1" u="none">
                <a:solidFill>
                  <a:srgbClr val="000000"/>
                </a:solidFill>
                <a:latin typeface="Times New Roman" charset="0"/>
              </a:rPr>
              <a:t>Postřel </a:t>
            </a:r>
            <a:r>
              <a:rPr lang="cs-CZ" sz="2800" b="1" u="none">
                <a:solidFill>
                  <a:srgbClr val="000000"/>
                </a:solidFill>
                <a:latin typeface="Times New Roman" charset="0"/>
              </a:rPr>
              <a:t>- 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(i tečné střelné poranění) vzniká střelou, která zasáhla povrch těla a tak vytvořila rýhu.</a:t>
            </a:r>
            <a:r>
              <a:rPr lang="cs-CZ" u="none">
                <a:solidFill>
                  <a:srgbClr val="000000"/>
                </a:solidFill>
                <a:latin typeface="Times New Roman" charset="0"/>
              </a:rPr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Druhy poranění </a:t>
            </a:r>
          </a:p>
        </p:txBody>
      </p:sp>
      <p:sp>
        <p:nvSpPr>
          <p:cNvPr id="76803" name="Rectangle 3"/>
          <p:cNvSpPr>
            <a:spLocks noChangeArrowheads="1"/>
          </p:cNvSpPr>
          <p:nvPr/>
        </p:nvSpPr>
        <p:spPr bwMode="auto">
          <a:xfrm>
            <a:off x="0" y="1828800"/>
            <a:ext cx="9144000" cy="350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800" i="1" u="none">
                <a:solidFill>
                  <a:srgbClr val="000000"/>
                </a:solidFill>
                <a:latin typeface="Times New Roman" charset="0"/>
              </a:rPr>
              <a:t>Nástřelem </a:t>
            </a:r>
            <a:r>
              <a:rPr lang="cs-CZ" sz="2800" b="1" u="none">
                <a:solidFill>
                  <a:srgbClr val="000000"/>
                </a:solidFill>
                <a:latin typeface="Times New Roman" charset="0"/>
              </a:rPr>
              <a:t>- 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rozumíme zranění, které je způsobeno střelou o velmi malé dopadové energii. Střela narazí na povrch těla, ale její energie je již tak vyčerpaná, že nestačí prorazit kůži a odrazí se od ní. Vzniklé zranění nemá příznačný vzhled střelné rány a projevuje se nejčastěji jako oděrka a pohmoždění. Při nárazu střely o větší dopadové energii může vzniknout poškození pod ni ležící kosti (nalomení, zlomení, vpáčení lebeční kosti,..).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Střelná poranění </a:t>
            </a:r>
          </a:p>
        </p:txBody>
      </p:sp>
      <p:sp>
        <p:nvSpPr>
          <p:cNvPr id="82947" name="Rectangle 3"/>
          <p:cNvSpPr>
            <a:spLocks noChangeArrowheads="1"/>
          </p:cNvSpPr>
          <p:nvPr/>
        </p:nvSpPr>
        <p:spPr bwMode="auto">
          <a:xfrm>
            <a:off x="0" y="762000"/>
            <a:ext cx="9144000" cy="585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K poranění střelou dochází po jejím vypálení ze střelné zbraně. Ke střelným ranám patří rovněž poranění hřebíky, nebo klíny vypálenými z přístrojů sloužících k jejich nastřelování do zdí, řadíme sem i poranění způsobené úlomky kovu, materiálu, které se uvolnily při výbuchu granátu po explozi. </a:t>
            </a:r>
          </a:p>
          <a:p>
            <a:pPr algn="l">
              <a:spcBef>
                <a:spcPct val="50000"/>
              </a:spcBef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Závažnost poškození kulovou střelou závisí kromě místa, které střela zasáhla, především na její rychlosti, průměru, hmotnosti, deformační schopnosti při nárazu a eventuálně její rotaci kolem příčné osy při průniku tělem. Při střelbě z bezprostřední blízkosti k tomu přistupuje podíl plynů a zplodin hoření vzniklých spálením prachové slože, které pronikají za střelou do organismu.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Co nám vzniká </a:t>
            </a:r>
          </a:p>
        </p:txBody>
      </p:sp>
      <p:sp>
        <p:nvSpPr>
          <p:cNvPr id="78851" name="Rectangle 3"/>
          <p:cNvSpPr>
            <a:spLocks noChangeArrowheads="1"/>
          </p:cNvSpPr>
          <p:nvPr/>
        </p:nvSpPr>
        <p:spPr bwMode="auto">
          <a:xfrm>
            <a:off x="0" y="1524000"/>
            <a:ext cx="9144000" cy="457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342900" indent="-342900" algn="l">
              <a:spcBef>
                <a:spcPct val="50000"/>
              </a:spcBef>
            </a:pPr>
            <a:r>
              <a:rPr lang="cs-CZ" sz="2800" i="1" u="none">
                <a:solidFill>
                  <a:srgbClr val="000000"/>
                </a:solidFill>
                <a:latin typeface="Times New Roman" charset="0"/>
              </a:rPr>
              <a:t>Střelný kanál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, který vytváří střela při pronikání tkáněmi a orgány, neodpovídá, podobně jako vstřl i výsřřel, ráži střely. V místech, kde střela opouští kost, nalézáme kruhovité až nepravidelné vytržení tkáně, ze kterého můžeme soudit na směr pronikání střely. Na střelném kanálu a jeho okolí můžeme rozlišit tři okrsky:</a:t>
            </a:r>
          </a:p>
          <a:p>
            <a:pPr marL="342900" indent="-342900" algn="l">
              <a:spcBef>
                <a:spcPct val="50000"/>
              </a:spcBef>
              <a:buFontTx/>
              <a:buAutoNum type="alphaLcParenR"/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Vlastní střelný kanál. </a:t>
            </a:r>
          </a:p>
          <a:p>
            <a:pPr marL="342900" indent="-342900" algn="l">
              <a:spcBef>
                <a:spcPct val="50000"/>
              </a:spcBef>
              <a:buFontTx/>
              <a:buAutoNum type="alphaLcParenR"/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Vrstva úrazové nekrózy.</a:t>
            </a:r>
          </a:p>
          <a:p>
            <a:pPr marL="342900" indent="-342900" algn="l">
              <a:spcBef>
                <a:spcPct val="50000"/>
              </a:spcBef>
              <a:buFontTx/>
              <a:buAutoNum type="alphaLcParenR"/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Vrstva molekulárního tkáňového otřesu.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Popis jednotlivých okrsků </a:t>
            </a:r>
          </a:p>
        </p:txBody>
      </p:sp>
      <p:sp>
        <p:nvSpPr>
          <p:cNvPr id="79875" name="Rectangle 3"/>
          <p:cNvSpPr>
            <a:spLocks noChangeArrowheads="1"/>
          </p:cNvSpPr>
          <p:nvPr/>
        </p:nvSpPr>
        <p:spPr bwMode="auto">
          <a:xfrm>
            <a:off x="0" y="2514600"/>
            <a:ext cx="9144000" cy="222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</a:t>
            </a:r>
            <a:r>
              <a:rPr lang="cs-CZ" sz="2800">
                <a:solidFill>
                  <a:srgbClr val="000000"/>
                </a:solidFill>
                <a:latin typeface="Times New Roman" charset="0"/>
              </a:rPr>
              <a:t>Ad a) Vlastní střelný kanál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 — bývá vyplněn sraženou i tekutou krvi, popř. úlomky kostí. Někdy zde nalézáme drobná cizí tělesa (vlasy, textilie a.j.), nebo mastnotu z naolejované hlavně. Při zástřelu nacházíme na konci střelného kanálu střelu.</a:t>
            </a:r>
            <a:r>
              <a:rPr lang="cs-CZ" u="none">
                <a:solidFill>
                  <a:srgbClr val="000000"/>
                </a:solidFill>
                <a:latin typeface="Times New Roman" charset="0"/>
              </a:rPr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Popis jednotlivých okrsků</a:t>
            </a:r>
          </a:p>
        </p:txBody>
      </p:sp>
      <p:sp>
        <p:nvSpPr>
          <p:cNvPr id="80899" name="Rectangle 3"/>
          <p:cNvSpPr>
            <a:spLocks noChangeArrowheads="1"/>
          </p:cNvSpPr>
          <p:nvPr/>
        </p:nvSpPr>
        <p:spPr bwMode="auto">
          <a:xfrm>
            <a:off x="381000" y="1752600"/>
            <a:ext cx="8153400" cy="222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spcAft>
                <a:spcPts val="2575"/>
              </a:spcAft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</a:t>
            </a:r>
            <a:r>
              <a:rPr lang="cs-CZ" sz="2800">
                <a:solidFill>
                  <a:srgbClr val="000000"/>
                </a:solidFill>
                <a:latin typeface="Times New Roman" charset="0"/>
              </a:rPr>
              <a:t>Ad b) Vrstva úrazové nekrózy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 — zasahuje do hloubky několika mm ve stěně vlastního kanálu. Je tvořena rozdrcenou tkání, která je prokrvácená a stává se častým sídlem infekce.  Většinou tato část bývá nekrózní, a není možná její obnova.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Popis jednotlivých okrsků</a:t>
            </a:r>
          </a:p>
        </p:txBody>
      </p:sp>
      <p:sp>
        <p:nvSpPr>
          <p:cNvPr id="81923" name="Rectangle 3"/>
          <p:cNvSpPr>
            <a:spLocks noChangeArrowheads="1"/>
          </p:cNvSpPr>
          <p:nvPr/>
        </p:nvSpPr>
        <p:spPr bwMode="auto">
          <a:xfrm>
            <a:off x="0" y="2133600"/>
            <a:ext cx="9144000" cy="308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</a:t>
            </a:r>
            <a:r>
              <a:rPr lang="cs-CZ" sz="2800">
                <a:solidFill>
                  <a:srgbClr val="000000"/>
                </a:solidFill>
                <a:latin typeface="Times New Roman" charset="0"/>
              </a:rPr>
              <a:t>Ad c) Vrstva molekulárního tkáňového otřesu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 — sahá do hloubky i více cm do tkáně a je způsobená postranním účinkem pohybové energie střely. Při průniku tkáněmi, které obsahují vzduch nebo tekutinu, může postranní účinek pohybové energie střely způsobit náhlým zvýšením tlaku závažná poranění, popř. i poranění sousedních, přímo střelou nezasažených orgánů.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Tvary střelného kanálu </a:t>
            </a:r>
          </a:p>
        </p:txBody>
      </p:sp>
      <p:sp>
        <p:nvSpPr>
          <p:cNvPr id="75779" name="Rectangle 3"/>
          <p:cNvSpPr>
            <a:spLocks noChangeArrowheads="1"/>
          </p:cNvSpPr>
          <p:nvPr/>
        </p:nvSpPr>
        <p:spPr bwMode="auto">
          <a:xfrm>
            <a:off x="0" y="1371600"/>
            <a:ext cx="9144000" cy="506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</a:t>
            </a:r>
            <a:r>
              <a:rPr lang="cs-CZ" sz="2800">
                <a:solidFill>
                  <a:srgbClr val="000000"/>
                </a:solidFill>
                <a:latin typeface="Times New Roman" charset="0"/>
              </a:rPr>
              <a:t>Přímočarý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 — při přímém průletu střely.</a:t>
            </a:r>
          </a:p>
          <a:p>
            <a:pPr algn="l">
              <a:spcBef>
                <a:spcPct val="50000"/>
              </a:spcBef>
              <a:spcAft>
                <a:spcPts val="2150"/>
              </a:spcAft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</a:t>
            </a:r>
            <a:r>
              <a:rPr lang="cs-CZ" sz="2800">
                <a:solidFill>
                  <a:srgbClr val="000000"/>
                </a:solidFill>
                <a:latin typeface="Times New Roman" charset="0"/>
              </a:rPr>
              <a:t>Obloukovitý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 — vzniká při velmi šikmém dopadu střely na pevnou tkáň a následným sklouznutím po ní.</a:t>
            </a:r>
          </a:p>
          <a:p>
            <a:pPr algn="l">
              <a:spcBef>
                <a:spcPct val="50000"/>
              </a:spcBef>
            </a:pP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</a:t>
            </a:r>
            <a:r>
              <a:rPr lang="cs-CZ" sz="2800">
                <a:solidFill>
                  <a:srgbClr val="000000"/>
                </a:solidFill>
                <a:latin typeface="Times New Roman" charset="0"/>
              </a:rPr>
              <a:t>Ohnutý pod ostrým úhlem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 — vytváří ho střely, které narazí na pevnou tkáň, nemohou ji prorazit a tak se od ni odrážejí zpět. </a:t>
            </a:r>
          </a:p>
          <a:p>
            <a:pPr algn="l">
              <a:spcBef>
                <a:spcPct val="50000"/>
              </a:spcBef>
            </a:pPr>
            <a:endParaRPr lang="cs-CZ" sz="2800" u="none">
              <a:solidFill>
                <a:srgbClr val="000000"/>
              </a:solidFill>
              <a:latin typeface="Times New Roman" charset="0"/>
            </a:endParaRPr>
          </a:p>
          <a:p>
            <a:pPr algn="l">
              <a:spcBef>
                <a:spcPct val="50000"/>
              </a:spcBef>
            </a:pPr>
            <a:r>
              <a:rPr lang="cs-CZ" sz="2800" i="1" u="none">
                <a:solidFill>
                  <a:srgbClr val="000000"/>
                </a:solidFill>
                <a:latin typeface="Times New Roman" charset="0"/>
              </a:rPr>
              <a:t>Výstřel 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- bývá zpravidla větší než vstřel. Příznačné pro výstřel je nálevkovitý tvar výstupního otvoru.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Jak se střela chová </a:t>
            </a:r>
          </a:p>
        </p:txBody>
      </p:sp>
      <p:sp>
        <p:nvSpPr>
          <p:cNvPr id="77827" name="Rectangle 3"/>
          <p:cNvSpPr>
            <a:spLocks noChangeArrowheads="1"/>
          </p:cNvSpPr>
          <p:nvPr/>
        </p:nvSpPr>
        <p:spPr bwMode="auto">
          <a:xfrm>
            <a:off x="0" y="2057400"/>
            <a:ext cx="9144000" cy="308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Průměr otvoru, který střela v kůži vytvořila, neodpovídá průměru střely, a proto z jeho velikosti nemůžeme usuzovat na ráži zbraně. V těsném sousedství otvoru nalézáme na kůži hnědý, ať několik mm široký lem, který je v podstatě zaschlou oděrkou, vzniklou sedřením povrchových vrstev kůže pronikající střelou. Pomocí lemu lze rozlišit vstřel od výstřelu a to bez vlivu na vzdálenost.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Balistické zkoušky</a:t>
            </a:r>
          </a:p>
        </p:txBody>
      </p:sp>
      <p:sp>
        <p:nvSpPr>
          <p:cNvPr id="95235" name="Rectangle 3"/>
          <p:cNvSpPr>
            <a:spLocks noChangeArrowheads="1"/>
          </p:cNvSpPr>
          <p:nvPr/>
        </p:nvSpPr>
        <p:spPr bwMode="auto">
          <a:xfrm>
            <a:off x="0" y="1214438"/>
            <a:ext cx="9144000" cy="5643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</a:t>
            </a:r>
            <a:r>
              <a:rPr lang="cs-CZ" sz="2800" u="none">
                <a:latin typeface="Times New Roman" charset="0"/>
                <a:cs typeface="Times New Roman" charset="0"/>
              </a:rPr>
              <a:t>Příčinou smrti při střelných poraněních bývá obvykle pohmoždění zasažených orgánů, resp. prokrvácení do příslušných tělních dutin. Balistické zkoušky mají odhalit chování projektilu v biologické tkáni, tvorbu střelného kanálu a odhadnout následky způsobeného traumatu. Důležitým faktorem při výběru náhradního materiálu je také jeho hustota. Všechny materiály zmíněné v úvodu, mají hustotu jen málo odlišnou od svalové hmoty. Podobná hustota látky a tkáně ale nestačí a je nezbytné srovnat balistické chování náhradních materiálů s biologickou tkání. To lze s případy skutečných střelných poranění, kterých má, bohužel, vojenské a soudní lékařství stále spoustu k dispozici. Druhou možností jsou biomechanické simulace.</a:t>
            </a:r>
            <a:r>
              <a:rPr lang="cs-CZ" sz="2800" u="none">
                <a:latin typeface="Times New Roman" charset="0"/>
              </a:rPr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Počítačová simulace</a:t>
            </a:r>
          </a:p>
        </p:txBody>
      </p:sp>
      <p:sp>
        <p:nvSpPr>
          <p:cNvPr id="96259" name="Rectangle 3"/>
          <p:cNvSpPr>
            <a:spLocks noChangeArrowheads="1"/>
          </p:cNvSpPr>
          <p:nvPr/>
        </p:nvSpPr>
        <p:spPr bwMode="auto">
          <a:xfrm>
            <a:off x="0" y="1524000"/>
            <a:ext cx="9144000" cy="4789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</a:t>
            </a:r>
            <a:r>
              <a:rPr lang="cs-CZ" sz="2800" u="none">
                <a:latin typeface="Times New Roman" charset="0"/>
                <a:cs typeface="Times New Roman" charset="0"/>
              </a:rPr>
              <a:t>Pro simulaci balistické zkoušky byl vytvořen model projektilu Luger ráže 9 mm a kvádrového bloku z petrolát-      -parafínu. Projektil je definován jako tuhé těleso. Prostřelovaný blok byl modelován viskoelastickými typy materiálu.</a:t>
            </a:r>
            <a:r>
              <a:rPr lang="cs-CZ" sz="2800" u="none">
                <a:latin typeface="Times New Roman" charset="0"/>
              </a:rPr>
              <a:t> </a:t>
            </a:r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/>
            <a:r>
              <a:rPr lang="cs-CZ" sz="2800" u="none">
                <a:latin typeface="Times New Roman" charset="0"/>
                <a:cs typeface="Times New Roman" charset="0"/>
              </a:rPr>
              <a:t>	</a:t>
            </a:r>
          </a:p>
          <a:p>
            <a:pPr algn="l" eaLnBrk="0" hangingPunct="0"/>
            <a:r>
              <a:rPr lang="cs-CZ" sz="2800" u="none">
                <a:latin typeface="Times New Roman" charset="0"/>
                <a:cs typeface="Times New Roman" charset="0"/>
              </a:rPr>
              <a:t>	Rychlost střely při pronikání terčem je tak velká, že se viskózní odezva neuplatní, a proto je možné pro simulaci použít elastoplastický materiál. Přestože viskoelastický materiál lze nejlépe naladit na experimentální tlakové křivky, pro balistiku se neosvědčil.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1524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Počítačová simulace</a:t>
            </a:r>
          </a:p>
        </p:txBody>
      </p:sp>
      <p:sp>
        <p:nvSpPr>
          <p:cNvPr id="97284" name="Rectangle 4"/>
          <p:cNvSpPr>
            <a:spLocks noChangeArrowheads="1"/>
          </p:cNvSpPr>
          <p:nvPr/>
        </p:nvSpPr>
        <p:spPr bwMode="auto">
          <a:xfrm>
            <a:off x="0" y="838200"/>
            <a:ext cx="9144000" cy="56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</a:t>
            </a:r>
            <a:r>
              <a:rPr lang="cs-CZ" sz="2800" u="none">
                <a:latin typeface="Times New Roman" charset="0"/>
                <a:cs typeface="Times New Roman" charset="0"/>
              </a:rPr>
              <a:t>Důvodem je nemožnost porušení tohoto typu materiálu. Ze stejného důvodu balistické zkoušce nevyhovuje ani elastoplastický hydrodynamický materiál. Simulaci balistické zkoušky nejlépe vyhovoval elastoplastický materiál s porušením. Projektil pronikl blokem a za ním se vytvořil trvalý střelný kanál. Pravděpodobně kontaktem mezi materiály a díky numerickým chybám při výpočtu dochází při průletu kvádrem ke ztrátě stability projektilu. Střela se začíná natáčet. K tomuto jevu dochází i ve skutečnosti. Důvodem vzniku nestability zde pravděpodobně bude nevyváženost střely a tření materiálů. Projektil se při průletu blokem zpomaluje. Vyhodnocení závislosti rychlosti na čase odpovídá experimentu se standardní 20% želatinou.</a:t>
            </a:r>
            <a:r>
              <a:rPr lang="cs-CZ" sz="2800" u="none">
                <a:latin typeface="Times New Roman" charset="0"/>
              </a:rPr>
              <a:t>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Použitá literatura</a:t>
            </a:r>
          </a:p>
        </p:txBody>
      </p:sp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0" y="1524000"/>
            <a:ext cx="91440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FRENZL Jiří – Ruční palné zbraně </a:t>
            </a:r>
          </a:p>
          <a:p>
            <a:pPr algn="r"/>
            <a:r>
              <a:rPr lang="cs-CZ" sz="2800" i="1" u="none">
                <a:latin typeface="Times New Roman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KŘÍBEK Jan – Střelné zbraně I + II</a:t>
            </a:r>
          </a:p>
          <a:p>
            <a:pPr algn="r"/>
            <a:r>
              <a:rPr lang="cs-CZ" sz="2800" i="1" u="none">
                <a:latin typeface="Times New Roman" charset="0"/>
              </a:rPr>
              <a:t>Brno 1994</a:t>
            </a:r>
            <a:endParaRPr lang="cs-CZ" sz="2800" u="none">
              <a:latin typeface="Times New Roman" charset="0"/>
            </a:endParaRP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STROUHAL Karel – Civilní ruční zbraně a střelivo</a:t>
            </a:r>
          </a:p>
          <a:p>
            <a:pPr algn="r"/>
            <a:r>
              <a:rPr lang="cs-CZ" sz="2800" i="1" u="none">
                <a:latin typeface="Times New Roman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Alexandr B. Žuk – Pušky a samopaly</a:t>
            </a:r>
          </a:p>
          <a:p>
            <a:pPr algn="r"/>
            <a:r>
              <a:rPr lang="cs-CZ" sz="2800" i="1" u="none">
                <a:latin typeface="Times New Roman" charset="0"/>
              </a:rPr>
              <a:t>Moskva 1987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Alexandr B. Žuk – Revolvery a pistole</a:t>
            </a:r>
          </a:p>
          <a:p>
            <a:pPr algn="r" eaLnBrk="0" hangingPunct="0"/>
            <a:r>
              <a:rPr lang="cs-CZ" sz="2800" i="1" u="none">
                <a:latin typeface="Times New Roman" charset="0"/>
              </a:rPr>
              <a:t>Moskva 1983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2286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Použitá literatura</a:t>
            </a:r>
          </a:p>
        </p:txBody>
      </p:sp>
      <p:sp>
        <p:nvSpPr>
          <p:cNvPr id="86019" name="Rectangle 3"/>
          <p:cNvSpPr>
            <a:spLocks noChangeArrowheads="1"/>
          </p:cNvSpPr>
          <p:nvPr/>
        </p:nvSpPr>
        <p:spPr bwMode="auto">
          <a:xfrm>
            <a:off x="0" y="1143000"/>
            <a:ext cx="9144000" cy="56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Prof. Ing. Fišer Miloslav CSc. – Konstrukce loveckých, sportovních a obraných zbraní </a:t>
            </a:r>
          </a:p>
          <a:p>
            <a:pPr algn="r"/>
            <a:r>
              <a:rPr lang="cs-CZ" sz="2800" i="1" u="none">
                <a:latin typeface="Times New Roman" charset="0"/>
              </a:rPr>
              <a:t>Ostrava 2009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Prof. Ing. Fišer Miloslav CSc. 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Doc. Ing. Procházka Stanislav CSc. – Projektování  loveckých, sportovních a obraných zbraní </a:t>
            </a:r>
          </a:p>
          <a:p>
            <a:pPr algn="r"/>
            <a:r>
              <a:rPr lang="cs-CZ" sz="2800" i="1" u="none">
                <a:latin typeface="Times New Roman" charset="0"/>
              </a:rPr>
              <a:t>Ostrava 2007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Plíhal Bohumil, Beer Stanislav, Komenda Jan, Jedlička Luděk, Kuda Bohuslav  - Balistika</a:t>
            </a:r>
          </a:p>
          <a:p>
            <a:pPr algn="r"/>
            <a:r>
              <a:rPr lang="cs-CZ" sz="2800" i="1" u="none">
                <a:latin typeface="Times New Roman" charset="0"/>
              </a:rPr>
              <a:t>Brno 2003</a:t>
            </a:r>
            <a:endParaRPr lang="cs-CZ" sz="2800" u="none">
              <a:latin typeface="Times New Roman" charset="0"/>
            </a:endParaRPr>
          </a:p>
          <a:p>
            <a:pPr algn="l"/>
            <a:endParaRPr lang="cs-CZ" sz="2800" u="none">
              <a:latin typeface="Times New Roman" charset="0"/>
            </a:endParaRPr>
          </a:p>
          <a:p>
            <a:pPr algn="l"/>
            <a:r>
              <a:rPr lang="cs-CZ" sz="2800" u="none">
                <a:latin typeface="Times New Roman" charset="0"/>
              </a:rPr>
              <a:t>Firemní literatura, odborná periodika, sbírky zákonů a ostatní normy.</a:t>
            </a:r>
            <a:endParaRPr lang="cs-CZ" sz="2800" i="1" u="none">
              <a:latin typeface="Times New Roman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6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6_Cesta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2086</TotalTime>
  <Words>528</Words>
  <Application>Microsoft Office PowerPoint</Application>
  <PresentationFormat>Předvádění na obrazovce (4:3)</PresentationFormat>
  <Paragraphs>97</Paragraphs>
  <Slides>21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6_Cesta</vt:lpstr>
      <vt:lpstr>List</vt:lpstr>
      <vt:lpstr>14. Účinky střely v cíli</vt:lpstr>
      <vt:lpstr>A N O T A C E</vt:lpstr>
      <vt:lpstr>Účinky jednotlivý malorážových zbraní </vt:lpstr>
      <vt:lpstr>Vybrané druhy a jejich energie</vt:lpstr>
      <vt:lpstr>Střelná poranění</vt:lpstr>
      <vt:lpstr>Jak poranění ovlivní tvar střely </vt:lpstr>
      <vt:lpstr>Rozlišení druhů ran </vt:lpstr>
      <vt:lpstr>Druhy střelných poranění </vt:lpstr>
      <vt:lpstr>Druhy poranění </vt:lpstr>
      <vt:lpstr>Střelná poranění </vt:lpstr>
      <vt:lpstr>Co nám vzniká </vt:lpstr>
      <vt:lpstr>Popis jednotlivých okrsků </vt:lpstr>
      <vt:lpstr>Popis jednotlivých okrsků</vt:lpstr>
      <vt:lpstr>Popis jednotlivých okrsků</vt:lpstr>
      <vt:lpstr>Tvary střelného kanálu </vt:lpstr>
      <vt:lpstr>Jak se střela chová </vt:lpstr>
      <vt:lpstr>Balistické zkoušky</vt:lpstr>
      <vt:lpstr>Počítačová simulace</vt:lpstr>
      <vt:lpstr>Počítačová simulace</vt:lpstr>
      <vt:lpstr>Použitá literatura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skola2</dc:creator>
  <cp:lastModifiedBy>Pavel</cp:lastModifiedBy>
  <cp:revision>125</cp:revision>
  <dcterms:created xsi:type="dcterms:W3CDTF">2012-05-15T11:32:42Z</dcterms:created>
  <dcterms:modified xsi:type="dcterms:W3CDTF">2013-11-07T10:10:53Z</dcterms:modified>
</cp:coreProperties>
</file>