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57" r:id="rId1"/>
  </p:sldMasterIdLst>
  <p:notesMasterIdLst>
    <p:notesMasterId r:id="rId25"/>
  </p:notesMasterIdLst>
  <p:handoutMasterIdLst>
    <p:handoutMasterId r:id="rId26"/>
  </p:handoutMasterIdLst>
  <p:sldIdLst>
    <p:sldId id="257" r:id="rId2"/>
    <p:sldId id="279" r:id="rId3"/>
    <p:sldId id="281" r:id="rId4"/>
    <p:sldId id="292" r:id="rId5"/>
    <p:sldId id="293" r:id="rId6"/>
    <p:sldId id="283" r:id="rId7"/>
    <p:sldId id="287" r:id="rId8"/>
    <p:sldId id="284" r:id="rId9"/>
    <p:sldId id="285" r:id="rId10"/>
    <p:sldId id="295" r:id="rId11"/>
    <p:sldId id="291" r:id="rId12"/>
    <p:sldId id="297" r:id="rId13"/>
    <p:sldId id="299" r:id="rId14"/>
    <p:sldId id="300" r:id="rId15"/>
    <p:sldId id="288" r:id="rId16"/>
    <p:sldId id="289" r:id="rId17"/>
    <p:sldId id="290" r:id="rId18"/>
    <p:sldId id="301" r:id="rId19"/>
    <p:sldId id="304" r:id="rId20"/>
    <p:sldId id="302" r:id="rId21"/>
    <p:sldId id="298" r:id="rId22"/>
    <p:sldId id="282" r:id="rId23"/>
    <p:sldId id="296" r:id="rId24"/>
  </p:sldIdLst>
  <p:sldSz cx="9144000" cy="6858000" type="screen4x3"/>
  <p:notesSz cx="6858000" cy="9144000"/>
  <p:defaultTextStyle>
    <a:defPPr>
      <a:defRPr lang="cs-CZ"/>
    </a:defPPr>
    <a:lvl1pPr algn="ctr" rtl="0" fontAlgn="base">
      <a:spcBef>
        <a:spcPct val="0"/>
      </a:spcBef>
      <a:spcAft>
        <a:spcPct val="0"/>
      </a:spcAft>
      <a:defRPr b="1" u="sng" kern="1200">
        <a:solidFill>
          <a:schemeClr val="tx1"/>
        </a:solidFill>
        <a:latin typeface="Arial" charset="0"/>
        <a:ea typeface="+mn-ea"/>
        <a:cs typeface="Arial" charset="0"/>
      </a:defRPr>
    </a:lvl1pPr>
    <a:lvl2pPr marL="457200" algn="ctr" rtl="0" fontAlgn="base">
      <a:spcBef>
        <a:spcPct val="0"/>
      </a:spcBef>
      <a:spcAft>
        <a:spcPct val="0"/>
      </a:spcAft>
      <a:defRPr b="1" u="sng" kern="1200">
        <a:solidFill>
          <a:schemeClr val="tx1"/>
        </a:solidFill>
        <a:latin typeface="Arial" charset="0"/>
        <a:ea typeface="+mn-ea"/>
        <a:cs typeface="Arial" charset="0"/>
      </a:defRPr>
    </a:lvl2pPr>
    <a:lvl3pPr marL="914400" algn="ctr" rtl="0" fontAlgn="base">
      <a:spcBef>
        <a:spcPct val="0"/>
      </a:spcBef>
      <a:spcAft>
        <a:spcPct val="0"/>
      </a:spcAft>
      <a:defRPr b="1" u="sng" kern="1200">
        <a:solidFill>
          <a:schemeClr val="tx1"/>
        </a:solidFill>
        <a:latin typeface="Arial" charset="0"/>
        <a:ea typeface="+mn-ea"/>
        <a:cs typeface="Arial" charset="0"/>
      </a:defRPr>
    </a:lvl3pPr>
    <a:lvl4pPr marL="1371600" algn="ctr" rtl="0" fontAlgn="base">
      <a:spcBef>
        <a:spcPct val="0"/>
      </a:spcBef>
      <a:spcAft>
        <a:spcPct val="0"/>
      </a:spcAft>
      <a:defRPr b="1" u="sng" kern="1200">
        <a:solidFill>
          <a:schemeClr val="tx1"/>
        </a:solidFill>
        <a:latin typeface="Arial" charset="0"/>
        <a:ea typeface="+mn-ea"/>
        <a:cs typeface="Arial" charset="0"/>
      </a:defRPr>
    </a:lvl4pPr>
    <a:lvl5pPr marL="1828800" algn="ctr" rtl="0" fontAlgn="base">
      <a:spcBef>
        <a:spcPct val="0"/>
      </a:spcBef>
      <a:spcAft>
        <a:spcPct val="0"/>
      </a:spcAft>
      <a:defRPr b="1" u="sng" kern="1200">
        <a:solidFill>
          <a:schemeClr val="tx1"/>
        </a:solidFill>
        <a:latin typeface="Arial" charset="0"/>
        <a:ea typeface="+mn-ea"/>
        <a:cs typeface="Arial" charset="0"/>
      </a:defRPr>
    </a:lvl5pPr>
    <a:lvl6pPr marL="2286000" algn="l" defTabSz="914400" rtl="0" eaLnBrk="1" latinLnBrk="0" hangingPunct="1">
      <a:defRPr b="1" u="sng" kern="1200">
        <a:solidFill>
          <a:schemeClr val="tx1"/>
        </a:solidFill>
        <a:latin typeface="Arial" charset="0"/>
        <a:ea typeface="+mn-ea"/>
        <a:cs typeface="Arial" charset="0"/>
      </a:defRPr>
    </a:lvl6pPr>
    <a:lvl7pPr marL="2743200" algn="l" defTabSz="914400" rtl="0" eaLnBrk="1" latinLnBrk="0" hangingPunct="1">
      <a:defRPr b="1" u="sng" kern="1200">
        <a:solidFill>
          <a:schemeClr val="tx1"/>
        </a:solidFill>
        <a:latin typeface="Arial" charset="0"/>
        <a:ea typeface="+mn-ea"/>
        <a:cs typeface="Arial" charset="0"/>
      </a:defRPr>
    </a:lvl7pPr>
    <a:lvl8pPr marL="3200400" algn="l" defTabSz="914400" rtl="0" eaLnBrk="1" latinLnBrk="0" hangingPunct="1">
      <a:defRPr b="1" u="sng" kern="1200">
        <a:solidFill>
          <a:schemeClr val="tx1"/>
        </a:solidFill>
        <a:latin typeface="Arial" charset="0"/>
        <a:ea typeface="+mn-ea"/>
        <a:cs typeface="Arial" charset="0"/>
      </a:defRPr>
    </a:lvl8pPr>
    <a:lvl9pPr marL="3657600" algn="l" defTabSz="914400" rtl="0" eaLnBrk="1" latinLnBrk="0" hangingPunct="1">
      <a:defRPr b="1" u="sng"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527430"/>
    <a:srgbClr val="FF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79" autoAdjust="0"/>
    <p:restoredTop sz="94660"/>
  </p:normalViewPr>
  <p:slideViewPr>
    <p:cSldViewPr>
      <p:cViewPr varScale="1">
        <p:scale>
          <a:sx n="95" d="100"/>
          <a:sy n="95" d="100"/>
        </p:scale>
        <p:origin x="-9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8.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b="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3" name="Rectangle 3"/>
          <p:cNvSpPr>
            <a:spLocks noGrp="1" noChangeArrowheads="1"/>
          </p:cNvSpPr>
          <p:nvPr>
            <p:ph type="dt" sz="quarter"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b="0" u="none"/>
            </a:lvl1pPr>
          </a:lstStyle>
          <a:p>
            <a:pPr>
              <a:defRPr/>
            </a:pPr>
            <a:r>
              <a:rPr lang="cs-CZ"/>
              <a:t>Uvedení autoři, není-li uvedeno jinak jsou autory tohoto výukového materiálu a všech jeho částí. Tento projekt je spolufinancován ESF a státním rozpočtem ČR.</a:t>
            </a:r>
          </a:p>
        </p:txBody>
      </p:sp>
      <p:sp>
        <p:nvSpPr>
          <p:cNvPr id="35844" name="Rectangle 4"/>
          <p:cNvSpPr>
            <a:spLocks noGrp="1" noChangeArrowheads="1"/>
          </p:cNvSpPr>
          <p:nvPr>
            <p:ph type="ftr" sz="quarter" idx="2"/>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b="0" u="none"/>
            </a:lvl1pPr>
          </a:lstStyle>
          <a:p>
            <a:pPr>
              <a:defRPr/>
            </a:pPr>
            <a:endParaRPr lang="cs-CZ"/>
          </a:p>
        </p:txBody>
      </p:sp>
      <p:sp>
        <p:nvSpPr>
          <p:cNvPr id="35845" name="Rectangle 5"/>
          <p:cNvSpPr>
            <a:spLocks noGrp="1" noChangeArrowheads="1"/>
          </p:cNvSpPr>
          <p:nvPr>
            <p:ph type="sldNum" sz="quarter" idx="3"/>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b="0" u="none"/>
            </a:lvl1pPr>
          </a:lstStyle>
          <a:p>
            <a:pPr>
              <a:defRPr/>
            </a:pPr>
            <a:fld id="{22326850-9B16-47B7-B2FC-E5C27F4394FD}" type="slidenum">
              <a:rPr lang="cs-CZ"/>
              <a:pPr>
                <a:defRPr/>
              </a:pPr>
              <a:t>‹#›</a:t>
            </a:fld>
            <a:endParaRPr lang="cs-CZ"/>
          </a:p>
        </p:txBody>
      </p:sp>
    </p:spTree>
    <p:extLst>
      <p:ext uri="{BB962C8B-B14F-4D97-AF65-F5344CB8AC3E}">
        <p14:creationId xmlns:p14="http://schemas.microsoft.com/office/powerpoint/2010/main" val="1774499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l">
              <a:defRPr sz="1200" b="0" u="none"/>
            </a:lvl1pPr>
          </a:lstStyle>
          <a:p>
            <a:pPr>
              <a:defRPr/>
            </a:pPr>
            <a:r>
              <a:rPr lang="cs-CZ"/>
              <a:t>Uvedení autoři, není-li uvedeno jinak jsou autory tohoto výukového materiálu a všech jeho částí. Tento projekt je spolufinancován ESF a státním rozpočtem ČR.</a:t>
            </a:r>
          </a:p>
        </p:txBody>
      </p:sp>
      <p:sp>
        <p:nvSpPr>
          <p:cNvPr id="13315" name="Rectangle 3"/>
          <p:cNvSpPr>
            <a:spLocks noGrp="1" noChangeArrowheads="1"/>
          </p:cNvSpPr>
          <p:nvPr>
            <p:ph type="dt" idx="1"/>
          </p:nvPr>
        </p:nvSpPr>
        <p:spPr bwMode="auto">
          <a:xfrm>
            <a:off x="3884613" y="0"/>
            <a:ext cx="2971800" cy="45720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b="0" u="none"/>
            </a:lvl1pPr>
          </a:lstStyle>
          <a:p>
            <a:pPr>
              <a:defRPr/>
            </a:pPr>
            <a:r>
              <a:rPr lang="cs-CZ"/>
              <a:t>Uvedení autoři, není-li uvedeno jinak jsou autory tohoto výukového materiálu a všech jeho částí. Tento projekt je spolufinancován ESF a státním rozpočtem ČR.</a:t>
            </a:r>
          </a:p>
        </p:txBody>
      </p:sp>
      <p:sp>
        <p:nvSpPr>
          <p:cNvPr id="307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685800" y="4343400"/>
            <a:ext cx="5486400" cy="4114800"/>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0"/>
            <a:r>
              <a:rPr lang="cs-CZ" smtClean="0"/>
              <a:t>Druhá úroveň</a:t>
            </a:r>
          </a:p>
          <a:p>
            <a:pPr lvl="0"/>
            <a:r>
              <a:rPr lang="cs-CZ" smtClean="0"/>
              <a:t>Třetí úroveň</a:t>
            </a:r>
          </a:p>
          <a:p>
            <a:pPr lvl="0"/>
            <a:r>
              <a:rPr lang="cs-CZ" smtClean="0"/>
              <a:t>Čtvrtá úroveň</a:t>
            </a:r>
          </a:p>
          <a:p>
            <a:pPr lvl="0"/>
            <a:r>
              <a:rPr lang="cs-CZ" smtClean="0"/>
              <a:t>Pátá úroveň</a:t>
            </a:r>
          </a:p>
        </p:txBody>
      </p:sp>
      <p:sp>
        <p:nvSpPr>
          <p:cNvPr id="13318" name="Rectangle 6"/>
          <p:cNvSpPr>
            <a:spLocks noGrp="1" noChangeArrowheads="1"/>
          </p:cNvSpPr>
          <p:nvPr>
            <p:ph type="ftr" sz="quarter" idx="4"/>
          </p:nvPr>
        </p:nvSpPr>
        <p:spPr bwMode="auto">
          <a:xfrm>
            <a:off x="0"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l">
              <a:defRPr sz="1200" b="0" u="none"/>
            </a:lvl1pPr>
          </a:lstStyle>
          <a:p>
            <a:pPr>
              <a:defRPr/>
            </a:pPr>
            <a:endParaRPr lang="cs-CZ"/>
          </a:p>
        </p:txBody>
      </p:sp>
      <p:sp>
        <p:nvSpPr>
          <p:cNvPr id="13319" name="Rectangle 7"/>
          <p:cNvSpPr>
            <a:spLocks noGrp="1" noChangeArrowheads="1"/>
          </p:cNvSpPr>
          <p:nvPr>
            <p:ph type="sldNum" sz="quarter" idx="5"/>
          </p:nvPr>
        </p:nvSpPr>
        <p:spPr bwMode="auto">
          <a:xfrm>
            <a:off x="3884613" y="8685213"/>
            <a:ext cx="2971800" cy="45720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b="0" u="none"/>
            </a:lvl1pPr>
          </a:lstStyle>
          <a:p>
            <a:pPr>
              <a:defRPr/>
            </a:pPr>
            <a:fld id="{2942AFAC-5A98-46C1-ACB2-A570FD47D1F3}" type="slidenum">
              <a:rPr lang="cs-CZ"/>
              <a:pPr>
                <a:defRPr/>
              </a:pPr>
              <a:t>‹#›</a:t>
            </a:fld>
            <a:endParaRPr lang="cs-CZ"/>
          </a:p>
        </p:txBody>
      </p:sp>
    </p:spTree>
    <p:extLst>
      <p:ext uri="{BB962C8B-B14F-4D97-AF65-F5344CB8AC3E}">
        <p14:creationId xmlns:p14="http://schemas.microsoft.com/office/powerpoint/2010/main" val="2928648388"/>
      </p:ext>
    </p:extLst>
  </p:cSld>
  <p:clrMap bg1="lt1" tx1="dk1" bg2="lt2" tx2="dk2" accent1="accent1" accent2="accent2" accent3="accent3" accent4="accent4" accent5="accent5" accent6="accent6" hlink="hlink" folHlink="folHlink"/>
  <p:hf hdr="0" ftr="0"/>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2"/>
          <p:cNvSpPr>
            <a:spLocks noGrp="1"/>
          </p:cNvSpPr>
          <p:nvPr>
            <p:ph type="dt" sz="half" idx="10"/>
          </p:nvPr>
        </p:nvSpPr>
        <p:spPr/>
        <p:txBody>
          <a:bodyPr/>
          <a:lstStyle>
            <a:lvl1pPr>
              <a:defRPr/>
            </a:lvl1pPr>
          </a:lstStyle>
          <a:p>
            <a:pPr>
              <a:defRPr/>
            </a:pPr>
            <a:endParaRPr lang="cs-CZ"/>
          </a:p>
        </p:txBody>
      </p:sp>
      <p:sp>
        <p:nvSpPr>
          <p:cNvPr id="3" name="Zástupný symbol pro zápatí 23"/>
          <p:cNvSpPr>
            <a:spLocks noGrp="1"/>
          </p:cNvSpPr>
          <p:nvPr>
            <p:ph type="ftr" sz="quarter" idx="11"/>
          </p:nvPr>
        </p:nvSpPr>
        <p:spPr/>
        <p:txBody>
          <a:bodyPr/>
          <a:lstStyle>
            <a:lvl1pPr>
              <a:defRPr/>
            </a:lvl1pPr>
          </a:lstStyle>
          <a:p>
            <a:pPr>
              <a:defRPr/>
            </a:pPr>
            <a:endParaRPr lang="cs-CZ"/>
          </a:p>
        </p:txBody>
      </p:sp>
      <p:sp>
        <p:nvSpPr>
          <p:cNvPr id="4" name="Zástupný symbol pro číslo snímku 6"/>
          <p:cNvSpPr>
            <a:spLocks noGrp="1"/>
          </p:cNvSpPr>
          <p:nvPr>
            <p:ph type="sldNum" sz="quarter" idx="12"/>
          </p:nvPr>
        </p:nvSpPr>
        <p:spPr/>
        <p:txBody>
          <a:bodyPr/>
          <a:lstStyle>
            <a:lvl1pPr>
              <a:defRPr/>
            </a:lvl1pPr>
          </a:lstStyle>
          <a:p>
            <a:pPr>
              <a:defRPr/>
            </a:pPr>
            <a:fld id="{A3AF6929-038A-4B1A-8137-687720899A93}" type="slidenum">
              <a:rPr lang="cs-CZ"/>
              <a:pPr>
                <a:defRPr/>
              </a:pPr>
              <a:t>‹#›</a:t>
            </a:fld>
            <a:endParaRPr lang="cs-CZ"/>
          </a:p>
        </p:txBody>
      </p:sp>
    </p:spTree>
    <p:extLst>
      <p:ext uri="{BB962C8B-B14F-4D97-AF65-F5344CB8AC3E}">
        <p14:creationId xmlns:p14="http://schemas.microsoft.com/office/powerpoint/2010/main" val="281401421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Zástupný symbol pro text 7"/>
          <p:cNvSpPr>
            <a:spLocks noGrp="1"/>
          </p:cNvSpPr>
          <p:nvPr>
            <p:ph type="body" idx="1"/>
          </p:nvPr>
        </p:nvSpPr>
        <p:spPr bwMode="auto">
          <a:xfrm>
            <a:off x="304800" y="1554163"/>
            <a:ext cx="8686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lang="cs-CZ" smtClean="0"/>
              <a:t>Klepnutím lze upravit styl předlohy nadpisů.</a:t>
            </a:r>
            <a:endParaRPr lang="en-US"/>
          </a:p>
        </p:txBody>
      </p:sp>
      <p:sp>
        <p:nvSpPr>
          <p:cNvPr id="13" name="Zástupný symbol pro datum 2"/>
          <p:cNvSpPr>
            <a:spLocks noGrp="1"/>
          </p:cNvSpPr>
          <p:nvPr>
            <p:ph type="dt" sz="half" idx="2"/>
          </p:nvPr>
        </p:nvSpPr>
        <p:spPr>
          <a:xfrm>
            <a:off x="6477000" y="76200"/>
            <a:ext cx="2514600" cy="288925"/>
          </a:xfrm>
          <a:prstGeom prst="rect">
            <a:avLst/>
          </a:prstGeom>
        </p:spPr>
        <p:txBody>
          <a:bodyPr vert="horz"/>
          <a:lstStyle>
            <a:lvl1pPr algn="l">
              <a:defRPr sz="1200" b="0" u="none">
                <a:solidFill>
                  <a:schemeClr val="accent1">
                    <a:shade val="75000"/>
                  </a:schemeClr>
                </a:solidFill>
              </a:defRPr>
            </a:lvl1pPr>
          </a:lstStyle>
          <a:p>
            <a:pPr>
              <a:defRPr/>
            </a:pPr>
            <a:endParaRPr lang="cs-CZ"/>
          </a:p>
        </p:txBody>
      </p:sp>
      <p:sp>
        <p:nvSpPr>
          <p:cNvPr id="14" name="Zástupný symbol pro zápatí 23"/>
          <p:cNvSpPr>
            <a:spLocks noGrp="1"/>
          </p:cNvSpPr>
          <p:nvPr>
            <p:ph type="ftr" sz="quarter" idx="3"/>
          </p:nvPr>
        </p:nvSpPr>
        <p:spPr>
          <a:xfrm>
            <a:off x="3124200" y="76200"/>
            <a:ext cx="3352800" cy="288925"/>
          </a:xfrm>
          <a:prstGeom prst="rect">
            <a:avLst/>
          </a:prstGeom>
        </p:spPr>
        <p:txBody>
          <a:bodyPr vert="horz"/>
          <a:lstStyle>
            <a:lvl1pPr algn="r">
              <a:defRPr sz="1200" b="0" u="none">
                <a:solidFill>
                  <a:schemeClr val="accent1">
                    <a:shade val="75000"/>
                  </a:schemeClr>
                </a:solidFill>
              </a:defRPr>
            </a:lvl1pPr>
          </a:lstStyle>
          <a:p>
            <a:pPr>
              <a:defRPr/>
            </a:pPr>
            <a:endParaRPr lang="cs-CZ"/>
          </a:p>
        </p:txBody>
      </p:sp>
      <p:sp>
        <p:nvSpPr>
          <p:cNvPr id="15" name="Zástupný symbol pro číslo snímku 6"/>
          <p:cNvSpPr>
            <a:spLocks noGrp="1"/>
          </p:cNvSpPr>
          <p:nvPr>
            <p:ph type="sldNum" sz="quarter" idx="4"/>
          </p:nvPr>
        </p:nvSpPr>
        <p:spPr>
          <a:xfrm>
            <a:off x="8229600" y="6477000"/>
            <a:ext cx="762000" cy="244475"/>
          </a:xfrm>
          <a:prstGeom prst="rect">
            <a:avLst/>
          </a:prstGeom>
        </p:spPr>
        <p:txBody>
          <a:bodyPr vert="horz"/>
          <a:lstStyle>
            <a:lvl1pPr algn="r">
              <a:defRPr sz="1200" b="0" u="none">
                <a:solidFill>
                  <a:schemeClr val="accent1">
                    <a:shade val="75000"/>
                  </a:schemeClr>
                </a:solidFill>
              </a:defRPr>
            </a:lvl1pPr>
          </a:lstStyle>
          <a:p>
            <a:pPr>
              <a:defRPr/>
            </a:pPr>
            <a:fld id="{C6EB048E-F5B2-40B1-919C-41EB6A7BEAF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4058" r:id="rId1"/>
  </p:sldLayoutIdLst>
  <p:hf hdr="0" ftr="0" dt="0"/>
  <p:txStyles>
    <p:titleStyle>
      <a:lvl1pPr algn="l" rtl="0" eaLnBrk="0" fontAlgn="base" hangingPunct="0">
        <a:spcBef>
          <a:spcPct val="0"/>
        </a:spcBef>
        <a:spcAft>
          <a:spcPct val="0"/>
        </a:spcAft>
        <a:defRPr sz="3600" kern="1200" cap="all">
          <a:solidFill>
            <a:schemeClr val="tx2"/>
          </a:solidFill>
          <a:effectLst>
            <a:reflection blurRad="12700" stA="48000" endA="300" endPos="55000" dir="5400000" sy="-90000" algn="bl" rotWithShape="0"/>
          </a:effectLst>
          <a:latin typeface="+mj-lt"/>
          <a:ea typeface="+mj-ea"/>
          <a:cs typeface="+mj-cs"/>
        </a:defRPr>
      </a:lvl1pPr>
      <a:lvl2pPr algn="l" rtl="0" eaLnBrk="0" fontAlgn="base" hangingPunct="0">
        <a:spcBef>
          <a:spcPct val="0"/>
        </a:spcBef>
        <a:spcAft>
          <a:spcPct val="0"/>
        </a:spcAft>
        <a:defRPr sz="3600">
          <a:solidFill>
            <a:schemeClr val="tx2"/>
          </a:solidFill>
          <a:latin typeface="Franklin Gothic Medium" pitchFamily="34" charset="0"/>
        </a:defRPr>
      </a:lvl2pPr>
      <a:lvl3pPr algn="l" rtl="0" eaLnBrk="0" fontAlgn="base" hangingPunct="0">
        <a:spcBef>
          <a:spcPct val="0"/>
        </a:spcBef>
        <a:spcAft>
          <a:spcPct val="0"/>
        </a:spcAft>
        <a:defRPr sz="3600">
          <a:solidFill>
            <a:schemeClr val="tx2"/>
          </a:solidFill>
          <a:latin typeface="Franklin Gothic Medium" pitchFamily="34" charset="0"/>
        </a:defRPr>
      </a:lvl3pPr>
      <a:lvl4pPr algn="l" rtl="0" eaLnBrk="0" fontAlgn="base" hangingPunct="0">
        <a:spcBef>
          <a:spcPct val="0"/>
        </a:spcBef>
        <a:spcAft>
          <a:spcPct val="0"/>
        </a:spcAft>
        <a:defRPr sz="3600">
          <a:solidFill>
            <a:schemeClr val="tx2"/>
          </a:solidFill>
          <a:latin typeface="Franklin Gothic Medium" pitchFamily="34" charset="0"/>
        </a:defRPr>
      </a:lvl4pPr>
      <a:lvl5pPr algn="l" rtl="0" eaLnBrk="0" fontAlgn="base" hangingPunct="0">
        <a:spcBef>
          <a:spcPct val="0"/>
        </a:spcBef>
        <a:spcAft>
          <a:spcPct val="0"/>
        </a:spcAft>
        <a:defRPr sz="3600">
          <a:solidFill>
            <a:schemeClr val="tx2"/>
          </a:solidFill>
          <a:latin typeface="Franklin Gothic Medium" pitchFamily="34" charset="0"/>
        </a:defRPr>
      </a:lvl5pPr>
      <a:lvl6pPr marL="457200" algn="l" rtl="0" fontAlgn="base">
        <a:spcBef>
          <a:spcPct val="0"/>
        </a:spcBef>
        <a:spcAft>
          <a:spcPct val="0"/>
        </a:spcAft>
        <a:defRPr sz="3600">
          <a:solidFill>
            <a:schemeClr val="tx2"/>
          </a:solidFill>
          <a:latin typeface="Franklin Gothic Medium" pitchFamily="34" charset="0"/>
        </a:defRPr>
      </a:lvl6pPr>
      <a:lvl7pPr marL="914400" algn="l" rtl="0" fontAlgn="base">
        <a:spcBef>
          <a:spcPct val="0"/>
        </a:spcBef>
        <a:spcAft>
          <a:spcPct val="0"/>
        </a:spcAft>
        <a:defRPr sz="3600">
          <a:solidFill>
            <a:schemeClr val="tx2"/>
          </a:solidFill>
          <a:latin typeface="Franklin Gothic Medium" pitchFamily="34" charset="0"/>
        </a:defRPr>
      </a:lvl7pPr>
      <a:lvl8pPr marL="1371600" algn="l" rtl="0" fontAlgn="base">
        <a:spcBef>
          <a:spcPct val="0"/>
        </a:spcBef>
        <a:spcAft>
          <a:spcPct val="0"/>
        </a:spcAft>
        <a:defRPr sz="3600">
          <a:solidFill>
            <a:schemeClr val="tx2"/>
          </a:solidFill>
          <a:latin typeface="Franklin Gothic Medium" pitchFamily="34" charset="0"/>
        </a:defRPr>
      </a:lvl8pPr>
      <a:lvl9pPr marL="1828800" algn="l" rtl="0" fontAlgn="base">
        <a:spcBef>
          <a:spcPct val="0"/>
        </a:spcBef>
        <a:spcAft>
          <a:spcPct val="0"/>
        </a:spcAft>
        <a:defRPr sz="3600">
          <a:solidFill>
            <a:schemeClr val="tx2"/>
          </a:solidFill>
          <a:latin typeface="Franklin Gothic Medium" pitchFamily="34" charset="0"/>
        </a:defRPr>
      </a:lvl9pPr>
    </p:titleStyle>
    <p:bodyStyle>
      <a:lvl1pPr marL="342900" indent="-342900" algn="l" rtl="0" eaLnBrk="0" fontAlgn="base" hangingPunct="0">
        <a:spcBef>
          <a:spcPct val="20000"/>
        </a:spcBef>
        <a:spcAft>
          <a:spcPct val="0"/>
        </a:spcAft>
        <a:buClr>
          <a:schemeClr val="accent1"/>
        </a:buClr>
        <a:buSzPct val="70000"/>
        <a:buFont typeface="Wingdings 2" pitchFamily="18" charset="2"/>
        <a:buChar char=""/>
        <a:defRPr sz="3200" kern="1200">
          <a:solidFill>
            <a:schemeClr val="tx2"/>
          </a:solidFill>
          <a:latin typeface="+mn-lt"/>
          <a:ea typeface="+mn-ea"/>
          <a:cs typeface="+mn-cs"/>
        </a:defRPr>
      </a:lvl1pPr>
      <a:lvl2pPr marL="742950" indent="-285750" algn="l" rtl="0" eaLnBrk="0" fontAlgn="base" hangingPunct="0">
        <a:spcBef>
          <a:spcPct val="20000"/>
        </a:spcBef>
        <a:spcAft>
          <a:spcPct val="0"/>
        </a:spcAft>
        <a:buClr>
          <a:schemeClr val="accent1"/>
        </a:buClr>
        <a:buSzPct val="70000"/>
        <a:buFont typeface="Wingdings 2" pitchFamily="18" charset="2"/>
        <a:buChar char=""/>
        <a:defRPr sz="2800" kern="1200">
          <a:solidFill>
            <a:schemeClr val="tx2"/>
          </a:solidFill>
          <a:latin typeface="+mn-lt"/>
          <a:ea typeface="+mn-ea"/>
          <a:cs typeface="+mn-cs"/>
        </a:defRPr>
      </a:lvl2pPr>
      <a:lvl3pPr marL="1143000" indent="-228600" algn="l" rtl="0" eaLnBrk="0" fontAlgn="base" hangingPunct="0">
        <a:spcBef>
          <a:spcPct val="20000"/>
        </a:spcBef>
        <a:spcAft>
          <a:spcPct val="0"/>
        </a:spcAft>
        <a:buClr>
          <a:schemeClr val="accent1"/>
        </a:buClr>
        <a:buSzPct val="70000"/>
        <a:buFont typeface="Wingdings 2" pitchFamily="18" charset="2"/>
        <a:buChar char=""/>
        <a:defRPr sz="2400" kern="1200">
          <a:solidFill>
            <a:schemeClr val="tx2"/>
          </a:solidFill>
          <a:latin typeface="+mn-lt"/>
          <a:ea typeface="+mn-ea"/>
          <a:cs typeface="+mn-cs"/>
        </a:defRPr>
      </a:lvl3pPr>
      <a:lvl4pPr marL="1600200" indent="-228600" algn="l" rtl="0" eaLnBrk="0" fontAlgn="base" hangingPunct="0">
        <a:spcBef>
          <a:spcPct val="20000"/>
        </a:spcBef>
        <a:spcAft>
          <a:spcPct val="0"/>
        </a:spcAft>
        <a:buClr>
          <a:schemeClr val="accent1"/>
        </a:buClr>
        <a:buSzPct val="70000"/>
        <a:buFont typeface="Wingdings 2" pitchFamily="18" charset="2"/>
        <a:buChar char=""/>
        <a:defRPr sz="2000" kern="1200">
          <a:solidFill>
            <a:schemeClr val="tx2"/>
          </a:solidFill>
          <a:latin typeface="+mn-lt"/>
          <a:ea typeface="+mn-ea"/>
          <a:cs typeface="+mn-cs"/>
        </a:defRPr>
      </a:lvl4pPr>
      <a:lvl5pPr marL="2057400" indent="-228600" algn="l" rtl="0" eaLnBrk="0" fontAlgn="base" hangingPunct="0">
        <a:spcBef>
          <a:spcPct val="20000"/>
        </a:spcBef>
        <a:spcAft>
          <a:spcPct val="0"/>
        </a:spcAft>
        <a:buClr>
          <a:schemeClr val="accent1"/>
        </a:buClr>
        <a:buSzPct val="60000"/>
        <a:buFont typeface="Wingdings 2" pitchFamily="18" charset="2"/>
        <a:buChar char=""/>
        <a:defRPr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xml"/><Relationship Id="rId1" Type="http://schemas.openxmlformats.org/officeDocument/2006/relationships/vmlDrawing" Target="../drawings/vmlDrawing3.v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xml"/><Relationship Id="rId1" Type="http://schemas.openxmlformats.org/officeDocument/2006/relationships/vmlDrawing" Target="../drawings/vmlDrawing4.v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1.xml"/><Relationship Id="rId1" Type="http://schemas.openxmlformats.org/officeDocument/2006/relationships/vmlDrawing" Target="../drawings/vmlDrawing5.v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xml"/><Relationship Id="rId1" Type="http://schemas.openxmlformats.org/officeDocument/2006/relationships/vmlDrawing" Target="../drawings/vmlDrawing6.v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1.xml"/><Relationship Id="rId1" Type="http://schemas.openxmlformats.org/officeDocument/2006/relationships/vmlDrawing" Target="../drawings/vmlDrawing7.v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xml"/><Relationship Id="rId1" Type="http://schemas.openxmlformats.org/officeDocument/2006/relationships/vmlDrawing" Target="../drawings/vmlDrawing8.vml"/><Relationship Id="rId6" Type="http://schemas.openxmlformats.org/officeDocument/2006/relationships/image" Target="../media/image12.png"/><Relationship Id="rId5" Type="http://schemas.openxmlformats.org/officeDocument/2006/relationships/oleObject" Target="../embeddings/oleObject9.bin"/><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1.xml"/><Relationship Id="rId1" Type="http://schemas.openxmlformats.org/officeDocument/2006/relationships/vmlDrawing" Target="../drawings/vmlDrawing9.v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0" y="0"/>
            <a:ext cx="9144000" cy="1196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cs-CZ" b="0" u="none"/>
          </a:p>
        </p:txBody>
      </p:sp>
      <p:graphicFrame>
        <p:nvGraphicFramePr>
          <p:cNvPr id="10277" name="Group 37"/>
          <p:cNvGraphicFramePr>
            <a:graphicFrameLocks noGrp="1"/>
          </p:cNvGraphicFramePr>
          <p:nvPr>
            <p:ph type="tbl" idx="4294967295"/>
            <p:extLst>
              <p:ext uri="{D42A27DB-BD31-4B8C-83A1-F6EECF244321}">
                <p14:modId xmlns:p14="http://schemas.microsoft.com/office/powerpoint/2010/main" val="2482226767"/>
              </p:ext>
            </p:extLst>
          </p:nvPr>
        </p:nvGraphicFramePr>
        <p:xfrm>
          <a:off x="304800" y="1981200"/>
          <a:ext cx="8493125" cy="4018502"/>
        </p:xfrm>
        <a:graphic>
          <a:graphicData uri="http://schemas.openxmlformats.org/drawingml/2006/table">
            <a:tbl>
              <a:tblPr/>
              <a:tblGrid>
                <a:gridCol w="2114550"/>
                <a:gridCol w="6378575"/>
              </a:tblGrid>
              <a:tr h="5175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dirty="0" smtClean="0">
                          <a:ln>
                            <a:noFill/>
                          </a:ln>
                          <a:solidFill>
                            <a:schemeClr val="tx1"/>
                          </a:solidFill>
                          <a:effectLst/>
                          <a:latin typeface="Arial" charset="0"/>
                          <a:cs typeface="Arial" charset="0"/>
                        </a:rPr>
                        <a:t>Název SŠ:</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SŠ-COPT Uherský Brod</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Auto</a:t>
                      </a:r>
                      <a:r>
                        <a:rPr kumimoji="0" lang="cs-CZ" sz="2200" b="0" i="1" u="none" strike="noStrike" cap="none" normalizeH="0" baseline="0" smtClean="0">
                          <a:ln>
                            <a:noFill/>
                          </a:ln>
                          <a:solidFill>
                            <a:schemeClr val="tx1"/>
                          </a:solidFill>
                          <a:effectLst/>
                          <a:latin typeface="Arial" charset="0"/>
                        </a:rPr>
                        <a:t>r</a:t>
                      </a:r>
                      <a:r>
                        <a:rPr kumimoji="0" lang="cs-CZ" sz="2200" b="0" i="1" u="none" strike="noStrike" cap="none" normalizeH="0" baseline="0" smtClean="0">
                          <a:ln>
                            <a:noFill/>
                          </a:ln>
                          <a:solidFill>
                            <a:schemeClr val="tx1"/>
                          </a:solidFill>
                          <a:effectLst/>
                          <a:latin typeface="Arial" charset="0"/>
                          <a:cs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Ing. Štursa Petr</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200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prezentace</a:t>
                      </a:r>
                      <a:r>
                        <a:rPr kumimoji="0" lang="cs-CZ" sz="2200" b="0" i="1" u="none" strike="noStrike" cap="none" normalizeH="0" baseline="0" smtClean="0">
                          <a:ln>
                            <a:noFill/>
                          </a:ln>
                          <a:solidFill>
                            <a:schemeClr val="tx1"/>
                          </a:solidFill>
                          <a:effectLst/>
                          <a:latin typeface="Arial" charset="0"/>
                        </a:rPr>
                        <a:t>:</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500" b="1" i="0"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15. Stabilizování střel</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366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endParaRPr kumimoji="0" lang="cs-CZ" sz="1000" b="0" i="1" u="none" strike="noStrike" cap="none" normalizeH="0" baseline="0" smtClean="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Název sady:</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Balistika a konstrukce hlavních dílů zbraní </a:t>
                      </a:r>
                      <a:r>
                        <a:rPr kumimoji="0" lang="cs-CZ" sz="2400" b="0" i="0" u="none" strike="noStrike" cap="none" normalizeH="0" baseline="0" smtClean="0">
                          <a:ln>
                            <a:noFill/>
                          </a:ln>
                          <a:solidFill>
                            <a:schemeClr val="tx1"/>
                          </a:solidFill>
                          <a:effectLst/>
                          <a:latin typeface="Arial" charset="0"/>
                          <a:cs typeface="Arial" charset="0"/>
                        </a:rPr>
                        <a:t>(pro </a:t>
                      </a:r>
                      <a:r>
                        <a:rPr kumimoji="0" lang="cs-CZ" sz="2400" b="0" i="0" u="none" strike="noStrike" cap="none" normalizeH="0" baseline="0" smtClean="0">
                          <a:ln>
                            <a:noFill/>
                          </a:ln>
                          <a:solidFill>
                            <a:schemeClr val="tx1"/>
                          </a:solidFill>
                          <a:effectLst/>
                          <a:latin typeface="Arial" charset="0"/>
                        </a:rPr>
                        <a:t>2</a:t>
                      </a:r>
                      <a:r>
                        <a:rPr kumimoji="0" lang="cs-CZ" sz="2400" b="0" i="0" u="none" strike="noStrike" cap="none" normalizeH="0" baseline="0" smtClean="0">
                          <a:ln>
                            <a:noFill/>
                          </a:ln>
                          <a:solidFill>
                            <a:schemeClr val="tx1"/>
                          </a:solidFill>
                          <a:effectLst/>
                          <a:latin typeface="Arial" charset="0"/>
                          <a:cs typeface="Arial" charset="0"/>
                        </a:rPr>
                        <a:t>. </a:t>
                      </a:r>
                      <a:r>
                        <a:rPr kumimoji="0" lang="cs-CZ" sz="2400" b="0" i="0" u="none" strike="noStrike" cap="none" normalizeH="0" baseline="0" dirty="0" smtClean="0">
                          <a:ln>
                            <a:noFill/>
                          </a:ln>
                          <a:solidFill>
                            <a:schemeClr val="tx1"/>
                          </a:solidFill>
                          <a:effectLst/>
                          <a:latin typeface="Arial" charset="0"/>
                          <a:cs typeface="Arial" charset="0"/>
                        </a:rPr>
                        <a:t>ročník </a:t>
                      </a:r>
                      <a:r>
                        <a:rPr kumimoji="0" lang="cs-CZ" sz="2400" b="0" i="0" u="none" strike="noStrike" cap="none" normalizeH="0" baseline="0" dirty="0" smtClean="0">
                          <a:ln>
                            <a:noFill/>
                          </a:ln>
                          <a:solidFill>
                            <a:schemeClr val="tx1"/>
                          </a:solidFill>
                          <a:effectLst/>
                          <a:latin typeface="Arial" charset="0"/>
                        </a:rPr>
                        <a:t>předmětu </a:t>
                      </a:r>
                      <a:r>
                        <a:rPr kumimoji="0" lang="cs-CZ" sz="2400" b="0" i="0" u="none" strike="noStrike" cap="none" normalizeH="0" baseline="0" dirty="0" err="1" smtClean="0">
                          <a:ln>
                            <a:noFill/>
                          </a:ln>
                          <a:solidFill>
                            <a:schemeClr val="tx1"/>
                          </a:solidFill>
                          <a:effectLst/>
                          <a:latin typeface="Arial" charset="0"/>
                        </a:rPr>
                        <a:t>SZb</a:t>
                      </a:r>
                      <a:r>
                        <a:rPr kumimoji="0" lang="cs-CZ" sz="2400" b="0" i="0" u="none" strike="noStrike" cap="none" normalizeH="0" baseline="0" dirty="0" smtClean="0">
                          <a:ln>
                            <a:noFill/>
                          </a:ln>
                          <a:solidFill>
                            <a:schemeClr val="tx1"/>
                          </a:solidFill>
                          <a:effectLst/>
                          <a:latin typeface="Arial" charset="0"/>
                          <a:cs typeface="Arial" charset="0"/>
                        </a:rPr>
                        <a:t>)</a:t>
                      </a:r>
                      <a:endParaRPr kumimoji="0" lang="cs-CZ" sz="2400" b="1" i="0" u="none" strike="noStrike" cap="none" normalizeH="0" baseline="0" dirty="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Číslo projektu: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cs typeface="Arial" charset="0"/>
                        </a:rPr>
                        <a:t>CZ.1.07./1.5.00/34.0727</a:t>
                      </a: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2705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200" b="0" i="1" u="none" strike="noStrike" cap="none" normalizeH="0" baseline="0" smtClean="0">
                          <a:ln>
                            <a:noFill/>
                          </a:ln>
                          <a:solidFill>
                            <a:schemeClr val="tx1"/>
                          </a:solidFill>
                          <a:effectLst/>
                          <a:latin typeface="Arial" charset="0"/>
                          <a:cs typeface="Arial" charset="0"/>
                        </a:rPr>
                        <a:t>Datum vzniku:</a:t>
                      </a:r>
                    </a:p>
                  </a:txBody>
                  <a:tcPr marL="91437" marR="91437" marT="45672" marB="4567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cs-CZ" sz="2800" b="1" i="0" u="none" strike="noStrike" cap="none" normalizeH="0" baseline="0" smtClean="0">
                          <a:ln>
                            <a:noFill/>
                          </a:ln>
                          <a:solidFill>
                            <a:schemeClr val="tx1"/>
                          </a:solidFill>
                          <a:effectLst/>
                          <a:latin typeface="Arial" charset="0"/>
                        </a:rPr>
                        <a:t>13. Listopadu 2012</a:t>
                      </a:r>
                      <a:endParaRPr kumimoji="0" lang="cs-CZ" sz="2800" b="1" i="0" u="none" strike="noStrike" cap="none" normalizeH="0" baseline="0" smtClean="0">
                        <a:ln>
                          <a:noFill/>
                        </a:ln>
                        <a:solidFill>
                          <a:schemeClr val="tx1"/>
                        </a:solidFill>
                        <a:effectLst/>
                        <a:latin typeface="Arial" charset="0"/>
                        <a:cs typeface="Arial" charset="0"/>
                      </a:endParaRPr>
                    </a:p>
                  </a:txBody>
                  <a:tcPr marL="91437" marR="91437" marT="45672" marB="4567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0267" name="Text Box 43"/>
          <p:cNvSpPr txBox="1">
            <a:spLocks noChangeArrowheads="1"/>
          </p:cNvSpPr>
          <p:nvPr/>
        </p:nvSpPr>
        <p:spPr bwMode="auto">
          <a:xfrm>
            <a:off x="468313" y="6021388"/>
            <a:ext cx="83486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defRPr>
                <a:solidFill>
                  <a:schemeClr val="tx1"/>
                </a:solidFill>
                <a:latin typeface="Arial" charset="0"/>
                <a:cs typeface="Arial" charset="0"/>
              </a:defRPr>
            </a:lvl1pPr>
            <a:lvl2pPr marL="742950" indent="-285750" algn="l" eaLnBrk="0" hangingPunct="0">
              <a:defRPr>
                <a:solidFill>
                  <a:schemeClr val="tx1"/>
                </a:solidFill>
                <a:latin typeface="Arial" charset="0"/>
                <a:cs typeface="Arial" charset="0"/>
              </a:defRPr>
            </a:lvl2pPr>
            <a:lvl3pPr marL="1143000" indent="-228600" algn="l" eaLnBrk="0" hangingPunct="0">
              <a:defRPr>
                <a:solidFill>
                  <a:schemeClr val="tx1"/>
                </a:solidFill>
                <a:latin typeface="Arial" charset="0"/>
                <a:cs typeface="Arial" charset="0"/>
              </a:defRPr>
            </a:lvl3pPr>
            <a:lvl4pPr marL="1600200" indent="-228600" algn="l" eaLnBrk="0" hangingPunct="0">
              <a:defRPr>
                <a:solidFill>
                  <a:schemeClr val="tx1"/>
                </a:solidFill>
                <a:latin typeface="Arial" charset="0"/>
                <a:cs typeface="Arial" charset="0"/>
              </a:defRPr>
            </a:lvl4pPr>
            <a:lvl5pPr marL="2057400" indent="-228600" algn="l"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cs-CZ" b="0" i="1" u="none"/>
              <a:t>Uvedení autor, není-li uvedeno jinak, je autorem tohoto výukového materiálu a všech jeho částí. Tento projekt je spolufinancován ESF a státním rozpočtem ČR.</a:t>
            </a:r>
          </a:p>
        </p:txBody>
      </p:sp>
      <p:sp>
        <p:nvSpPr>
          <p:cNvPr id="10275" name="Rectangle 35"/>
          <p:cNvSpPr>
            <a:spLocks noGrp="1"/>
          </p:cNvSpPr>
          <p:nvPr>
            <p:ph type="title" idx="4294967295"/>
          </p:nvPr>
        </p:nvSpPr>
        <p:spPr bwMode="auto">
          <a:xfrm>
            <a:off x="228600" y="11430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15. Stabilizování střel</a:t>
            </a:r>
          </a:p>
        </p:txBody>
      </p:sp>
      <p:pic>
        <p:nvPicPr>
          <p:cNvPr id="7" name="Picture 2" descr="C:\Users\Pavel\Desktop\OPVK_hor_zakladni_logolink_RGB_cz.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1780" y="165774"/>
            <a:ext cx="3960440" cy="8654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idx="4294967295"/>
          </p:nvPr>
        </p:nvSpPr>
        <p:spPr bwMode="auto">
          <a:xfrm>
            <a:off x="0" y="0"/>
            <a:ext cx="89916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A N O T A C E</a:t>
            </a:r>
          </a:p>
        </p:txBody>
      </p:sp>
      <p:sp>
        <p:nvSpPr>
          <p:cNvPr id="50179" name="Rectangle 3"/>
          <p:cNvSpPr>
            <a:spLocks noChangeArrowheads="1"/>
          </p:cNvSpPr>
          <p:nvPr/>
        </p:nvSpPr>
        <p:spPr bwMode="auto">
          <a:xfrm>
            <a:off x="0" y="1600200"/>
            <a:ext cx="9144000" cy="201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accent1"/>
              </a:buClr>
              <a:buSzPct val="70000"/>
              <a:buFont typeface="Wingdings 2" pitchFamily="18" charset="2"/>
              <a:buNone/>
            </a:pPr>
            <a:r>
              <a:rPr lang="cs-CZ" sz="2800" b="0" u="none"/>
              <a:t>	Záměrem této sady výukových materiálů s názvem </a:t>
            </a:r>
            <a:r>
              <a:rPr lang="cs-CZ" sz="2800" u="none"/>
              <a:t>Balistika a konstrukce hlavních dílů zbraní </a:t>
            </a:r>
            <a:r>
              <a:rPr lang="cs-CZ" sz="2800" b="0" u="none"/>
              <a:t>je ukázat žákům 2. ročníku SŠ-COPt, ve vyučovaném předmětu </a:t>
            </a:r>
            <a:r>
              <a:rPr lang="cs-CZ" sz="2800" b="0" i="1" u="none"/>
              <a:t>Střelné zbraně a balistika </a:t>
            </a:r>
            <a:r>
              <a:rPr lang="cs-CZ" sz="2800" b="0" u="none"/>
              <a:t>zajímavou technikou některá úskalí této zajímavé vědní disciplíny.</a:t>
            </a:r>
          </a:p>
        </p:txBody>
      </p:sp>
      <p:sp>
        <p:nvSpPr>
          <p:cNvPr id="50180" name="Rectangle 4"/>
          <p:cNvSpPr>
            <a:spLocks noChangeArrowheads="1"/>
          </p:cNvSpPr>
          <p:nvPr/>
        </p:nvSpPr>
        <p:spPr bwMode="auto">
          <a:xfrm>
            <a:off x="0" y="44196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b="0" u="none">
                <a:solidFill>
                  <a:schemeClr val="tx2"/>
                </a:solidFill>
              </a:rPr>
              <a:t>	</a:t>
            </a:r>
            <a:r>
              <a:rPr lang="cs-CZ" sz="2800" b="0" u="none"/>
              <a:t>Jednotlivé prezentace  této sady popisují postupně probírané oblasti a zábavnou formou se je snaží přiblížit žákům a tak je vtáhnout do daného problému.</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8" name="Rectangle 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Rozdělení vývrtů </a:t>
            </a:r>
          </a:p>
        </p:txBody>
      </p:sp>
      <p:sp>
        <p:nvSpPr>
          <p:cNvPr id="67589" name="Rectangle 5"/>
          <p:cNvSpPr>
            <a:spLocks noChangeArrowheads="1"/>
          </p:cNvSpPr>
          <p:nvPr/>
        </p:nvSpPr>
        <p:spPr bwMode="auto">
          <a:xfrm>
            <a:off x="0" y="762000"/>
            <a:ext cx="9144000" cy="607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342900" indent="-342900" algn="l"/>
            <a:r>
              <a:rPr lang="cs-CZ" sz="2800" b="0" u="none">
                <a:latin typeface="Times New Roman" charset="0"/>
              </a:rPr>
              <a:t>		Hlavně malorážových  kulových zbraní můžeme rozdělovat třeba podle provedení vývrtu hlavně: </a:t>
            </a:r>
          </a:p>
          <a:p>
            <a:pPr marL="342900" indent="-342900" algn="l"/>
            <a:endParaRPr lang="cs-CZ" sz="2800" b="0" u="none">
              <a:latin typeface="Times New Roman" charset="0"/>
            </a:endParaRPr>
          </a:p>
          <a:p>
            <a:pPr marL="342900" indent="-342900" algn="l">
              <a:buFontTx/>
              <a:buAutoNum type="alphaLcParenR"/>
            </a:pPr>
            <a:r>
              <a:rPr lang="cs-CZ" sz="2800" b="0" i="1" u="none">
                <a:latin typeface="Times New Roman" charset="0"/>
              </a:rPr>
              <a:t>Hladký vývrt hlavně</a:t>
            </a:r>
            <a:r>
              <a:rPr lang="cs-CZ" sz="2800" b="0" u="none">
                <a:latin typeface="Times New Roman" charset="0"/>
              </a:rPr>
              <a:t> – historické typy malorážových zbraní, u kterých nebyla střela nijak stabilizována, ale také např. moderní podrážové a nadrážové střely, kde je tato střela za letu stabilizována křidélky v její zadní části (odtud název šípová stabilizace).</a:t>
            </a:r>
          </a:p>
          <a:p>
            <a:pPr marL="342900" indent="-342900" algn="l"/>
            <a:endParaRPr lang="cs-CZ" sz="2800" b="0" u="none">
              <a:latin typeface="Times New Roman" charset="0"/>
            </a:endParaRPr>
          </a:p>
          <a:p>
            <a:pPr marL="342900" indent="-342900" algn="l"/>
            <a:r>
              <a:rPr lang="cs-CZ" sz="2800" b="0" u="none">
                <a:latin typeface="Times New Roman" charset="0"/>
              </a:rPr>
              <a:t>b) </a:t>
            </a:r>
            <a:r>
              <a:rPr lang="cs-CZ" sz="2800" b="0" i="1" u="none">
                <a:latin typeface="Times New Roman" charset="0"/>
              </a:rPr>
              <a:t>Drážkovaný vývrt hlavně</a:t>
            </a:r>
            <a:r>
              <a:rPr lang="cs-CZ" sz="2800" b="0" u="none">
                <a:latin typeface="Times New Roman" charset="0"/>
              </a:rPr>
              <a:t> – prakticky všechny současně vyráběné hlavně malorážových zbraní. Vystřelená střela je za letu stabilizována rotací, která je jí udělena při průletu touto hlavní (drážky stočené do spirály roztočí střelu kolem její podélné osy).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3074"/>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Stabilizování střel </a:t>
            </a:r>
          </a:p>
        </p:txBody>
      </p:sp>
      <p:sp>
        <p:nvSpPr>
          <p:cNvPr id="79879" name="Rectangle 3079"/>
          <p:cNvSpPr>
            <a:spLocks noChangeArrowheads="1"/>
          </p:cNvSpPr>
          <p:nvPr/>
        </p:nvSpPr>
        <p:spPr bwMode="auto">
          <a:xfrm>
            <a:off x="0" y="2508250"/>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b="0" u="none">
                <a:latin typeface="Arial"/>
                <a:cs typeface="Times New Roman" charset="0"/>
              </a:rPr>
              <a:t> </a:t>
            </a:r>
            <a:endParaRPr lang="cs-CZ" b="0" u="none"/>
          </a:p>
        </p:txBody>
      </p:sp>
      <p:sp>
        <p:nvSpPr>
          <p:cNvPr id="79880" name="Rectangle 3080"/>
          <p:cNvSpPr>
            <a:spLocks noChangeArrowheads="1"/>
          </p:cNvSpPr>
          <p:nvPr/>
        </p:nvSpPr>
        <p:spPr bwMode="auto">
          <a:xfrm>
            <a:off x="0" y="1066800"/>
            <a:ext cx="8991600" cy="5170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2800" b="0" u="none">
                <a:latin typeface="Times New Roman" charset="0"/>
                <a:cs typeface="Times New Roman" charset="0"/>
              </a:rPr>
              <a:t>	Teoretickým předpokladem pohybu střely po opuštění hlavně je poloha osy střely tečně k dráze jejího těžiště. U každé střely však dříve nebo později vznikne úhel náběhu. Je to úhel mezi osou střely a tečnou k dráze jejího pohybu (balistické křivce). Pro tento náběhový úhel Ø</a:t>
            </a:r>
            <a:r>
              <a:rPr lang="cs-CZ" sz="2800" b="0" u="none" baseline="-30000">
                <a:latin typeface="Times New Roman" charset="0"/>
                <a:cs typeface="Times New Roman" charset="0"/>
              </a:rPr>
              <a:t>0 </a:t>
            </a:r>
            <a:r>
              <a:rPr lang="cs-CZ" sz="2800" b="0" u="none">
                <a:latin typeface="Times New Roman" charset="0"/>
                <a:cs typeface="Times New Roman" charset="0"/>
              </a:rPr>
              <a:t>není žádná obecně platná hodnota, která nesmí být překročena aby se střela přestala považovat za stabilní. Úkolem stabilizování střel je vyvolat při každém úhlu náběhu takový moment, jehož výsledným efektem je udržování úhlu náběhu v přijatelných mezích. Cílem je zajistit přijatelný rozptyl drah a současně dopad střely na špičku. Z hlediska způsobu stabilizace střely máme pět základních způsobů stabilizace.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Nutnost stabilizace</a:t>
            </a:r>
          </a:p>
        </p:txBody>
      </p:sp>
      <p:sp>
        <p:nvSpPr>
          <p:cNvPr id="80901" name="Rectangle 5"/>
          <p:cNvSpPr>
            <a:spLocks noChangeArrowheads="1"/>
          </p:cNvSpPr>
          <p:nvPr/>
        </p:nvSpPr>
        <p:spPr bwMode="auto">
          <a:xfrm>
            <a:off x="1695450" y="2114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80907" name="Rectangle 11"/>
          <p:cNvSpPr>
            <a:spLocks noChangeArrowheads="1"/>
          </p:cNvSpPr>
          <p:nvPr/>
        </p:nvSpPr>
        <p:spPr bwMode="auto">
          <a:xfrm>
            <a:off x="0" y="3033713"/>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b="0">
                <a:latin typeface="Arial"/>
                <a:cs typeface="Times New Roman" charset="0"/>
              </a:rPr>
              <a:t> </a:t>
            </a:r>
            <a:endParaRPr lang="cs-CZ" b="0" u="none"/>
          </a:p>
        </p:txBody>
      </p:sp>
      <p:sp>
        <p:nvSpPr>
          <p:cNvPr id="80909" name="Rectangle 13"/>
          <p:cNvSpPr>
            <a:spLocks noChangeArrowheads="1"/>
          </p:cNvSpPr>
          <p:nvPr/>
        </p:nvSpPr>
        <p:spPr bwMode="auto">
          <a:xfrm>
            <a:off x="0" y="3856038"/>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b="0" u="none">
                <a:latin typeface="Arial"/>
                <a:cs typeface="Times New Roman" charset="0"/>
              </a:rPr>
              <a:t> </a:t>
            </a:r>
            <a:r>
              <a:rPr lang="cs-CZ" sz="1100" b="0" u="none"/>
              <a:t> </a:t>
            </a:r>
            <a:endParaRPr lang="cs-CZ" b="0" u="none"/>
          </a:p>
        </p:txBody>
      </p:sp>
      <p:sp>
        <p:nvSpPr>
          <p:cNvPr id="80910" name="Rectangle 14"/>
          <p:cNvSpPr>
            <a:spLocks noChangeArrowheads="1"/>
          </p:cNvSpPr>
          <p:nvPr/>
        </p:nvSpPr>
        <p:spPr bwMode="auto">
          <a:xfrm>
            <a:off x="0" y="1143000"/>
            <a:ext cx="9144000" cy="2227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b="0" u="none">
                <a:latin typeface="Times New Roman" charset="0"/>
              </a:rPr>
              <a:t>Legenga:</a:t>
            </a:r>
          </a:p>
          <a:p>
            <a:pPr algn="l"/>
            <a:r>
              <a:rPr lang="cs-CZ" sz="2800" b="0" u="none">
                <a:latin typeface="Times New Roman" charset="0"/>
              </a:rPr>
              <a:t>1 – balistická křivka (trajektorie letu střely)</a:t>
            </a:r>
          </a:p>
          <a:p>
            <a:pPr algn="l"/>
            <a:r>
              <a:rPr lang="cs-CZ" sz="2800" b="0" u="none">
                <a:latin typeface="Times New Roman" charset="0"/>
              </a:rPr>
              <a:t>2 – střela (žlutá osa střely)	S – střed ogiválu střely</a:t>
            </a:r>
          </a:p>
          <a:p>
            <a:pPr algn="l"/>
            <a:r>
              <a:rPr lang="cs-CZ" sz="2800" b="0" u="none">
                <a:latin typeface="Times New Roman" charset="0"/>
              </a:rPr>
              <a:t>3 – cíl místo dopadu střely	T – těžiště střely</a:t>
            </a:r>
          </a:p>
          <a:p>
            <a:pPr algn="l"/>
            <a:r>
              <a:rPr lang="cs-CZ" sz="2800" b="0" u="none">
                <a:latin typeface="Times New Roman" charset="0"/>
              </a:rPr>
              <a:t>4 – ústí zbraně			Ø</a:t>
            </a:r>
            <a:r>
              <a:rPr lang="cs-CZ" sz="2800" b="0" u="none" baseline="-25000">
                <a:latin typeface="Times New Roman" charset="0"/>
              </a:rPr>
              <a:t>0</a:t>
            </a:r>
            <a:r>
              <a:rPr lang="cs-CZ" sz="2800" b="0" u="none">
                <a:latin typeface="Times New Roman" charset="0"/>
              </a:rPr>
              <a:t> - náběhový úhel letu střely</a:t>
            </a:r>
          </a:p>
        </p:txBody>
      </p:sp>
      <p:graphicFrame>
        <p:nvGraphicFramePr>
          <p:cNvPr id="80911" name="Object 15"/>
          <p:cNvGraphicFramePr>
            <a:graphicFrameLocks noChangeAspect="1"/>
          </p:cNvGraphicFramePr>
          <p:nvPr/>
        </p:nvGraphicFramePr>
        <p:xfrm>
          <a:off x="0" y="3657600"/>
          <a:ext cx="9144000" cy="2828925"/>
        </p:xfrm>
        <a:graphic>
          <a:graphicData uri="http://schemas.openxmlformats.org/presentationml/2006/ole">
            <mc:AlternateContent xmlns:mc="http://schemas.openxmlformats.org/markup-compatibility/2006">
              <mc:Choice xmlns:v="urn:schemas-microsoft-com:vml" Requires="v">
                <p:oleObj spid="_x0000_s103426" r:id="rId3" imgW="7144747" imgH="1924319" progId="Paint.Picture">
                  <p:embed/>
                </p:oleObj>
              </mc:Choice>
              <mc:Fallback>
                <p:oleObj r:id="rId3" imgW="7144747" imgH="1924319" progId="Paint.Picture">
                  <p:embed/>
                  <p:pic>
                    <p:nvPicPr>
                      <p:cNvPr id="0" name="Object 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57600"/>
                        <a:ext cx="9144000" cy="2828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Základní druhy stabilizace střel</a:t>
            </a:r>
          </a:p>
        </p:txBody>
      </p:sp>
      <p:sp>
        <p:nvSpPr>
          <p:cNvPr id="70661" name="Rectangle 5"/>
          <p:cNvSpPr>
            <a:spLocks noChangeArrowheads="1"/>
          </p:cNvSpPr>
          <p:nvPr/>
        </p:nvSpPr>
        <p:spPr bwMode="auto">
          <a:xfrm>
            <a:off x="1828800" y="2057400"/>
            <a:ext cx="5311775" cy="3935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342900" indent="-342900" algn="l">
              <a:buFontTx/>
              <a:buAutoNum type="alphaUcParenR"/>
            </a:pPr>
            <a:r>
              <a:rPr lang="cs-CZ" sz="2800" b="0" u="none">
                <a:latin typeface="Times New Roman" charset="0"/>
              </a:rPr>
              <a:t> gyroskopická stabilizace – rotací</a:t>
            </a:r>
          </a:p>
          <a:p>
            <a:pPr marL="342900" indent="-342900" algn="l">
              <a:buFontTx/>
              <a:buAutoNum type="alphaUcParenR"/>
            </a:pPr>
            <a:endParaRPr lang="cs-CZ" sz="2800" b="0" u="none">
              <a:latin typeface="Times New Roman" charset="0"/>
            </a:endParaRPr>
          </a:p>
          <a:p>
            <a:pPr marL="342900" indent="-342900" algn="l">
              <a:buFontTx/>
              <a:buAutoNum type="alphaUcParenR"/>
            </a:pPr>
            <a:r>
              <a:rPr lang="cs-CZ" sz="2800" b="0" u="none">
                <a:latin typeface="Times New Roman" charset="0"/>
              </a:rPr>
              <a:t> šípová stabilizace</a:t>
            </a:r>
          </a:p>
          <a:p>
            <a:pPr marL="342900" indent="-342900" algn="l">
              <a:buFontTx/>
              <a:buAutoNum type="alphaUcParenR"/>
            </a:pPr>
            <a:endParaRPr lang="cs-CZ" sz="2800" b="0" u="none">
              <a:latin typeface="Times New Roman" charset="0"/>
            </a:endParaRPr>
          </a:p>
          <a:p>
            <a:pPr marL="342900" indent="-342900" algn="l">
              <a:buFontTx/>
              <a:buAutoNum type="alphaUcParenR"/>
            </a:pPr>
            <a:r>
              <a:rPr lang="cs-CZ" sz="2800" b="0" u="none">
                <a:latin typeface="Times New Roman" charset="0"/>
              </a:rPr>
              <a:t> stabilizace náběžnou hranou</a:t>
            </a:r>
          </a:p>
          <a:p>
            <a:pPr marL="342900" indent="-342900" algn="l">
              <a:buFontTx/>
              <a:buAutoNum type="alphaUcParenR"/>
            </a:pPr>
            <a:endParaRPr lang="cs-CZ" sz="2800" b="0" u="none">
              <a:latin typeface="Times New Roman" charset="0"/>
            </a:endParaRPr>
          </a:p>
          <a:p>
            <a:pPr marL="342900" indent="-342900" algn="l">
              <a:buFontTx/>
              <a:buAutoNum type="alphaUcParenR"/>
            </a:pPr>
            <a:r>
              <a:rPr lang="cs-CZ" sz="2800" b="0" u="none">
                <a:latin typeface="Times New Roman" charset="0"/>
              </a:rPr>
              <a:t> stabilizace kavitací</a:t>
            </a:r>
          </a:p>
          <a:p>
            <a:pPr marL="342900" indent="-342900" algn="l">
              <a:buFontTx/>
              <a:buAutoNum type="alphaUcParenR"/>
            </a:pPr>
            <a:endParaRPr lang="cs-CZ" sz="2800" b="0" u="none">
              <a:latin typeface="Times New Roman" charset="0"/>
            </a:endParaRPr>
          </a:p>
          <a:p>
            <a:pPr marL="342900" indent="-342900" algn="l">
              <a:buFontTx/>
              <a:buAutoNum type="alphaUcParenR"/>
            </a:pPr>
            <a:r>
              <a:rPr lang="cs-CZ" sz="2800" b="0" u="none">
                <a:latin typeface="Times New Roman" charset="0"/>
              </a:rPr>
              <a:t> stabilizace kombinovaná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050"/>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Jak vzniká rotace střely</a:t>
            </a:r>
          </a:p>
        </p:txBody>
      </p:sp>
      <p:sp>
        <p:nvSpPr>
          <p:cNvPr id="74757" name="Rectangle 2053"/>
          <p:cNvSpPr>
            <a:spLocks noChangeArrowheads="1"/>
          </p:cNvSpPr>
          <p:nvPr/>
        </p:nvSpPr>
        <p:spPr bwMode="auto">
          <a:xfrm>
            <a:off x="0" y="3776663"/>
            <a:ext cx="9144000" cy="3081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b="0" u="none">
                <a:latin typeface="Times New Roman" charset="0"/>
              </a:rPr>
              <a:t>	</a:t>
            </a:r>
            <a:r>
              <a:rPr lang="cs-CZ" sz="2800" b="0" u="none">
                <a:latin typeface="Times New Roman" charset="0"/>
                <a:cs typeface="Times New Roman" charset="0"/>
              </a:rPr>
              <a:t>Je dnes nejpoužívanější a to v celém rozsahu ráží a celé plejádě výrobců hlavní malorážových kulových zbraní. Rotaci střele uděluje její pohyb v hlavni s drážkami a políčky. Střela se zařízne do políček a postupným pohybem v hlavni k ústí se roztočí. Rotace střely způsobuje odklon střely od záměrného bodu ve směru rotace. Z toho vyplývá větší rozptyl a tudíž menší přesnost, především na větších vzdálenostech.</a:t>
            </a:r>
          </a:p>
        </p:txBody>
      </p:sp>
      <p:graphicFrame>
        <p:nvGraphicFramePr>
          <p:cNvPr id="74759" name="Object 2055"/>
          <p:cNvGraphicFramePr>
            <a:graphicFrameLocks noChangeAspect="1"/>
          </p:cNvGraphicFramePr>
          <p:nvPr/>
        </p:nvGraphicFramePr>
        <p:xfrm>
          <a:off x="457200" y="685800"/>
          <a:ext cx="8077200" cy="2838450"/>
        </p:xfrm>
        <a:graphic>
          <a:graphicData uri="http://schemas.openxmlformats.org/presentationml/2006/ole">
            <mc:AlternateContent xmlns:mc="http://schemas.openxmlformats.org/markup-compatibility/2006">
              <mc:Choice xmlns:v="urn:schemas-microsoft-com:vml" Requires="v">
                <p:oleObj spid="_x0000_s104450" name="Rastrový obrázek" r:id="rId3" imgW="5609524" imgH="1971950" progId="Paint.Picture">
                  <p:embed/>
                </p:oleObj>
              </mc:Choice>
              <mc:Fallback>
                <p:oleObj name="Rastrový obrázek" r:id="rId3" imgW="5609524" imgH="1971950" progId="Paint.Picture">
                  <p:embed/>
                  <p:pic>
                    <p:nvPicPr>
                      <p:cNvPr id="0" name="Object 205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85800"/>
                        <a:ext cx="8077200" cy="283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p:cNvSpPr>
          <p:nvPr>
            <p:ph type="title" idx="4294967295"/>
          </p:nvPr>
        </p:nvSpPr>
        <p:spPr bwMode="auto">
          <a:xfrm>
            <a:off x="0" y="0"/>
            <a:ext cx="91440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Stabilizace gyroskopická (rotací) </a:t>
            </a:r>
          </a:p>
        </p:txBody>
      </p:sp>
      <p:sp>
        <p:nvSpPr>
          <p:cNvPr id="71690" name="Rectangle 10"/>
          <p:cNvSpPr>
            <a:spLocks noChangeArrowheads="1"/>
          </p:cNvSpPr>
          <p:nvPr/>
        </p:nvSpPr>
        <p:spPr bwMode="auto">
          <a:xfrm>
            <a:off x="0" y="762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b="0" u="none">
                <a:latin typeface="Times New Roman" charset="0"/>
              </a:rPr>
              <a:t>	Síla odporu vzduchu nepůsobí v těžišti střely (viz. obrázek v prezentaci 11-vnější balistika, list 16 Síly působící na střelu) a osa střely nesměřuje přesně ve směru pohybu střely (po tečně k balistické křivce). Vznikne tak za letu klopný moment, který se snaží střelu překlopit. K eliminaci tohoto momentu je nutná dostatečně rychlá rotace střely, které právě způsobí dostatečně krátké stoupání vývrtu. Pak je střela stabilní. Rozlišují se dvě základní kritéria stability:</a:t>
            </a:r>
          </a:p>
          <a:p>
            <a:pPr algn="l" eaLnBrk="0" hangingPunct="0"/>
            <a:r>
              <a:rPr lang="cs-CZ" sz="2800" b="0" u="none">
                <a:latin typeface="Times New Roman" charset="0"/>
              </a:rPr>
              <a:t> </a:t>
            </a:r>
          </a:p>
          <a:p>
            <a:pPr algn="l" eaLnBrk="0" hangingPunct="0">
              <a:buFontTx/>
              <a:buChar char="-"/>
            </a:pPr>
            <a:r>
              <a:rPr lang="cs-CZ" sz="2800" b="0" u="none">
                <a:latin typeface="Times New Roman" charset="0"/>
              </a:rPr>
              <a:t> statická stabilita (střela koná pravidelný precesní pohyb) </a:t>
            </a:r>
          </a:p>
          <a:p>
            <a:pPr algn="l" eaLnBrk="0" hangingPunct="0"/>
            <a:endParaRPr lang="cs-CZ" sz="2800" b="0" u="none">
              <a:latin typeface="Times New Roman" charset="0"/>
            </a:endParaRPr>
          </a:p>
          <a:p>
            <a:pPr algn="l" eaLnBrk="0" hangingPunct="0">
              <a:buFontTx/>
              <a:buChar char="-"/>
            </a:pPr>
            <a:r>
              <a:rPr lang="cs-CZ" sz="2800" b="0" u="none">
                <a:latin typeface="Times New Roman" charset="0"/>
              </a:rPr>
              <a:t> dynamická stabilita ("velikost" precesního pohybu se během letu střely zmenšuje).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Zákonitosti platící pro stabilizaci rotací</a:t>
            </a:r>
          </a:p>
        </p:txBody>
      </p:sp>
      <p:sp>
        <p:nvSpPr>
          <p:cNvPr id="72712" name="Rectangle 8"/>
          <p:cNvSpPr>
            <a:spLocks noChangeArrowheads="1"/>
          </p:cNvSpPr>
          <p:nvPr/>
        </p:nvSpPr>
        <p:spPr bwMode="auto">
          <a:xfrm>
            <a:off x="0" y="787400"/>
            <a:ext cx="9144000" cy="607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b="0" u="none">
                <a:latin typeface="Times New Roman" charset="0"/>
              </a:rPr>
              <a:t>	</a:t>
            </a:r>
            <a:r>
              <a:rPr lang="cs-CZ" sz="2800" b="0" u="none">
                <a:latin typeface="Times New Roman" charset="0"/>
                <a:cs typeface="Times New Roman" charset="0"/>
              </a:rPr>
              <a:t>Nejčastěji se pro odhad maximální délky stoupání vývrtu používají jednoduché empirické vztahy, které  pro zadanou délku a někdy i počáteční rychlost střely odhadnou maximální délku stoupání. Tyto metody jsou dostatečně přesné. Pro stabilizaci střely ale není důležitá jen délka stoupání. Ve skutečnosti je důležitá i hmotnost a tvar střely, jinak řečeno moment setrvačnosti (tj. rozložení hmotnosti) v obou osách (příčné a podélné) a také poloha těžiště, nemalou roli hraje i počáteční rychlost. Obecně se dá říct toto:</a:t>
            </a:r>
          </a:p>
          <a:p>
            <a:pPr algn="l" eaLnBrk="0" hangingPunct="0">
              <a:buFontTx/>
              <a:buChar char="-"/>
            </a:pPr>
            <a:r>
              <a:rPr lang="cs-CZ" sz="2800" b="0" u="none">
                <a:latin typeface="Times New Roman" charset="0"/>
                <a:cs typeface="Times New Roman" charset="0"/>
              </a:rPr>
              <a:t> stabilizace delší a těžší střely stačí kratší stoupání vývrtu</a:t>
            </a:r>
          </a:p>
          <a:p>
            <a:pPr algn="l" eaLnBrk="0" hangingPunct="0">
              <a:buFontTx/>
              <a:buChar char="-"/>
            </a:pPr>
            <a:r>
              <a:rPr lang="cs-CZ" sz="2800" b="0" u="none">
                <a:latin typeface="Times New Roman" charset="0"/>
                <a:cs typeface="Times New Roman" charset="0"/>
              </a:rPr>
              <a:t> střely s biogiválem jsou při stejné hmotnosti delší a vyžadují kratší stoupání</a:t>
            </a:r>
          </a:p>
          <a:p>
            <a:pPr algn="l" eaLnBrk="0" hangingPunct="0">
              <a:buFontTx/>
              <a:buChar char="-"/>
            </a:pPr>
            <a:r>
              <a:rPr lang="cs-CZ" sz="2800" b="0" u="none">
                <a:latin typeface="Times New Roman" charset="0"/>
                <a:cs typeface="Times New Roman" charset="0"/>
              </a:rPr>
              <a:t> střely s dutinkou v přední části vyžadují delší stoupání</a:t>
            </a:r>
          </a:p>
          <a:p>
            <a:pPr algn="l" eaLnBrk="0" hangingPunct="0">
              <a:buFontTx/>
              <a:buChar char="-"/>
            </a:pPr>
            <a:r>
              <a:rPr lang="cs-CZ" sz="2800" b="0" u="none">
                <a:latin typeface="Times New Roman" charset="0"/>
                <a:cs typeface="Times New Roman" charset="0"/>
              </a:rPr>
              <a:t> zvýšením úsťové rychlosti se mírně zvýší stabilita střely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1026"/>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Stabilizace šípová</a:t>
            </a:r>
          </a:p>
        </p:txBody>
      </p:sp>
      <p:sp>
        <p:nvSpPr>
          <p:cNvPr id="82949" name="Rectangle 1029"/>
          <p:cNvSpPr>
            <a:spLocks noChangeArrowheads="1"/>
          </p:cNvSpPr>
          <p:nvPr/>
        </p:nvSpPr>
        <p:spPr bwMode="auto">
          <a:xfrm>
            <a:off x="1695450" y="210502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82951" name="Rectangle 1031"/>
          <p:cNvSpPr>
            <a:spLocks noChangeArrowheads="1"/>
          </p:cNvSpPr>
          <p:nvPr/>
        </p:nvSpPr>
        <p:spPr bwMode="auto">
          <a:xfrm>
            <a:off x="0" y="2371725"/>
            <a:ext cx="9144000" cy="22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just" eaLnBrk="0" hangingPunct="0"/>
            <a:r>
              <a:rPr lang="cs-CZ" sz="1200" b="0">
                <a:latin typeface="Arial"/>
                <a:cs typeface="Times New Roman" charset="0"/>
              </a:rPr>
              <a:t> </a:t>
            </a:r>
            <a:endParaRPr lang="cs-CZ" b="0" u="none"/>
          </a:p>
        </p:txBody>
      </p:sp>
      <p:sp>
        <p:nvSpPr>
          <p:cNvPr id="82952" name="Rectangle 1032"/>
          <p:cNvSpPr>
            <a:spLocks noChangeArrowheads="1"/>
          </p:cNvSpPr>
          <p:nvPr/>
        </p:nvSpPr>
        <p:spPr bwMode="auto">
          <a:xfrm>
            <a:off x="0" y="762000"/>
            <a:ext cx="9144000" cy="6024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l" eaLnBrk="0" hangingPunct="0"/>
            <a:r>
              <a:rPr lang="cs-CZ" sz="2800" b="0" u="none">
                <a:latin typeface="Times New Roman" charset="0"/>
              </a:rPr>
              <a:t>Tato stabilizace se s výhodou používá u podkaliberních a nadkaliberních střel.</a:t>
            </a:r>
          </a:p>
          <a:p>
            <a:pPr algn="l" eaLnBrk="0" hangingPunct="0"/>
            <a:r>
              <a:rPr lang="cs-CZ" sz="2800" b="0">
                <a:latin typeface="Times New Roman" charset="0"/>
                <a:cs typeface="Times New Roman" charset="0"/>
              </a:rPr>
              <a:t>Podkaliberní střela</a:t>
            </a:r>
            <a:r>
              <a:rPr lang="cs-CZ" sz="2800" b="0" u="none">
                <a:latin typeface="Times New Roman" charset="0"/>
                <a:cs typeface="Times New Roman" charset="0"/>
              </a:rPr>
              <a:t> – střela jejíž průměr je menší než je ráže zbraně ze které je střílena.</a:t>
            </a:r>
          </a:p>
          <a:p>
            <a:pPr algn="l" eaLnBrk="0" hangingPunct="0"/>
            <a:r>
              <a:rPr lang="cs-CZ" sz="2800" b="0">
                <a:latin typeface="Times New Roman" charset="0"/>
                <a:cs typeface="Times New Roman" charset="0"/>
              </a:rPr>
              <a:t>Nadkaliberní střela</a:t>
            </a:r>
            <a:r>
              <a:rPr lang="cs-CZ" sz="2800" b="0" u="none">
                <a:latin typeface="Times New Roman" charset="0"/>
                <a:cs typeface="Times New Roman" charset="0"/>
              </a:rPr>
              <a:t> – střela jejíž průměr je větší než je ráže zbraně ze které je střílena.</a:t>
            </a:r>
          </a:p>
          <a:p>
            <a:pPr algn="l" eaLnBrk="0" hangingPunct="0"/>
            <a:r>
              <a:rPr lang="cs-CZ" sz="2800" b="0" u="none">
                <a:latin typeface="Times New Roman" charset="0"/>
                <a:cs typeface="Times New Roman" charset="0"/>
              </a:rPr>
              <a:t> </a:t>
            </a:r>
          </a:p>
          <a:p>
            <a:pPr algn="l" eaLnBrk="0" hangingPunct="0"/>
            <a:r>
              <a:rPr lang="cs-CZ" sz="2800" b="0" u="none">
                <a:latin typeface="Times New Roman" charset="0"/>
                <a:cs typeface="Times New Roman" charset="0"/>
              </a:rPr>
              <a:t>	Je vhodná především pro střely, které dosahují velké rychlosti, typicky protitankové střely. Je náročná na přesnost výroby, protože i malá nepřesnost způsobí odklon střely od záměrného bodu. U těchto typů střel se využívá většího průřezového zatížení (hmotnost střely na plochu průřezu), čímž se dosahuje větší průbojnosti při stejné hmotnosti střely. Dochází tím samozřejmě k prodlužování střely.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Stabilizace šípová</a:t>
            </a:r>
          </a:p>
        </p:txBody>
      </p:sp>
      <p:sp>
        <p:nvSpPr>
          <p:cNvPr id="78853" name="Rectangle 5"/>
          <p:cNvSpPr>
            <a:spLocks noChangeArrowheads="1"/>
          </p:cNvSpPr>
          <p:nvPr/>
        </p:nvSpPr>
        <p:spPr bwMode="auto">
          <a:xfrm>
            <a:off x="0" y="1447800"/>
            <a:ext cx="9144000"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b="0" u="none">
                <a:latin typeface="Times New Roman" charset="0"/>
              </a:rPr>
              <a:t>	</a:t>
            </a:r>
            <a:r>
              <a:rPr lang="cs-CZ" sz="2800" b="0" u="none">
                <a:latin typeface="Times New Roman" charset="0"/>
                <a:cs typeface="Times New Roman" charset="0"/>
              </a:rPr>
              <a:t>Pokud je prodloužení malé, tak do 6ti násobku ráže, lze použít stabilizaci rotací. Pokud je delší, je nutné použít šípovou stabilizaci. </a:t>
            </a:r>
          </a:p>
          <a:p>
            <a:pPr algn="l" eaLnBrk="0" hangingPunct="0"/>
            <a:endParaRPr lang="cs-CZ" sz="2800" b="0" u="none">
              <a:latin typeface="Times New Roman" charset="0"/>
              <a:cs typeface="Times New Roman" charset="0"/>
            </a:endParaRPr>
          </a:p>
          <a:p>
            <a:pPr algn="l" eaLnBrk="0" hangingPunct="0"/>
            <a:r>
              <a:rPr lang="cs-CZ" sz="2800" b="0" u="none">
                <a:latin typeface="Times New Roman" charset="0"/>
                <a:cs typeface="Times New Roman" charset="0"/>
              </a:rPr>
              <a:t>Ta může být buď to rážová (průměr shodný s ráží zbraně). Rážová může být navařená, napájená, zalisovaná a zajištěná kolíkem, nalepená, atd. Nejvhodnější materiál na výrobu je materiál s co největší pevností a tvrdostí. Běžně se používá legovaná ocel, spékané kovy a dokonce i ochuzený uran (velmi pevný kov). Tato munice se ale neprosadila, mj. kvůli menšímu ranivému účinku.</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Hlavní části nadkaliberní střely</a:t>
            </a:r>
          </a:p>
        </p:txBody>
      </p:sp>
      <p:sp>
        <p:nvSpPr>
          <p:cNvPr id="95236" name="Rectangle 4"/>
          <p:cNvSpPr>
            <a:spLocks noChangeArrowheads="1"/>
          </p:cNvSpPr>
          <p:nvPr/>
        </p:nvSpPr>
        <p:spPr bwMode="auto">
          <a:xfrm>
            <a:off x="1695450" y="211455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95238" name="Rectangle 6"/>
          <p:cNvSpPr>
            <a:spLocks noChangeArrowheads="1"/>
          </p:cNvSpPr>
          <p:nvPr/>
        </p:nvSpPr>
        <p:spPr bwMode="auto">
          <a:xfrm>
            <a:off x="1485900" y="13335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graphicFrame>
        <p:nvGraphicFramePr>
          <p:cNvPr id="95241" name="Object 9"/>
          <p:cNvGraphicFramePr>
            <a:graphicFrameLocks noChangeAspect="1"/>
          </p:cNvGraphicFramePr>
          <p:nvPr/>
        </p:nvGraphicFramePr>
        <p:xfrm>
          <a:off x="0" y="990600"/>
          <a:ext cx="9144000" cy="1892300"/>
        </p:xfrm>
        <a:graphic>
          <a:graphicData uri="http://schemas.openxmlformats.org/presentationml/2006/ole">
            <mc:AlternateContent xmlns:mc="http://schemas.openxmlformats.org/markup-compatibility/2006">
              <mc:Choice xmlns:v="urn:schemas-microsoft-com:vml" Requires="v">
                <p:oleObj spid="_x0000_s95245" name="Rastrový obrázek" r:id="rId3" imgW="6400000" imgH="1324160" progId="Paint.Picture">
                  <p:embed/>
                </p:oleObj>
              </mc:Choice>
              <mc:Fallback>
                <p:oleObj name="Rastrový obrázek" r:id="rId3" imgW="6400000" imgH="1324160" progId="Paint.Picture">
                  <p:embed/>
                  <p:pic>
                    <p:nvPicPr>
                      <p:cNvPr id="0" name="Object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90600"/>
                        <a:ext cx="9144000" cy="189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5242" name="Rectangle 10"/>
          <p:cNvSpPr>
            <a:spLocks noChangeArrowheads="1"/>
          </p:cNvSpPr>
          <p:nvPr/>
        </p:nvSpPr>
        <p:spPr bwMode="auto">
          <a:xfrm>
            <a:off x="1255713" y="3657600"/>
            <a:ext cx="3144837" cy="2227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b="0" u="none">
                <a:latin typeface="Times New Roman" charset="0"/>
              </a:rPr>
              <a:t>1- tělo střely</a:t>
            </a:r>
          </a:p>
          <a:p>
            <a:pPr algn="l"/>
            <a:endParaRPr lang="cs-CZ" sz="2800" b="0" u="none">
              <a:latin typeface="Times New Roman" charset="0"/>
            </a:endParaRPr>
          </a:p>
          <a:p>
            <a:pPr algn="l"/>
            <a:r>
              <a:rPr lang="cs-CZ" sz="2800" b="0" u="none">
                <a:latin typeface="Times New Roman" charset="0"/>
              </a:rPr>
              <a:t>2- odklopná křidélka</a:t>
            </a:r>
          </a:p>
          <a:p>
            <a:pPr algn="l"/>
            <a:endParaRPr lang="cs-CZ" sz="2800" b="0" u="none">
              <a:latin typeface="Times New Roman" charset="0"/>
            </a:endParaRPr>
          </a:p>
          <a:p>
            <a:pPr algn="l"/>
            <a:r>
              <a:rPr lang="cs-CZ" sz="2800" b="0" u="none">
                <a:latin typeface="Times New Roman" charset="0"/>
              </a:rPr>
              <a:t>3 – spojovací nýtek</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Fáze letu střely</a:t>
            </a:r>
          </a:p>
        </p:txBody>
      </p:sp>
      <p:graphicFrame>
        <p:nvGraphicFramePr>
          <p:cNvPr id="97287" name="Object 7"/>
          <p:cNvGraphicFramePr>
            <a:graphicFrameLocks noChangeAspect="1"/>
          </p:cNvGraphicFramePr>
          <p:nvPr/>
        </p:nvGraphicFramePr>
        <p:xfrm>
          <a:off x="457200" y="723900"/>
          <a:ext cx="7848600" cy="6134100"/>
        </p:xfrm>
        <a:graphic>
          <a:graphicData uri="http://schemas.openxmlformats.org/presentationml/2006/ole">
            <mc:AlternateContent xmlns:mc="http://schemas.openxmlformats.org/markup-compatibility/2006">
              <mc:Choice xmlns:v="urn:schemas-microsoft-com:vml" Requires="v">
                <p:oleObj spid="_x0000_s97290" name="Rastrový obrázek" r:id="rId3" imgW="5582429" imgH="4361905" progId="Paint.Picture">
                  <p:embed/>
                </p:oleObj>
              </mc:Choice>
              <mc:Fallback>
                <p:oleObj name="Rastrový obrázek" r:id="rId3" imgW="5582429" imgH="4361905" progId="Paint.Picture">
                  <p:embed/>
                  <p:pic>
                    <p:nvPicPr>
                      <p:cNvPr id="0"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723900"/>
                        <a:ext cx="7848600" cy="613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Popis fází letu</a:t>
            </a:r>
          </a:p>
        </p:txBody>
      </p:sp>
      <p:sp>
        <p:nvSpPr>
          <p:cNvPr id="98307" name="Rectangle 3"/>
          <p:cNvSpPr>
            <a:spLocks noChangeArrowheads="1"/>
          </p:cNvSpPr>
          <p:nvPr/>
        </p:nvSpPr>
        <p:spPr bwMode="auto">
          <a:xfrm>
            <a:off x="0" y="1066800"/>
            <a:ext cx="9047163" cy="521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b="0" u="none">
                <a:latin typeface="Times New Roman" charset="0"/>
              </a:rPr>
              <a:t>A – střela po opouštění hlavně. Tedy při letu po balistické křivce. Křidélka se vlivem odporu vzduchu vyklopí a působí stabilizaci střely obdobným způsobem, jako letky u dřevěných šípů. Proto je název této stabilizace „ŠÍPOVÁ“. Velikost Ø střely s odklopenými křidélky se podstatně zvětší oproti Ø vývrtu (kalibru zbraně). Proto název nadkaliberní střela.</a:t>
            </a:r>
          </a:p>
          <a:p>
            <a:pPr algn="l"/>
            <a:endParaRPr lang="cs-CZ" sz="2800" b="0" u="none">
              <a:latin typeface="Times New Roman" charset="0"/>
            </a:endParaRPr>
          </a:p>
          <a:p>
            <a:pPr algn="l"/>
            <a:endParaRPr lang="cs-CZ" sz="2800" b="0" u="none">
              <a:latin typeface="Times New Roman" charset="0"/>
            </a:endParaRPr>
          </a:p>
          <a:p>
            <a:pPr algn="l"/>
            <a:r>
              <a:rPr lang="cs-CZ" sz="2800" b="0" u="none">
                <a:latin typeface="Times New Roman" charset="0"/>
              </a:rPr>
              <a:t>B – střela při pohybu ve vývrtu v hlavni. Křidélka jsou složená a velikost Ø složené střely nepřekračuje velikost Ø vývrtu (kalibru vývrtu).</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Hlavní části podkaliberní střely</a:t>
            </a:r>
          </a:p>
        </p:txBody>
      </p:sp>
      <p:graphicFrame>
        <p:nvGraphicFramePr>
          <p:cNvPr id="75782" name="Object 6"/>
          <p:cNvGraphicFramePr>
            <a:graphicFrameLocks noChangeAspect="1"/>
          </p:cNvGraphicFramePr>
          <p:nvPr/>
        </p:nvGraphicFramePr>
        <p:xfrm>
          <a:off x="0" y="2814638"/>
          <a:ext cx="9144000" cy="4043362"/>
        </p:xfrm>
        <a:graphic>
          <a:graphicData uri="http://schemas.openxmlformats.org/presentationml/2006/ole">
            <mc:AlternateContent xmlns:mc="http://schemas.openxmlformats.org/markup-compatibility/2006">
              <mc:Choice xmlns:v="urn:schemas-microsoft-com:vml" Requires="v">
                <p:oleObj spid="_x0000_s105474" name="Rastrový obrázek" r:id="rId3" imgW="6419048" imgH="2838846" progId="Paint.Picture">
                  <p:embed/>
                </p:oleObj>
              </mc:Choice>
              <mc:Fallback>
                <p:oleObj name="Rastrový obrázek" r:id="rId3" imgW="6419048" imgH="2838846"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14638"/>
                        <a:ext cx="9144000" cy="4043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5783" name="Rectangle 7"/>
          <p:cNvSpPr>
            <a:spLocks noChangeArrowheads="1"/>
          </p:cNvSpPr>
          <p:nvPr/>
        </p:nvSpPr>
        <p:spPr bwMode="auto">
          <a:xfrm>
            <a:off x="304800" y="1295400"/>
            <a:ext cx="46736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cs-CZ" sz="2800" b="0" u="none">
                <a:latin typeface="Times New Roman" charset="0"/>
              </a:rPr>
              <a:t>1 – ochraný kryt samotné střely</a:t>
            </a:r>
          </a:p>
          <a:p>
            <a:pPr algn="l"/>
            <a:endParaRPr lang="cs-CZ" sz="2800" b="0" u="none">
              <a:latin typeface="Times New Roman" charset="0"/>
            </a:endParaRPr>
          </a:p>
          <a:p>
            <a:pPr algn="l"/>
            <a:r>
              <a:rPr lang="cs-CZ" sz="2800" b="0" u="none">
                <a:latin typeface="Times New Roman" charset="0"/>
              </a:rPr>
              <a:t>2 – střela ukrytá v krytu</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První fáze letu</a:t>
            </a:r>
          </a:p>
        </p:txBody>
      </p:sp>
      <p:graphicFrame>
        <p:nvGraphicFramePr>
          <p:cNvPr id="76804" name="Object 4"/>
          <p:cNvGraphicFramePr>
            <a:graphicFrameLocks noChangeAspect="1"/>
          </p:cNvGraphicFramePr>
          <p:nvPr/>
        </p:nvGraphicFramePr>
        <p:xfrm>
          <a:off x="0" y="3606800"/>
          <a:ext cx="9144000" cy="3251200"/>
        </p:xfrm>
        <a:graphic>
          <a:graphicData uri="http://schemas.openxmlformats.org/presentationml/2006/ole">
            <mc:AlternateContent xmlns:mc="http://schemas.openxmlformats.org/markup-compatibility/2006">
              <mc:Choice xmlns:v="urn:schemas-microsoft-com:vml" Requires="v">
                <p:oleObj spid="_x0000_s106498" name="Rastrový obrázek" r:id="rId3" imgW="11228571" imgH="3990476" progId="Paint.Picture">
                  <p:embed/>
                </p:oleObj>
              </mc:Choice>
              <mc:Fallback>
                <p:oleObj name="Rastrový obrázek" r:id="rId3" imgW="11228571" imgH="3990476"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06800"/>
                        <a:ext cx="9144000" cy="325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6805" name="Rectangle 5"/>
          <p:cNvSpPr>
            <a:spLocks noChangeArrowheads="1"/>
          </p:cNvSpPr>
          <p:nvPr/>
        </p:nvSpPr>
        <p:spPr bwMode="auto">
          <a:xfrm>
            <a:off x="0" y="1219200"/>
            <a:ext cx="9144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r>
              <a:rPr lang="cs-CZ" sz="2800" b="0" u="none">
                <a:latin typeface="Times New Roman" charset="0"/>
              </a:rPr>
              <a:t>	V této fázy se střela pohybuje v hlavni a ve fázy přechodové balistiky.Hlaveň a střela je  utěsněná ochraným pouzdrem (zelené).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Druhá fáze letu</a:t>
            </a:r>
          </a:p>
        </p:txBody>
      </p:sp>
      <p:graphicFrame>
        <p:nvGraphicFramePr>
          <p:cNvPr id="77828" name="Object 4"/>
          <p:cNvGraphicFramePr>
            <a:graphicFrameLocks noChangeAspect="1"/>
          </p:cNvGraphicFramePr>
          <p:nvPr/>
        </p:nvGraphicFramePr>
        <p:xfrm>
          <a:off x="0" y="990600"/>
          <a:ext cx="9144000" cy="5867400"/>
        </p:xfrm>
        <a:graphic>
          <a:graphicData uri="http://schemas.openxmlformats.org/presentationml/2006/ole">
            <mc:AlternateContent xmlns:mc="http://schemas.openxmlformats.org/markup-compatibility/2006">
              <mc:Choice xmlns:v="urn:schemas-microsoft-com:vml" Requires="v">
                <p:oleObj spid="_x0000_s77831" name="Rastrový obrázek" r:id="rId3" imgW="9488224" imgH="6087325" progId="Paint.Picture">
                  <p:embed/>
                </p:oleObj>
              </mc:Choice>
              <mc:Fallback>
                <p:oleObj name="Rastrový obrázek" r:id="rId3" imgW="9488224" imgH="6087325"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90600"/>
                        <a:ext cx="9144000" cy="586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Třetí fáze letu</a:t>
            </a:r>
          </a:p>
        </p:txBody>
      </p:sp>
      <p:graphicFrame>
        <p:nvGraphicFramePr>
          <p:cNvPr id="99334" name="Object 6"/>
          <p:cNvGraphicFramePr>
            <a:graphicFrameLocks noChangeAspect="1"/>
          </p:cNvGraphicFramePr>
          <p:nvPr/>
        </p:nvGraphicFramePr>
        <p:xfrm>
          <a:off x="0" y="1219200"/>
          <a:ext cx="9144000" cy="2014538"/>
        </p:xfrm>
        <a:graphic>
          <a:graphicData uri="http://schemas.openxmlformats.org/presentationml/2006/ole">
            <mc:AlternateContent xmlns:mc="http://schemas.openxmlformats.org/markup-compatibility/2006">
              <mc:Choice xmlns:v="urn:schemas-microsoft-com:vml" Requires="v">
                <p:oleObj spid="_x0000_s107524" name="Rastrový obrázek" r:id="rId3" imgW="10980952" imgH="2419048" progId="Paint.Picture">
                  <p:embed/>
                </p:oleObj>
              </mc:Choice>
              <mc:Fallback>
                <p:oleObj name="Rastrový obrázek" r:id="rId3" imgW="10980952" imgH="2419048" progId="Paint.Picture">
                  <p:embed/>
                  <p:pic>
                    <p:nvPicPr>
                      <p:cNvPr id="0" name="Object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19200"/>
                        <a:ext cx="9144000" cy="2014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99335" name="Object 7"/>
          <p:cNvGraphicFramePr>
            <a:graphicFrameLocks noChangeAspect="1"/>
          </p:cNvGraphicFramePr>
          <p:nvPr/>
        </p:nvGraphicFramePr>
        <p:xfrm>
          <a:off x="0" y="3784600"/>
          <a:ext cx="9144000" cy="3073400"/>
        </p:xfrm>
        <a:graphic>
          <a:graphicData uri="http://schemas.openxmlformats.org/presentationml/2006/ole">
            <mc:AlternateContent xmlns:mc="http://schemas.openxmlformats.org/markup-compatibility/2006">
              <mc:Choice xmlns:v="urn:schemas-microsoft-com:vml" Requires="v">
                <p:oleObj spid="_x0000_s107525" name="Rastrový obrázek" r:id="rId5" imgW="11590476" imgH="3895238" progId="Paint.Picture">
                  <p:embed/>
                </p:oleObj>
              </mc:Choice>
              <mc:Fallback>
                <p:oleObj name="Rastrový obrázek" r:id="rId5" imgW="11590476" imgH="3895238" progId="Paint.Picture">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784600"/>
                        <a:ext cx="9144000" cy="307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effectLst/>
                <a:latin typeface="Times New Roman" charset="0"/>
              </a:rPr>
              <a:t>Srovnání střely a pláště</a:t>
            </a:r>
          </a:p>
        </p:txBody>
      </p:sp>
      <p:graphicFrame>
        <p:nvGraphicFramePr>
          <p:cNvPr id="102404" name="Object 4"/>
          <p:cNvGraphicFramePr>
            <a:graphicFrameLocks noChangeAspect="1"/>
          </p:cNvGraphicFramePr>
          <p:nvPr/>
        </p:nvGraphicFramePr>
        <p:xfrm>
          <a:off x="457200" y="1090613"/>
          <a:ext cx="8229600" cy="5762625"/>
        </p:xfrm>
        <a:graphic>
          <a:graphicData uri="http://schemas.openxmlformats.org/presentationml/2006/ole">
            <mc:AlternateContent xmlns:mc="http://schemas.openxmlformats.org/markup-compatibility/2006">
              <mc:Choice xmlns:v="urn:schemas-microsoft-com:vml" Requires="v">
                <p:oleObj spid="_x0000_s102407" name="Rastrový obrázek" r:id="rId3" imgW="9371429" imgH="6563641" progId="Paint.Picture">
                  <p:embed/>
                </p:oleObj>
              </mc:Choice>
              <mc:Fallback>
                <p:oleObj name="Rastrový obrázek" r:id="rId3" imgW="9371429" imgH="6563641" progId="Paint.Picture">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1090613"/>
                        <a:ext cx="8229600" cy="576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p:cNvSpPr>
          <p:nvPr>
            <p:ph type="title" idx="4294967295"/>
          </p:nvPr>
        </p:nvSpPr>
        <p:spPr bwMode="auto">
          <a:xfrm>
            <a:off x="2286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effectLst/>
                <a:latin typeface="Times New Roman" charset="0"/>
              </a:rPr>
              <a:t>Stabilizace náběžnou hranou</a:t>
            </a:r>
          </a:p>
        </p:txBody>
      </p:sp>
      <p:sp>
        <p:nvSpPr>
          <p:cNvPr id="100358" name="Rectangle 6"/>
          <p:cNvSpPr>
            <a:spLocks noChangeArrowheads="1"/>
          </p:cNvSpPr>
          <p:nvPr/>
        </p:nvSpPr>
        <p:spPr bwMode="auto">
          <a:xfrm>
            <a:off x="0" y="2133600"/>
            <a:ext cx="9144000" cy="308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eaLnBrk="0" hangingPunct="0"/>
            <a:r>
              <a:rPr lang="cs-CZ" sz="2800" b="0" u="none">
                <a:latin typeface="Times New Roman" charset="0"/>
                <a:cs typeface="Times New Roman" charset="0"/>
              </a:rPr>
              <a:t>	Spočívá ve speciální konstrukční úpravě ogiválu střely. Koncová část ogiválu (špička náboje) má speciálně upravený tvar, který způsobuje tuto stabilizaci. Samotná není tak efektivní a účinná, a  proto se využívá jen jako tzv. doplňková stabilizace.  Touto speciální úpravou se eliminují výrobní nepřesnosti střely. Vesměs se kombinuje s gyroskopickou stabilizací. Následně vzniká </a:t>
            </a:r>
            <a:r>
              <a:rPr lang="cs-CZ" sz="2800">
                <a:latin typeface="Times New Roman" charset="0"/>
                <a:cs typeface="Times New Roman" charset="0"/>
              </a:rPr>
              <a:t>stabilizace kombinovaná.</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1026"/>
          <p:cNvSpPr>
            <a:spLocks noGrp="1"/>
          </p:cNvSpPr>
          <p:nvPr>
            <p:ph type="title" idx="4294967295"/>
          </p:nvPr>
        </p:nvSpPr>
        <p:spPr bwMode="auto">
          <a:xfrm>
            <a:off x="304800" y="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effectLst/>
                <a:latin typeface="Times New Roman" charset="0"/>
              </a:rPr>
              <a:t>Stabilizace kavitací</a:t>
            </a:r>
          </a:p>
        </p:txBody>
      </p:sp>
      <p:sp>
        <p:nvSpPr>
          <p:cNvPr id="96261" name="Rectangle 1029"/>
          <p:cNvSpPr>
            <a:spLocks noChangeArrowheads="1"/>
          </p:cNvSpPr>
          <p:nvPr/>
        </p:nvSpPr>
        <p:spPr bwMode="auto">
          <a:xfrm>
            <a:off x="1695450" y="20907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cs-CZ"/>
          </a:p>
        </p:txBody>
      </p:sp>
      <p:sp>
        <p:nvSpPr>
          <p:cNvPr id="96265" name="Rectangle 1033"/>
          <p:cNvSpPr>
            <a:spLocks noChangeArrowheads="1"/>
          </p:cNvSpPr>
          <p:nvPr/>
        </p:nvSpPr>
        <p:spPr bwMode="auto">
          <a:xfrm>
            <a:off x="0" y="838200"/>
            <a:ext cx="9144000" cy="5170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bIns="0">
            <a:spAutoFit/>
          </a:bodyPr>
          <a:lstStyle/>
          <a:p>
            <a:pPr algn="l" eaLnBrk="0" hangingPunct="0"/>
            <a:r>
              <a:rPr lang="cs-CZ" sz="2800" b="0" u="none">
                <a:latin typeface="Times New Roman" charset="0"/>
                <a:cs typeface="Times New Roman" charset="0"/>
              </a:rPr>
              <a:t>	Používá se pro stabilizaci střel nábojů používaných ke střelbě pod vodou. Kavitace (</a:t>
            </a:r>
            <a:r>
              <a:rPr lang="cs-CZ" sz="2800" b="0" i="1" u="none">
                <a:latin typeface="Times New Roman" charset="0"/>
                <a:cs typeface="Times New Roman" charset="0"/>
              </a:rPr>
              <a:t>cavitas</a:t>
            </a:r>
            <a:r>
              <a:rPr lang="cs-CZ" sz="2800" b="0" u="none">
                <a:latin typeface="Times New Roman" charset="0"/>
                <a:cs typeface="Times New Roman" charset="0"/>
              </a:rPr>
              <a:t> – dutina) je vznik dutiny za objektem pohybujícím se v kapalině. Pokles tlaku je důsledkem vysoké rychlosti (hydrodynamická kavitace). Tato kavitační dutina je vyplněna vakuem. </a:t>
            </a:r>
          </a:p>
          <a:p>
            <a:pPr algn="l" eaLnBrk="0" hangingPunct="0"/>
            <a:r>
              <a:rPr lang="cs-CZ" sz="2800" b="0" u="none">
                <a:latin typeface="Times New Roman" charset="0"/>
                <a:cs typeface="Times New Roman" charset="0"/>
              </a:rPr>
              <a:t>Kavitace, je fyzikální jev, který vzniká při turbulentním proudění kapaliny kolem tělesa, například kolem lopatek turbíny nebo lodního šroubu. V některých místech překročí vzájemná rychlost části kapaliny a pevného tělesa rychlost zvuku - tedy rychlost šíření tlakových změn. V tom místě na chviličku vznikne kapsa, v níž je nic - vakuum. Ta kapsa se rychle naplní parami kapaliny. A rychle zanikne.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68611" name="Rectangle 3"/>
          <p:cNvSpPr>
            <a:spLocks noChangeArrowheads="1"/>
          </p:cNvSpPr>
          <p:nvPr/>
        </p:nvSpPr>
        <p:spPr bwMode="auto">
          <a:xfrm>
            <a:off x="0" y="1524000"/>
            <a:ext cx="9144000" cy="436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b="0" u="none">
                <a:latin typeface="Times New Roman" charset="0"/>
              </a:rPr>
              <a:t> Ing. FRENZL Jiří – Ruční palné zbraně </a:t>
            </a:r>
          </a:p>
          <a:p>
            <a:pPr algn="r"/>
            <a:r>
              <a:rPr lang="cs-CZ" sz="2800" b="0" i="1" u="none">
                <a:latin typeface="Times New Roman" charset="0"/>
              </a:rPr>
              <a:t>Uherský Brod 1993</a:t>
            </a:r>
          </a:p>
          <a:p>
            <a:pPr algn="l">
              <a:buFontTx/>
              <a:buChar char="-"/>
            </a:pPr>
            <a:r>
              <a:rPr lang="cs-CZ" sz="2800" b="0" u="none">
                <a:latin typeface="Times New Roman" charset="0"/>
              </a:rPr>
              <a:t> Ing. KŘÍBEK Jan – Střelné zbraně I + II</a:t>
            </a:r>
          </a:p>
          <a:p>
            <a:pPr algn="r"/>
            <a:r>
              <a:rPr lang="cs-CZ" sz="2800" b="0" i="1" u="none">
                <a:latin typeface="Times New Roman" charset="0"/>
              </a:rPr>
              <a:t>Brno 1994</a:t>
            </a:r>
            <a:endParaRPr lang="cs-CZ" sz="2800" b="0" u="none">
              <a:latin typeface="Times New Roman" charset="0"/>
            </a:endParaRPr>
          </a:p>
          <a:p>
            <a:pPr algn="l">
              <a:buFontTx/>
              <a:buChar char="-"/>
            </a:pPr>
            <a:r>
              <a:rPr lang="cs-CZ" sz="2800" b="0" u="none">
                <a:latin typeface="Times New Roman" charset="0"/>
              </a:rPr>
              <a:t> Ing. STROUHAL Karel – Civilní ruční zbraně a střelivo</a:t>
            </a:r>
          </a:p>
          <a:p>
            <a:pPr algn="r"/>
            <a:r>
              <a:rPr lang="cs-CZ" sz="2800" b="0" i="1" u="none">
                <a:latin typeface="Times New Roman" charset="0"/>
              </a:rPr>
              <a:t>Uherský Brod 1993</a:t>
            </a:r>
          </a:p>
          <a:p>
            <a:pPr algn="l">
              <a:buFontTx/>
              <a:buChar char="-"/>
            </a:pPr>
            <a:r>
              <a:rPr lang="cs-CZ" sz="2800" b="0" u="none">
                <a:latin typeface="Times New Roman" charset="0"/>
              </a:rPr>
              <a:t> Alexandr B. Žuk – Pušky a samopaly</a:t>
            </a:r>
          </a:p>
          <a:p>
            <a:pPr algn="r"/>
            <a:r>
              <a:rPr lang="cs-CZ" sz="2800" b="0" i="1" u="none">
                <a:latin typeface="Times New Roman" charset="0"/>
              </a:rPr>
              <a:t>Moskva 1987</a:t>
            </a:r>
          </a:p>
          <a:p>
            <a:pPr algn="l">
              <a:buFontTx/>
              <a:buChar char="-"/>
            </a:pPr>
            <a:r>
              <a:rPr lang="cs-CZ" sz="2800" b="0" u="none">
                <a:latin typeface="Times New Roman" charset="0"/>
              </a:rPr>
              <a:t> Alexandr B. Žuk – Revolvery a pistole</a:t>
            </a:r>
          </a:p>
          <a:p>
            <a:pPr algn="r" eaLnBrk="0" hangingPunct="0"/>
            <a:r>
              <a:rPr lang="cs-CZ" sz="2800" b="0" i="1" u="none">
                <a:latin typeface="Times New Roman" charset="0"/>
              </a:rPr>
              <a:t>Moskva 1983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p:cNvSpPr>
          <p:nvPr>
            <p:ph type="title" idx="4294967295"/>
          </p:nvPr>
        </p:nvSpPr>
        <p:spPr bwMode="auto">
          <a:xfrm>
            <a:off x="228600" y="228600"/>
            <a:ext cx="86868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p>
            <a:pPr algn="ctr"/>
            <a:r>
              <a:rPr lang="cs-CZ" b="1" u="sng" cap="none" smtClean="0">
                <a:solidFill>
                  <a:schemeClr val="tx1"/>
                </a:solidFill>
                <a:effectLst/>
                <a:latin typeface="Times New Roman" charset="0"/>
              </a:rPr>
              <a:t>Použitá literatura</a:t>
            </a:r>
          </a:p>
        </p:txBody>
      </p:sp>
      <p:sp>
        <p:nvSpPr>
          <p:cNvPr id="86019" name="Rectangle 3"/>
          <p:cNvSpPr>
            <a:spLocks noChangeArrowheads="1"/>
          </p:cNvSpPr>
          <p:nvPr/>
        </p:nvSpPr>
        <p:spPr bwMode="auto">
          <a:xfrm>
            <a:off x="0" y="1143000"/>
            <a:ext cx="9144000" cy="564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buFontTx/>
              <a:buChar char="-"/>
            </a:pPr>
            <a:r>
              <a:rPr lang="cs-CZ" sz="2800" b="0" u="none">
                <a:latin typeface="Times New Roman" charset="0"/>
              </a:rPr>
              <a:t> Prof. Ing. Fišer Miloslav CSc. – Konstrukce loveckých, sportovních a obraných zbraní </a:t>
            </a:r>
          </a:p>
          <a:p>
            <a:pPr algn="r"/>
            <a:r>
              <a:rPr lang="cs-CZ" sz="2800" b="0" i="1" u="none">
                <a:latin typeface="Times New Roman" charset="0"/>
              </a:rPr>
              <a:t>Ostrava 2009</a:t>
            </a:r>
          </a:p>
          <a:p>
            <a:pPr algn="l">
              <a:buFontTx/>
              <a:buChar char="-"/>
            </a:pPr>
            <a:r>
              <a:rPr lang="cs-CZ" sz="2800" b="0" u="none">
                <a:latin typeface="Times New Roman" charset="0"/>
              </a:rPr>
              <a:t> Prof. Ing. Fišer Miloslav CSc. </a:t>
            </a:r>
          </a:p>
          <a:p>
            <a:pPr algn="l">
              <a:buFontTx/>
              <a:buChar char="-"/>
            </a:pPr>
            <a:r>
              <a:rPr lang="cs-CZ" sz="2800" b="0" u="none">
                <a:latin typeface="Times New Roman" charset="0"/>
              </a:rPr>
              <a:t> Doc. Ing. Procházka Stanislav CSc. – Projektování  loveckých, sportovních a obraných zbraní </a:t>
            </a:r>
          </a:p>
          <a:p>
            <a:pPr algn="r"/>
            <a:r>
              <a:rPr lang="cs-CZ" sz="2800" b="0" i="1" u="none">
                <a:latin typeface="Times New Roman" charset="0"/>
              </a:rPr>
              <a:t>Ostrava 2007</a:t>
            </a:r>
          </a:p>
          <a:p>
            <a:pPr algn="l">
              <a:buFontTx/>
              <a:buChar char="-"/>
            </a:pPr>
            <a:r>
              <a:rPr lang="cs-CZ" sz="2800" b="0" u="none">
                <a:latin typeface="Times New Roman" charset="0"/>
              </a:rPr>
              <a:t> Plíhal Bohumil, Beer Stanislav, Komenda Jan, Jedlička Luděk, Kuda Bohuslav  - Balistika</a:t>
            </a:r>
          </a:p>
          <a:p>
            <a:pPr algn="r"/>
            <a:r>
              <a:rPr lang="cs-CZ" sz="2800" b="0" i="1" u="none">
                <a:latin typeface="Times New Roman" charset="0"/>
              </a:rPr>
              <a:t>Brno 2003</a:t>
            </a:r>
            <a:endParaRPr lang="cs-CZ" sz="2800" b="0" u="none">
              <a:latin typeface="Times New Roman" charset="0"/>
            </a:endParaRPr>
          </a:p>
          <a:p>
            <a:pPr algn="l"/>
            <a:endParaRPr lang="cs-CZ" sz="2800" b="0" u="none">
              <a:latin typeface="Times New Roman" charset="0"/>
            </a:endParaRPr>
          </a:p>
          <a:p>
            <a:pPr algn="l"/>
            <a:r>
              <a:rPr lang="cs-CZ" sz="2800" b="0" u="none">
                <a:latin typeface="Times New Roman" charset="0"/>
              </a:rPr>
              <a:t>Firemní literatura, odborná periodika, sbírky zákonů a ostatní normy.</a:t>
            </a:r>
            <a:endParaRPr lang="cs-CZ" sz="2800" b="0" i="1" u="none">
              <a:latin typeface="Times New Roman"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6_Cesta">
  <a:themeElements>
    <a:clrScheme name="Cesta">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6_Cesta">
      <a:majorFont>
        <a:latin typeface=""/>
        <a:ea typeface=""/>
        <a:cs typeface=""/>
      </a:majorFont>
      <a:minorFont>
        <a:latin typeface=""/>
        <a:ea typeface=""/>
        <a:cs typeface=""/>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3012</TotalTime>
  <Words>484</Words>
  <Application>Microsoft Office PowerPoint</Application>
  <PresentationFormat>Předvádění na obrazovce (4:3)</PresentationFormat>
  <Paragraphs>118</Paragraphs>
  <Slides>23</Slides>
  <Notes>0</Notes>
  <HiddenSlides>0</HiddenSlides>
  <MMClips>0</MMClips>
  <ScaleCrop>false</ScaleCrop>
  <HeadingPairs>
    <vt:vector size="6" baseType="variant">
      <vt:variant>
        <vt:lpstr>Motiv</vt:lpstr>
      </vt:variant>
      <vt:variant>
        <vt:i4>1</vt:i4>
      </vt:variant>
      <vt:variant>
        <vt:lpstr>Vložené servery OLE</vt:lpstr>
      </vt:variant>
      <vt:variant>
        <vt:i4>2</vt:i4>
      </vt:variant>
      <vt:variant>
        <vt:lpstr>Nadpisy snímků</vt:lpstr>
      </vt:variant>
      <vt:variant>
        <vt:i4>23</vt:i4>
      </vt:variant>
    </vt:vector>
  </HeadingPairs>
  <TitlesOfParts>
    <vt:vector size="26" baseType="lpstr">
      <vt:lpstr>6_Cesta</vt:lpstr>
      <vt:lpstr>Bitmap Image</vt:lpstr>
      <vt:lpstr>Rastrový obrázek</vt:lpstr>
      <vt:lpstr>15. Stabilizování střel</vt:lpstr>
      <vt:lpstr>A N O T A C E</vt:lpstr>
      <vt:lpstr>Rozdělení vývrtů </vt:lpstr>
      <vt:lpstr>Stabilizování střel </vt:lpstr>
      <vt:lpstr>Nutnost stabilizace</vt:lpstr>
      <vt:lpstr>Základní druhy stabilizace střel</vt:lpstr>
      <vt:lpstr>Jak vzniká rotace střely</vt:lpstr>
      <vt:lpstr>Stabilizace gyroskopická (rotací) </vt:lpstr>
      <vt:lpstr>Zákonitosti platící pro stabilizaci rotací</vt:lpstr>
      <vt:lpstr>Stabilizace šípová</vt:lpstr>
      <vt:lpstr>Stabilizace šípová</vt:lpstr>
      <vt:lpstr>Hlavní části nadkaliberní střely</vt:lpstr>
      <vt:lpstr>Fáze letu střely</vt:lpstr>
      <vt:lpstr>Popis fází letu</vt:lpstr>
      <vt:lpstr>Hlavní části podkaliberní střely</vt:lpstr>
      <vt:lpstr>První fáze letu</vt:lpstr>
      <vt:lpstr>Druhá fáze letu</vt:lpstr>
      <vt:lpstr>Třetí fáze letu</vt:lpstr>
      <vt:lpstr>Srovnání střely a pláště</vt:lpstr>
      <vt:lpstr>Stabilizace náběžnou hranou</vt:lpstr>
      <vt:lpstr>Stabilizace kavitací</vt:lpstr>
      <vt:lpstr>Použitá literatura</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skola2</dc:creator>
  <cp:lastModifiedBy>Pavel</cp:lastModifiedBy>
  <cp:revision>142</cp:revision>
  <dcterms:created xsi:type="dcterms:W3CDTF">2012-05-15T11:32:42Z</dcterms:created>
  <dcterms:modified xsi:type="dcterms:W3CDTF">2013-11-07T10:11:05Z</dcterms:modified>
</cp:coreProperties>
</file>