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9" r:id="rId5"/>
    <p:sldId id="268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6877272" cy="6048672"/>
            <a:chOff x="1763688" y="260648"/>
            <a:chExt cx="687727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8772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Literární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80526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Josef </a:t>
              </a:r>
              <a:r>
                <a:rPr kumimoji="0" lang="cs-CZ" sz="1400" b="1" i="0" u="none" strike="noStrike" kern="1200" cap="all" spc="0" normalizeH="0" baseline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Kainar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,</a:t>
              </a:r>
              <a:r>
                <a:rPr kumimoji="0" lang="cs-CZ" sz="1400" b="1" i="0" u="none" strike="noStrike" kern="1200" cap="all" spc="0" normalizeH="0" baseline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Tintili</a:t>
              </a: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1400" b="1" i="0" u="none" strike="noStrike" kern="1200" cap="all" spc="0" normalizeH="0" baseline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vantili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smtClean="0">
                  <a:latin typeface="+mj-lt"/>
                  <a:ea typeface="+mj-ea"/>
                  <a:cs typeface="+mj-cs"/>
                </a:rPr>
                <a:t>duben 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232248" y="4149080"/>
              <a:ext cx="108012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lang="cs-CZ" sz="1400" b="1" cap="all" noProof="0" smtClean="0">
                  <a:latin typeface="+mj-lt"/>
                  <a:ea typeface="+mj-ea"/>
                  <a:cs typeface="+mj-cs"/>
                </a:rPr>
                <a:t>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61571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 je určena k práci s básnickým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textem Josefa </a:t>
              </a:r>
              <a:r>
                <a:rPr kumimoji="0" lang="cs-CZ" sz="1400" b="1" i="0" u="none" strike="noStrike" kern="1200" cap="all" spc="0" normalizeH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Kainara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. Děti čtou, hledají rýmy, přiřazují obrázky, hledají vysvětlení.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TINTILI VANTILI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260648"/>
            <a:ext cx="830580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VY_12_INOVACE_20_</a:t>
            </a:r>
            <a:r>
              <a:rPr lang="cs-CZ" sz="2000" dirty="0" err="1" smtClean="0"/>
              <a:t>Tintili</a:t>
            </a:r>
            <a:r>
              <a:rPr lang="cs-CZ" sz="2000" dirty="0" smtClean="0"/>
              <a:t> </a:t>
            </a:r>
            <a:r>
              <a:rPr lang="cs-CZ" sz="2000" dirty="0" err="1" smtClean="0"/>
              <a:t>vantili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653136"/>
            <a:ext cx="5718175" cy="1497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996952"/>
            <a:ext cx="506100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TINTILI VANTILI,</a:t>
            </a:r>
          </a:p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kam v tom horku?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5517232"/>
            <a:ext cx="4556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Co mohou slova TINTILI VANTILI znamenat?</a:t>
            </a:r>
            <a:endParaRPr lang="cs-CZ" dirty="0"/>
          </a:p>
        </p:txBody>
      </p:sp>
      <p:pic>
        <p:nvPicPr>
          <p:cNvPr id="1027" name="Picture 3" descr="C:\Users\Hanka\AppData\Local\Microsoft\Windows\Temporary Internet Files\Content.IE5\UV0KXPQL\MC900382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0"/>
            <a:ext cx="3200400" cy="32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TINTILI VANTILI,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556792"/>
            <a:ext cx="3573414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 v tom horku?</a:t>
            </a:r>
          </a:p>
          <a:p>
            <a:r>
              <a:rPr lang="cs-CZ" dirty="0" smtClean="0"/>
              <a:t>Počkáme si</a:t>
            </a:r>
          </a:p>
          <a:p>
            <a:r>
              <a:rPr lang="cs-CZ" dirty="0" smtClean="0"/>
              <a:t> na ______________.</a:t>
            </a:r>
          </a:p>
          <a:p>
            <a:r>
              <a:rPr lang="cs-CZ" dirty="0" smtClean="0"/>
              <a:t>Ponorka se ponoří</a:t>
            </a:r>
          </a:p>
          <a:p>
            <a:r>
              <a:rPr lang="cs-CZ" dirty="0" smtClean="0"/>
              <a:t>s námi někde na ______________,</a:t>
            </a:r>
          </a:p>
          <a:p>
            <a:r>
              <a:rPr lang="cs-CZ" dirty="0" smtClean="0"/>
              <a:t>V moři bude</a:t>
            </a:r>
          </a:p>
          <a:p>
            <a:r>
              <a:rPr lang="cs-CZ" dirty="0" smtClean="0"/>
              <a:t> chladno,</a:t>
            </a:r>
          </a:p>
          <a:p>
            <a:r>
              <a:rPr lang="cs-CZ" dirty="0" err="1" smtClean="0"/>
              <a:t>pojedem</a:t>
            </a:r>
            <a:r>
              <a:rPr lang="cs-CZ" dirty="0" smtClean="0"/>
              <a:t> až na ___________,</a:t>
            </a:r>
          </a:p>
          <a:p>
            <a:r>
              <a:rPr lang="cs-CZ" dirty="0" err="1" smtClean="0"/>
              <a:t>budem</a:t>
            </a:r>
            <a:r>
              <a:rPr lang="cs-CZ" dirty="0" smtClean="0"/>
              <a:t> plašit ráčky,</a:t>
            </a:r>
          </a:p>
          <a:p>
            <a:r>
              <a:rPr lang="cs-CZ" dirty="0" smtClean="0"/>
              <a:t>ráčky ____________,</a:t>
            </a:r>
          </a:p>
          <a:p>
            <a:r>
              <a:rPr lang="cs-CZ" dirty="0" smtClean="0"/>
              <a:t>komu se to znelíbí</a:t>
            </a:r>
          </a:p>
          <a:p>
            <a:r>
              <a:rPr lang="cs-CZ" dirty="0" smtClean="0"/>
              <a:t>může plašit ____________.</a:t>
            </a:r>
          </a:p>
          <a:p>
            <a:r>
              <a:rPr lang="cs-CZ" dirty="0" smtClean="0"/>
              <a:t>Potom bude někdo z nás</a:t>
            </a:r>
          </a:p>
          <a:p>
            <a:r>
              <a:rPr lang="cs-CZ" dirty="0" smtClean="0"/>
              <a:t>tresky chytat za __________.</a:t>
            </a:r>
          </a:p>
          <a:p>
            <a:endParaRPr lang="cs-CZ" dirty="0" smtClean="0"/>
          </a:p>
          <a:p>
            <a:r>
              <a:rPr lang="cs-CZ" dirty="0" smtClean="0"/>
              <a:t>Kdo to bude? Zrovna ten,</a:t>
            </a:r>
          </a:p>
          <a:p>
            <a:r>
              <a:rPr lang="cs-CZ" dirty="0" smtClean="0"/>
              <a:t>kdo teď musí z moře ven!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7308304" y="1340768"/>
            <a:ext cx="1584176" cy="576064"/>
            <a:chOff x="6228184" y="620688"/>
            <a:chExt cx="1584176" cy="576064"/>
          </a:xfrm>
        </p:grpSpPr>
        <p:sp>
          <p:nvSpPr>
            <p:cNvPr id="6" name="Zaoblený obdélník 5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444208" y="692696"/>
              <a:ext cx="104958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velryby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308304" y="2204864"/>
            <a:ext cx="1584176" cy="576064"/>
            <a:chOff x="6228184" y="620688"/>
            <a:chExt cx="1584176" cy="576064"/>
          </a:xfrm>
        </p:grpSpPr>
        <p:sp>
          <p:nvSpPr>
            <p:cNvPr id="10" name="Zaoblený obdélník 9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300192" y="692696"/>
              <a:ext cx="146706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klepetáčky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308304" y="2924944"/>
            <a:ext cx="1584176" cy="576064"/>
            <a:chOff x="6228184" y="620688"/>
            <a:chExt cx="1584176" cy="576064"/>
          </a:xfrm>
        </p:grpSpPr>
        <p:sp>
          <p:nvSpPr>
            <p:cNvPr id="13" name="Zaoblený obdélník 12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444208" y="692696"/>
              <a:ext cx="6351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dno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308304" y="3789040"/>
            <a:ext cx="1584176" cy="576064"/>
            <a:chOff x="6228184" y="620688"/>
            <a:chExt cx="1584176" cy="576064"/>
          </a:xfrm>
        </p:grpSpPr>
        <p:sp>
          <p:nvSpPr>
            <p:cNvPr id="16" name="Zaoblený obdélník 15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444208" y="692696"/>
              <a:ext cx="71045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ocas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308304" y="4653136"/>
            <a:ext cx="1584176" cy="576064"/>
            <a:chOff x="6228184" y="620688"/>
            <a:chExt cx="1584176" cy="576064"/>
          </a:xfrm>
        </p:grpSpPr>
        <p:sp>
          <p:nvSpPr>
            <p:cNvPr id="22" name="Zaoblený obdélník 21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444208" y="692696"/>
              <a:ext cx="11929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ponorku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308304" y="5589240"/>
            <a:ext cx="1584176" cy="576064"/>
            <a:chOff x="6228184" y="620688"/>
            <a:chExt cx="1584176" cy="576064"/>
          </a:xfrm>
        </p:grpSpPr>
        <p:sp>
          <p:nvSpPr>
            <p:cNvPr id="25" name="Zaoblený obdélník 24"/>
            <p:cNvSpPr/>
            <p:nvPr/>
          </p:nvSpPr>
          <p:spPr>
            <a:xfrm>
              <a:off x="6228184" y="620688"/>
              <a:ext cx="1584176" cy="576064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444208" y="692696"/>
              <a:ext cx="7665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tx2"/>
                  </a:solidFill>
                </a:rPr>
                <a:t>moři</a:t>
              </a:r>
              <a:endParaRPr lang="cs-CZ" sz="2000" b="1" dirty="0">
                <a:solidFill>
                  <a:schemeClr val="tx2"/>
                </a:solidFill>
              </a:endParaRPr>
            </a:p>
          </p:txBody>
        </p:sp>
      </p:grpSp>
      <p:cxnSp>
        <p:nvCxnSpPr>
          <p:cNvPr id="32" name="Zakřivená spojovací čára 31"/>
          <p:cNvCxnSpPr/>
          <p:nvPr/>
        </p:nvCxnSpPr>
        <p:spPr>
          <a:xfrm>
            <a:off x="3707904" y="2204864"/>
            <a:ext cx="3456384" cy="2664296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34" name="Zakřivená spojovací čára 33"/>
          <p:cNvCxnSpPr/>
          <p:nvPr/>
        </p:nvCxnSpPr>
        <p:spPr>
          <a:xfrm rot="16200000" flipH="1">
            <a:off x="4572000" y="2852936"/>
            <a:ext cx="2736304" cy="259228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36" name="Zakřivená spojovací čára 35"/>
          <p:cNvCxnSpPr>
            <a:endCxn id="13" idx="1"/>
          </p:cNvCxnSpPr>
          <p:nvPr/>
        </p:nvCxnSpPr>
        <p:spPr>
          <a:xfrm flipV="1">
            <a:off x="4427984" y="3212976"/>
            <a:ext cx="2880320" cy="43204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38" name="Zakřivená spojovací čára 37"/>
          <p:cNvCxnSpPr/>
          <p:nvPr/>
        </p:nvCxnSpPr>
        <p:spPr>
          <a:xfrm flipV="1">
            <a:off x="3707904" y="2564904"/>
            <a:ext cx="3456384" cy="165618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0" name="Zakřivená spojovací čára 39"/>
          <p:cNvCxnSpPr/>
          <p:nvPr/>
        </p:nvCxnSpPr>
        <p:spPr>
          <a:xfrm rot="5400000" flipH="1" flipV="1">
            <a:off x="4067944" y="1700808"/>
            <a:ext cx="3096344" cy="295232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2" name="Zakřivená spojovací čára 41"/>
          <p:cNvCxnSpPr/>
          <p:nvPr/>
        </p:nvCxnSpPr>
        <p:spPr>
          <a:xfrm flipV="1">
            <a:off x="4211960" y="4077072"/>
            <a:ext cx="2880320" cy="1224136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268760"/>
            <a:ext cx="260314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 v tom horku?</a:t>
            </a:r>
          </a:p>
          <a:p>
            <a:r>
              <a:rPr lang="cs-CZ" dirty="0" smtClean="0"/>
              <a:t>Počkáme si</a:t>
            </a:r>
          </a:p>
          <a:p>
            <a:r>
              <a:rPr lang="cs-CZ" dirty="0" smtClean="0"/>
              <a:t> na ponorku.</a:t>
            </a:r>
          </a:p>
          <a:p>
            <a:r>
              <a:rPr lang="cs-CZ" dirty="0" smtClean="0"/>
              <a:t>    	se ponoří</a:t>
            </a:r>
          </a:p>
          <a:p>
            <a:r>
              <a:rPr lang="cs-CZ" dirty="0" smtClean="0"/>
              <a:t>s námi někde na moři,</a:t>
            </a:r>
          </a:p>
          <a:p>
            <a:r>
              <a:rPr lang="cs-CZ" dirty="0" smtClean="0"/>
              <a:t>V 	bude</a:t>
            </a:r>
          </a:p>
          <a:p>
            <a:r>
              <a:rPr lang="cs-CZ" dirty="0" smtClean="0"/>
              <a:t> chladno,</a:t>
            </a:r>
          </a:p>
          <a:p>
            <a:r>
              <a:rPr lang="cs-CZ" dirty="0" err="1" smtClean="0"/>
              <a:t>pojedem</a:t>
            </a:r>
            <a:r>
              <a:rPr lang="cs-CZ" dirty="0" smtClean="0"/>
              <a:t> až na dno,</a:t>
            </a:r>
          </a:p>
          <a:p>
            <a:r>
              <a:rPr lang="cs-CZ" dirty="0" err="1" smtClean="0"/>
              <a:t>budem</a:t>
            </a:r>
            <a:r>
              <a:rPr lang="cs-CZ" dirty="0" smtClean="0"/>
              <a:t> plašit	 ,</a:t>
            </a:r>
          </a:p>
          <a:p>
            <a:r>
              <a:rPr lang="cs-CZ" dirty="0" smtClean="0"/>
              <a:t>ráčky klepetáčky,</a:t>
            </a:r>
          </a:p>
          <a:p>
            <a:r>
              <a:rPr lang="cs-CZ" dirty="0" smtClean="0"/>
              <a:t>komu se to znelíbí</a:t>
            </a:r>
          </a:p>
          <a:p>
            <a:r>
              <a:rPr lang="cs-CZ" dirty="0" smtClean="0"/>
              <a:t>může plašit	.</a:t>
            </a:r>
          </a:p>
          <a:p>
            <a:r>
              <a:rPr lang="cs-CZ" dirty="0" smtClean="0"/>
              <a:t>Potom bude někdo z nás</a:t>
            </a:r>
          </a:p>
          <a:p>
            <a:r>
              <a:rPr lang="cs-CZ" dirty="0" smtClean="0"/>
              <a:t>	chytat za ocas.</a:t>
            </a:r>
          </a:p>
          <a:p>
            <a:endParaRPr lang="cs-CZ" dirty="0" smtClean="0"/>
          </a:p>
          <a:p>
            <a:r>
              <a:rPr lang="cs-CZ" dirty="0" smtClean="0"/>
              <a:t>Kdo to bude? Zrovna ten,</a:t>
            </a:r>
          </a:p>
          <a:p>
            <a:r>
              <a:rPr lang="cs-CZ" dirty="0" smtClean="0"/>
              <a:t>kdo teď musí z moře ven!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TINTILI VANTILI,		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691680" y="2204864"/>
            <a:ext cx="648072" cy="216024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1835696" y="2708920"/>
            <a:ext cx="648072" cy="216024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ový popisek 5"/>
          <p:cNvSpPr/>
          <p:nvPr/>
        </p:nvSpPr>
        <p:spPr>
          <a:xfrm>
            <a:off x="2843808" y="3573016"/>
            <a:ext cx="648072" cy="216024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ový popisek 6"/>
          <p:cNvSpPr/>
          <p:nvPr/>
        </p:nvSpPr>
        <p:spPr>
          <a:xfrm>
            <a:off x="2771800" y="4365104"/>
            <a:ext cx="648072" cy="216024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1691680" y="4941168"/>
            <a:ext cx="648072" cy="216024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anka\AppData\Local\Microsoft\Windows\Temporary Internet Files\Content.IE5\VZUY0QLD\MC9003346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212976"/>
            <a:ext cx="1656184" cy="1633272"/>
          </a:xfrm>
          <a:prstGeom prst="rect">
            <a:avLst/>
          </a:prstGeom>
          <a:noFill/>
        </p:spPr>
      </p:pic>
      <p:pic>
        <p:nvPicPr>
          <p:cNvPr id="2051" name="Picture 3" descr="C:\Users\Hanka\AppData\Local\Microsoft\Windows\Temporary Internet Files\Content.IE5\ZKI9AT7A\MP9002556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4664"/>
            <a:ext cx="1939016" cy="1266824"/>
          </a:xfrm>
          <a:prstGeom prst="rect">
            <a:avLst/>
          </a:prstGeom>
          <a:noFill/>
        </p:spPr>
      </p:pic>
      <p:pic>
        <p:nvPicPr>
          <p:cNvPr id="2052" name="Picture 4" descr="C:\Users\Hanka\AppData\Local\Microsoft\Windows\Temporary Internet Files\Content.IE5\V0XL9EG3\MC900112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222362"/>
            <a:ext cx="3001105" cy="1635638"/>
          </a:xfrm>
          <a:prstGeom prst="rect">
            <a:avLst/>
          </a:prstGeom>
          <a:noFill/>
        </p:spPr>
      </p:pic>
      <p:pic>
        <p:nvPicPr>
          <p:cNvPr id="2055" name="Picture 7" descr="C:\Users\Hanka\AppData\Local\Microsoft\Windows\Temporary Internet Files\Content.IE5\1E4KL1YD\MC9003708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772816"/>
            <a:ext cx="1454003" cy="1153276"/>
          </a:xfrm>
          <a:prstGeom prst="rect">
            <a:avLst/>
          </a:prstGeom>
          <a:noFill/>
        </p:spPr>
      </p:pic>
      <p:grpSp>
        <p:nvGrpSpPr>
          <p:cNvPr id="17" name="Skupina 16"/>
          <p:cNvGrpSpPr/>
          <p:nvPr/>
        </p:nvGrpSpPr>
        <p:grpSpPr>
          <a:xfrm>
            <a:off x="4932040" y="2636912"/>
            <a:ext cx="2136038" cy="1338569"/>
            <a:chOff x="4932040" y="2636912"/>
            <a:chExt cx="2136038" cy="1338569"/>
          </a:xfrm>
        </p:grpSpPr>
        <p:pic>
          <p:nvPicPr>
            <p:cNvPr id="2056" name="Picture 8" descr="C:\Users\Hanka\AppData\Local\Microsoft\Windows\Temporary Internet Files\Content.IE5\ECX4GS6Y\MC90008391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932040" y="2636912"/>
              <a:ext cx="1992022" cy="834513"/>
            </a:xfrm>
            <a:prstGeom prst="rect">
              <a:avLst/>
            </a:prstGeom>
            <a:noFill/>
          </p:spPr>
        </p:pic>
        <p:pic>
          <p:nvPicPr>
            <p:cNvPr id="16" name="Picture 8" descr="C:\Users\Hanka\AppData\Local\Microsoft\Windows\Temporary Internet Files\Content.IE5\ECX4GS6Y\MC90008391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076056" y="3140968"/>
              <a:ext cx="1992022" cy="83451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TINTILI VANTILI,		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1556792"/>
            <a:ext cx="260199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Počkáme si</a:t>
            </a:r>
          </a:p>
          <a:p>
            <a:r>
              <a:rPr lang="cs-CZ" dirty="0" smtClean="0"/>
              <a:t> na ponorku.</a:t>
            </a:r>
          </a:p>
          <a:p>
            <a:endParaRPr lang="cs-CZ" dirty="0" smtClean="0"/>
          </a:p>
          <a:p>
            <a:r>
              <a:rPr lang="cs-CZ" dirty="0" smtClean="0"/>
              <a:t>s námi někde na moři,</a:t>
            </a:r>
          </a:p>
          <a:p>
            <a:r>
              <a:rPr lang="cs-CZ" dirty="0" smtClean="0"/>
              <a:t>V moři bude</a:t>
            </a:r>
          </a:p>
          <a:p>
            <a:r>
              <a:rPr lang="cs-CZ" dirty="0" smtClean="0"/>
              <a:t> chladno,</a:t>
            </a:r>
          </a:p>
          <a:p>
            <a:endParaRPr lang="cs-CZ" dirty="0" smtClean="0"/>
          </a:p>
          <a:p>
            <a:r>
              <a:rPr lang="cs-CZ" dirty="0" err="1" smtClean="0"/>
              <a:t>budem</a:t>
            </a:r>
            <a:r>
              <a:rPr lang="cs-CZ" dirty="0" smtClean="0"/>
              <a:t> plašit ráčky,</a:t>
            </a:r>
          </a:p>
          <a:p>
            <a:r>
              <a:rPr lang="cs-CZ" dirty="0" smtClean="0"/>
              <a:t>ráčky klepetáčky,</a:t>
            </a:r>
          </a:p>
          <a:p>
            <a:r>
              <a:rPr lang="cs-CZ" dirty="0" smtClean="0"/>
              <a:t>komu se to znelíbí</a:t>
            </a:r>
          </a:p>
          <a:p>
            <a:r>
              <a:rPr lang="cs-CZ" dirty="0" smtClean="0"/>
              <a:t>může plašit velryby.</a:t>
            </a:r>
          </a:p>
          <a:p>
            <a:r>
              <a:rPr lang="cs-CZ" dirty="0" smtClean="0"/>
              <a:t>Potom bude někdo z nás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Kdo to bude? Zrovna ten,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5656" y="1196752"/>
            <a:ext cx="252028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75656" y="2132856"/>
            <a:ext cx="252028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75656" y="3212976"/>
            <a:ext cx="252028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75656" y="4941168"/>
            <a:ext cx="252028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75656" y="5805264"/>
            <a:ext cx="252028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54144" y="1196752"/>
            <a:ext cx="43898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kdo teď musí z moře ven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30680" y="2114854"/>
            <a:ext cx="32367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ponorka se ponoří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91604" y="3032956"/>
            <a:ext cx="351493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tresky tahat za ocas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1419" y="3951058"/>
            <a:ext cx="34553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pojedem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až na dno,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33886" y="4869160"/>
            <a:ext cx="32303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kam v tom horku?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TINTILI VANTILI,		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1556792"/>
            <a:ext cx="260314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 v tom horku?</a:t>
            </a:r>
          </a:p>
          <a:p>
            <a:r>
              <a:rPr lang="cs-CZ" dirty="0" smtClean="0"/>
              <a:t>Počkáme si</a:t>
            </a:r>
          </a:p>
          <a:p>
            <a:r>
              <a:rPr lang="cs-CZ" dirty="0" smtClean="0"/>
              <a:t> na ponorku.</a:t>
            </a:r>
          </a:p>
          <a:p>
            <a:r>
              <a:rPr lang="cs-CZ" dirty="0" smtClean="0"/>
              <a:t>Ponorka se ponoří</a:t>
            </a:r>
          </a:p>
          <a:p>
            <a:r>
              <a:rPr lang="cs-CZ" dirty="0" smtClean="0"/>
              <a:t>s námi někde na moři,</a:t>
            </a:r>
          </a:p>
          <a:p>
            <a:r>
              <a:rPr lang="cs-CZ" dirty="0" smtClean="0"/>
              <a:t>V moři bude</a:t>
            </a:r>
          </a:p>
          <a:p>
            <a:r>
              <a:rPr lang="cs-CZ" dirty="0" smtClean="0"/>
              <a:t> chladno,</a:t>
            </a:r>
          </a:p>
          <a:p>
            <a:r>
              <a:rPr lang="cs-CZ" dirty="0" err="1" smtClean="0"/>
              <a:t>pojedem</a:t>
            </a:r>
            <a:r>
              <a:rPr lang="cs-CZ" dirty="0" smtClean="0"/>
              <a:t> až na dno,</a:t>
            </a:r>
          </a:p>
          <a:p>
            <a:r>
              <a:rPr lang="cs-CZ" dirty="0" err="1" smtClean="0"/>
              <a:t>budem</a:t>
            </a:r>
            <a:r>
              <a:rPr lang="cs-CZ" dirty="0" smtClean="0"/>
              <a:t> plašit ráčky,</a:t>
            </a:r>
          </a:p>
          <a:p>
            <a:r>
              <a:rPr lang="cs-CZ" dirty="0" smtClean="0"/>
              <a:t>ráčky klepetáčky,</a:t>
            </a:r>
          </a:p>
          <a:p>
            <a:r>
              <a:rPr lang="cs-CZ" dirty="0" smtClean="0"/>
              <a:t>komu se to znelíbí</a:t>
            </a:r>
          </a:p>
          <a:p>
            <a:r>
              <a:rPr lang="cs-CZ" dirty="0" smtClean="0"/>
              <a:t>může plašit velryby.</a:t>
            </a:r>
          </a:p>
          <a:p>
            <a:r>
              <a:rPr lang="cs-CZ" dirty="0" smtClean="0"/>
              <a:t>Potom bude někdo z nás</a:t>
            </a:r>
          </a:p>
          <a:p>
            <a:r>
              <a:rPr lang="cs-CZ" dirty="0" smtClean="0"/>
              <a:t>tresky chytat za ocas.</a:t>
            </a:r>
          </a:p>
          <a:p>
            <a:endParaRPr lang="cs-CZ" dirty="0" smtClean="0"/>
          </a:p>
          <a:p>
            <a:r>
              <a:rPr lang="cs-CZ" dirty="0" smtClean="0"/>
              <a:t>Kdo to bude? Zrovna ten,</a:t>
            </a:r>
          </a:p>
          <a:p>
            <a:r>
              <a:rPr lang="cs-CZ" dirty="0" smtClean="0"/>
              <a:t>kdo teď musí z moře ven!</a:t>
            </a:r>
            <a:endParaRPr lang="cs-CZ" dirty="0"/>
          </a:p>
        </p:txBody>
      </p:sp>
      <p:pic>
        <p:nvPicPr>
          <p:cNvPr id="3075" name="Picture 3" descr="C:\Users\Hanka\AppData\Local\Microsoft\Windows\Temporary Internet Files\Content.IE5\V0XL9EG3\MP9003993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356992"/>
            <a:ext cx="3133572" cy="2088232"/>
          </a:xfrm>
          <a:prstGeom prst="rect">
            <a:avLst/>
          </a:prstGeom>
          <a:noFill/>
        </p:spPr>
      </p:pic>
      <p:pic>
        <p:nvPicPr>
          <p:cNvPr id="3077" name="Picture 5" descr="C:\Users\Hanka\AppData\Local\Microsoft\Windows\Temporary Internet Files\Content.IE5\UV0KXPQL\MC9004359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48680"/>
            <a:ext cx="1841500" cy="178435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758907" y="2348880"/>
            <a:ext cx="338509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Která slova</a:t>
            </a:r>
          </a:p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zakryl obrázek?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300" b="0" i="0" u="none" strike="noStrike" kern="1200" cap="none" spc="0" normalizeH="0" baseline="0" noProof="0" smtClean="0">
                <a:ln>
                  <a:noFill/>
                </a:ln>
                <a:solidFill>
                  <a:schemeClr val="accent3">
                    <a:shade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33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shade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000" dirty="0" err="1" smtClean="0">
                <a:solidFill>
                  <a:srgbClr val="FF0000"/>
                </a:solidFill>
                <a:ea typeface="+mn-lt"/>
                <a:cs typeface="+mn-lt"/>
              </a:rPr>
              <a:t>Kainar</a:t>
            </a: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, J. Nevídáno, neslýcháno. Praha: Albatros, 2005. ISBN80-00-01487-4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</TotalTime>
  <Words>356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TINTILI VANTILI</vt:lpstr>
      <vt:lpstr>Snímek 3</vt:lpstr>
      <vt:lpstr>TINTILI VANTILI,  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8</cp:revision>
  <dcterms:created xsi:type="dcterms:W3CDTF">2012-01-06T16:40:19Z</dcterms:created>
  <dcterms:modified xsi:type="dcterms:W3CDTF">2012-01-08T06:35:00Z</dcterms:modified>
</cp:coreProperties>
</file>