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57" r:id="rId1"/>
  </p:sldMasterIdLst>
  <p:notesMasterIdLst>
    <p:notesMasterId r:id="rId24"/>
  </p:notesMasterIdLst>
  <p:handoutMasterIdLst>
    <p:handoutMasterId r:id="rId25"/>
  </p:handoutMasterIdLst>
  <p:sldIdLst>
    <p:sldId id="257" r:id="rId2"/>
    <p:sldId id="279" r:id="rId3"/>
    <p:sldId id="283" r:id="rId4"/>
    <p:sldId id="295" r:id="rId5"/>
    <p:sldId id="297" r:id="rId6"/>
    <p:sldId id="294" r:id="rId7"/>
    <p:sldId id="298" r:id="rId8"/>
    <p:sldId id="299" r:id="rId9"/>
    <p:sldId id="300" r:id="rId10"/>
    <p:sldId id="302" r:id="rId11"/>
    <p:sldId id="301" r:id="rId12"/>
    <p:sldId id="305" r:id="rId13"/>
    <p:sldId id="306" r:id="rId14"/>
    <p:sldId id="307" r:id="rId15"/>
    <p:sldId id="303" r:id="rId16"/>
    <p:sldId id="289" r:id="rId17"/>
    <p:sldId id="281" r:id="rId18"/>
    <p:sldId id="304" r:id="rId19"/>
    <p:sldId id="309" r:id="rId20"/>
    <p:sldId id="308" r:id="rId21"/>
    <p:sldId id="282" r:id="rId22"/>
    <p:sldId id="296" r:id="rId23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27430"/>
    <a:srgbClr val="FFCC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image" Target="../media/image19.png"/></Relationships>
</file>

<file path=ppt/drawings/_rels/vmlDrawing1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image" Target="../media/image21.png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image" Target="../media/image31.png"/><Relationship Id="rId4" Type="http://schemas.openxmlformats.org/officeDocument/2006/relationships/image" Target="../media/image34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419EDCC6-DD13-454D-97F6-DC5E89777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5289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0"/>
            <a:r>
              <a:rPr lang="cs-CZ" smtClean="0"/>
              <a:t>Druhá úroveň</a:t>
            </a:r>
          </a:p>
          <a:p>
            <a:pPr lvl="0"/>
            <a:r>
              <a:rPr lang="cs-CZ" smtClean="0"/>
              <a:t>Třetí úroveň</a:t>
            </a:r>
          </a:p>
          <a:p>
            <a:pPr lvl="0"/>
            <a:r>
              <a:rPr lang="cs-CZ" smtClean="0"/>
              <a:t>Čtvrtá úroveň</a:t>
            </a:r>
          </a:p>
          <a:p>
            <a:pPr lvl="0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02E56410-C37A-4107-B8E0-E22DC3AB2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56246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06CD8-B067-4EDA-8A61-D73F0812F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026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2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zápatí 23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785A37B-639D-4EE9-836B-36CB91339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8" r:id="rId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8.png"/><Relationship Id="rId5" Type="http://schemas.openxmlformats.org/officeDocument/2006/relationships/oleObject" Target="../embeddings/oleObject5.bin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openxmlformats.org/officeDocument/2006/relationships/oleObject" Target="../embeddings/oleObject7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3.png"/><Relationship Id="rId5" Type="http://schemas.openxmlformats.org/officeDocument/2006/relationships/oleObject" Target="../embeddings/oleObject10.bin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7.png"/><Relationship Id="rId5" Type="http://schemas.openxmlformats.org/officeDocument/2006/relationships/oleObject" Target="../embeddings/oleObject14.bin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20.png"/><Relationship Id="rId5" Type="http://schemas.openxmlformats.org/officeDocument/2006/relationships/oleObject" Target="../embeddings/oleObject17.bin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22.png"/><Relationship Id="rId5" Type="http://schemas.openxmlformats.org/officeDocument/2006/relationships/oleObject" Target="../embeddings/oleObject19.bin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24.png"/><Relationship Id="rId5" Type="http://schemas.openxmlformats.org/officeDocument/2006/relationships/oleObject" Target="../embeddings/oleObject21.bin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26.png"/><Relationship Id="rId5" Type="http://schemas.openxmlformats.org/officeDocument/2006/relationships/oleObject" Target="../embeddings/oleObject23.bin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oleObject" Target="../embeddings/oleObject28.bin"/><Relationship Id="rId7" Type="http://schemas.openxmlformats.org/officeDocument/2006/relationships/oleObject" Target="../embeddings/oleObject3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32.png"/><Relationship Id="rId5" Type="http://schemas.openxmlformats.org/officeDocument/2006/relationships/oleObject" Target="../embeddings/oleObject29.bin"/><Relationship Id="rId10" Type="http://schemas.openxmlformats.org/officeDocument/2006/relationships/image" Target="../media/image34.png"/><Relationship Id="rId4" Type="http://schemas.openxmlformats.org/officeDocument/2006/relationships/image" Target="../media/image31.png"/><Relationship Id="rId9" Type="http://schemas.openxmlformats.org/officeDocument/2006/relationships/oleObject" Target="../embeddings/oleObject31.bin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s-CZ" u="none"/>
          </a:p>
        </p:txBody>
      </p:sp>
      <p:graphicFrame>
        <p:nvGraphicFramePr>
          <p:cNvPr id="10279" name="Group 39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4221409760"/>
              </p:ext>
            </p:extLst>
          </p:nvPr>
        </p:nvGraphicFramePr>
        <p:xfrm>
          <a:off x="304800" y="1981200"/>
          <a:ext cx="8493125" cy="4018502"/>
        </p:xfrm>
        <a:graphic>
          <a:graphicData uri="http://schemas.openxmlformats.org/drawingml/2006/table">
            <a:tbl>
              <a:tblPr/>
              <a:tblGrid>
                <a:gridCol w="2114550"/>
                <a:gridCol w="6378575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Štursa Petr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16.Konstrukce nejdůležitějších částí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6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10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Balistika a konstrukce hlavních dílů zbraní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(pro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předmětu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SZb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9. Listopadu 2012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67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u="none"/>
              <a:t>Uvedení autor, není-li uvedeno jinak, je autorem tohoto výukového materiálu a všech jeho částí. Tento projekt je spolufinancován ESF a státním rozpočtem ČR.</a:t>
            </a:r>
          </a:p>
        </p:txBody>
      </p:sp>
      <p:sp>
        <p:nvSpPr>
          <p:cNvPr id="10275" name="Rectangle 35"/>
          <p:cNvSpPr>
            <a:spLocks noGrp="1"/>
          </p:cNvSpPr>
          <p:nvPr>
            <p:ph type="title" idx="4294967295"/>
          </p:nvPr>
        </p:nvSpPr>
        <p:spPr bwMode="auto">
          <a:xfrm>
            <a:off x="228600" y="11430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16. Konstrukce nejdůležitějších částí A</a:t>
            </a: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165774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991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A N O T A C E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0" y="1600200"/>
            <a:ext cx="9144000" cy="201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 u="none"/>
              <a:t>	Záměrem této sady výukových materiálů s názvem </a:t>
            </a:r>
            <a:r>
              <a:rPr lang="cs-CZ" sz="2800" b="1" u="none"/>
              <a:t>Balistika a konstrukce hlavních dílů zbraní </a:t>
            </a:r>
            <a:r>
              <a:rPr lang="cs-CZ" sz="2800" u="none"/>
              <a:t>je ukázat žákům 2. ročníku SŠ-COPt, ve vyučovaném předmětu </a:t>
            </a:r>
            <a:r>
              <a:rPr lang="cs-CZ" sz="2800" i="1" u="none"/>
              <a:t>Střelné zbraně a balistika </a:t>
            </a:r>
            <a:r>
              <a:rPr lang="cs-CZ" sz="2800" u="none"/>
              <a:t>zajímavou technikou některá úskalí této zajímavé vědní disciplíny.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0" y="44196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solidFill>
                  <a:schemeClr val="tx2"/>
                </a:solidFill>
              </a:rPr>
              <a:t>	</a:t>
            </a:r>
            <a:r>
              <a:rPr lang="cs-CZ" sz="2800" u="none">
                <a:latin typeface="Times New Roman" charset="0"/>
              </a:rPr>
              <a:t>Jednotlivé prezentace  této sady popisují postupně probírané oblasti a zábavnou formou se je snaží přiblížit žákům a tak je vtáhnout do daného problému.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Složení zbraně</a:t>
            </a:r>
          </a:p>
        </p:txBody>
      </p:sp>
      <p:sp>
        <p:nvSpPr>
          <p:cNvPr id="70659" name="Rectangle 3"/>
          <p:cNvSpPr>
            <a:spLocks noChangeArrowheads="1"/>
          </p:cNvSpPr>
          <p:nvPr/>
        </p:nvSpPr>
        <p:spPr bwMode="auto">
          <a:xfrm>
            <a:off x="0" y="1417638"/>
            <a:ext cx="9144000" cy="3935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  <a:cs typeface="Times New Roman" charset="0"/>
              </a:rPr>
              <a:t>Každá střelná zbraň se skládá z těchto základních částí:</a:t>
            </a:r>
          </a:p>
          <a:p>
            <a:pPr algn="l" eaLnBrk="0" hangingPunct="0"/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/>
            <a:endParaRPr lang="cs-CZ" sz="2800" u="none">
              <a:latin typeface="Times New Roman" charset="0"/>
              <a:cs typeface="Times New Roman" charset="0"/>
            </a:endParaRPr>
          </a:p>
          <a:p>
            <a:pPr algn="l" eaLnBrk="0" hangingPunct="0">
              <a:buFontTx/>
              <a:buChar char="-"/>
            </a:pPr>
            <a:r>
              <a:rPr lang="cs-CZ" sz="2800" u="none">
                <a:latin typeface="Times New Roman" charset="0"/>
                <a:cs typeface="Times New Roman" charset="0"/>
              </a:rPr>
              <a:t> Hlaveň				- Rám (lůžko)</a:t>
            </a:r>
          </a:p>
          <a:p>
            <a:pPr algn="l" eaLnBrk="0" hangingPunct="0">
              <a:buFontTx/>
              <a:buChar char="-"/>
            </a:pPr>
            <a:r>
              <a:rPr lang="cs-CZ" sz="2800" u="none">
                <a:latin typeface="Times New Roman" charset="0"/>
                <a:cs typeface="Times New Roman" charset="0"/>
              </a:rPr>
              <a:t> Závěr (závorník) 			- Bicí mechanizmus</a:t>
            </a:r>
          </a:p>
          <a:p>
            <a:pPr algn="l" eaLnBrk="0" hangingPunct="0">
              <a:buFontTx/>
              <a:buChar char="-"/>
            </a:pPr>
            <a:r>
              <a:rPr lang="cs-CZ" sz="2800" u="none">
                <a:latin typeface="Times New Roman" charset="0"/>
                <a:cs typeface="Times New Roman" charset="0"/>
              </a:rPr>
              <a:t> Spoušťový mechanizmus 	- Záchyt závěru</a:t>
            </a:r>
          </a:p>
          <a:p>
            <a:pPr algn="l" eaLnBrk="0" hangingPunct="0">
              <a:buFontTx/>
              <a:buChar char="-"/>
            </a:pPr>
            <a:r>
              <a:rPr lang="cs-CZ" sz="2800" u="none">
                <a:latin typeface="Times New Roman" charset="0"/>
                <a:cs typeface="Times New Roman" charset="0"/>
              </a:rPr>
              <a:t> Zádržka zásobníku 		- Zásobovací mechanizmus</a:t>
            </a:r>
          </a:p>
          <a:p>
            <a:pPr algn="l" eaLnBrk="0" hangingPunct="0">
              <a:buFontTx/>
              <a:buChar char="-"/>
            </a:pPr>
            <a:r>
              <a:rPr lang="cs-CZ" sz="2800" u="none">
                <a:latin typeface="Times New Roman" charset="0"/>
                <a:cs typeface="Times New Roman" charset="0"/>
              </a:rPr>
              <a:t> Pojistky				- Pažba</a:t>
            </a:r>
          </a:p>
          <a:p>
            <a:pPr algn="l" eaLnBrk="0" hangingPunct="0">
              <a:buFontTx/>
              <a:buChar char="-"/>
            </a:pPr>
            <a:r>
              <a:rPr lang="cs-CZ" sz="2800" u="none">
                <a:latin typeface="Times New Roman" charset="0"/>
                <a:cs typeface="Times New Roman" charset="0"/>
              </a:rPr>
              <a:t>Vytahovací a vyhazovací mechanizmus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3074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Hlaveň</a:t>
            </a:r>
          </a:p>
        </p:txBody>
      </p:sp>
      <p:sp>
        <p:nvSpPr>
          <p:cNvPr id="82949" name="Rectangle 3077"/>
          <p:cNvSpPr>
            <a:spLocks noChangeArrowheads="1"/>
          </p:cNvSpPr>
          <p:nvPr/>
        </p:nvSpPr>
        <p:spPr bwMode="auto">
          <a:xfrm>
            <a:off x="0" y="9144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	Je to </a:t>
            </a:r>
            <a:r>
              <a:rPr lang="cs-CZ" sz="2800" u="none">
                <a:latin typeface="Times New Roman" charset="0"/>
                <a:cs typeface="Times New Roman" charset="0"/>
              </a:rPr>
              <a:t>trubkovitá část zbraně ve které probíhá hoření střeliviny a urychlení střely. Skládá se z drážek, polí a nábojové komory.</a:t>
            </a:r>
          </a:p>
        </p:txBody>
      </p:sp>
      <p:graphicFrame>
        <p:nvGraphicFramePr>
          <p:cNvPr id="82951" name="Object 3079"/>
          <p:cNvGraphicFramePr>
            <a:graphicFrameLocks noChangeAspect="1"/>
          </p:cNvGraphicFramePr>
          <p:nvPr/>
        </p:nvGraphicFramePr>
        <p:xfrm>
          <a:off x="0" y="2514600"/>
          <a:ext cx="9144000" cy="1914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60" name="Rastrový obrázek" r:id="rId3" imgW="7640116" imgH="1600000" progId="Paint.Picture">
                  <p:embed/>
                </p:oleObj>
              </mc:Choice>
              <mc:Fallback>
                <p:oleObj name="Rastrový obrázek" r:id="rId3" imgW="7640116" imgH="1600000" progId="Paint.Picture">
                  <p:embed/>
                  <p:pic>
                    <p:nvPicPr>
                      <p:cNvPr id="0" name="Object 307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514600"/>
                        <a:ext cx="9144000" cy="1914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53" name="Object 3081"/>
          <p:cNvGraphicFramePr>
            <a:graphicFrameLocks noChangeAspect="1"/>
          </p:cNvGraphicFramePr>
          <p:nvPr/>
        </p:nvGraphicFramePr>
        <p:xfrm>
          <a:off x="0" y="4868863"/>
          <a:ext cx="9144000" cy="198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61" name="Rastrový obrázek" r:id="rId5" imgW="7400000" imgH="1609524" progId="Paint.Picture">
                  <p:embed/>
                </p:oleObj>
              </mc:Choice>
              <mc:Fallback>
                <p:oleObj name="Rastrový obrázek" r:id="rId5" imgW="7400000" imgH="1609524" progId="Paint.Picture">
                  <p:embed/>
                  <p:pic>
                    <p:nvPicPr>
                      <p:cNvPr id="0" name="Object 308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868863"/>
                        <a:ext cx="9144000" cy="1989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hlavně</a:t>
            </a:r>
          </a:p>
        </p:txBody>
      </p:sp>
      <p:sp>
        <p:nvSpPr>
          <p:cNvPr id="95236" name="Rectangle 4"/>
          <p:cNvSpPr>
            <a:spLocks noChangeArrowheads="1"/>
          </p:cNvSpPr>
          <p:nvPr/>
        </p:nvSpPr>
        <p:spPr bwMode="auto">
          <a:xfrm>
            <a:off x="1695450" y="21145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95237" name="Object 5"/>
          <p:cNvGraphicFramePr>
            <a:graphicFrameLocks noChangeAspect="1"/>
          </p:cNvGraphicFramePr>
          <p:nvPr/>
        </p:nvGraphicFramePr>
        <p:xfrm>
          <a:off x="914400" y="733425"/>
          <a:ext cx="6477000" cy="6124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241" name="Rastrový obrázek" r:id="rId3" imgW="7009524" imgH="6628571" progId="Paint.Picture">
                  <p:embed/>
                </p:oleObj>
              </mc:Choice>
              <mc:Fallback>
                <p:oleObj name="Rastrový obrázek" r:id="rId3" imgW="7009524" imgH="6628571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733425"/>
                        <a:ext cx="6477000" cy="6124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hlavně </a:t>
            </a:r>
          </a:p>
        </p:txBody>
      </p:sp>
      <p:sp>
        <p:nvSpPr>
          <p:cNvPr id="81926" name="Rectangle 1030"/>
          <p:cNvSpPr>
            <a:spLocks noChangeArrowheads="1"/>
          </p:cNvSpPr>
          <p:nvPr/>
        </p:nvSpPr>
        <p:spPr bwMode="auto">
          <a:xfrm>
            <a:off x="1695450" y="21526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81927" name="Object 1031"/>
          <p:cNvGraphicFramePr>
            <a:graphicFrameLocks noChangeAspect="1"/>
          </p:cNvGraphicFramePr>
          <p:nvPr/>
        </p:nvGraphicFramePr>
        <p:xfrm>
          <a:off x="0" y="838200"/>
          <a:ext cx="6010275" cy="1447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3" name="Rastrový obrázek" r:id="rId3" imgW="6009524" imgH="1448002" progId="Paint.Picture">
                  <p:embed/>
                </p:oleObj>
              </mc:Choice>
              <mc:Fallback>
                <p:oleObj name="Rastrový obrázek" r:id="rId3" imgW="6009524" imgH="1448002" progId="Paint.Picture">
                  <p:embed/>
                  <p:pic>
                    <p:nvPicPr>
                      <p:cNvPr id="0" name="Object 10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838200"/>
                        <a:ext cx="6010275" cy="1447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28" name="Object 1032"/>
          <p:cNvGraphicFramePr>
            <a:graphicFrameLocks noChangeAspect="1"/>
          </p:cNvGraphicFramePr>
          <p:nvPr/>
        </p:nvGraphicFramePr>
        <p:xfrm>
          <a:off x="0" y="5562600"/>
          <a:ext cx="6296025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4" name="Rastrový obrázek" r:id="rId5" imgW="6295238" imgH="1047619" progId="Paint.Picture">
                  <p:embed/>
                </p:oleObj>
              </mc:Choice>
              <mc:Fallback>
                <p:oleObj name="Rastrový obrázek" r:id="rId5" imgW="6295238" imgH="1047619" progId="Paint.Picture">
                  <p:embed/>
                  <p:pic>
                    <p:nvPicPr>
                      <p:cNvPr id="0" name="Object 10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5562600"/>
                        <a:ext cx="6296025" cy="104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29" name="Object 1033"/>
          <p:cNvGraphicFramePr>
            <a:graphicFrameLocks noChangeAspect="1"/>
          </p:cNvGraphicFramePr>
          <p:nvPr/>
        </p:nvGraphicFramePr>
        <p:xfrm>
          <a:off x="6029325" y="1905000"/>
          <a:ext cx="3114675" cy="4486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5" name="Rastrový obrázek" r:id="rId7" imgW="3115110" imgH="4486901" progId="Paint.Picture">
                  <p:embed/>
                </p:oleObj>
              </mc:Choice>
              <mc:Fallback>
                <p:oleObj name="Rastrový obrázek" r:id="rId7" imgW="3115110" imgH="4486901" progId="Paint.Picture">
                  <p:embed/>
                  <p:pic>
                    <p:nvPicPr>
                      <p:cNvPr id="0" name="Object 10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29325" y="1905000"/>
                        <a:ext cx="3114675" cy="4486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30" name="Object 1034"/>
          <p:cNvGraphicFramePr>
            <a:graphicFrameLocks noChangeAspect="1"/>
          </p:cNvGraphicFramePr>
          <p:nvPr/>
        </p:nvGraphicFramePr>
        <p:xfrm>
          <a:off x="762000" y="2514600"/>
          <a:ext cx="4322763" cy="2608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46" name="Rastrový obrázek" r:id="rId9" imgW="7276190" imgH="4390476" progId="Paint.Picture">
                  <p:embed/>
                </p:oleObj>
              </mc:Choice>
              <mc:Fallback>
                <p:oleObj name="Rastrový obrázek" r:id="rId9" imgW="7276190" imgH="4390476" progId="Paint.Picture">
                  <p:embed/>
                  <p:pic>
                    <p:nvPicPr>
                      <p:cNvPr id="0" name="Object 10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0" y="2514600"/>
                        <a:ext cx="4322763" cy="2608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Rám (tělo), lůžko</a:t>
            </a:r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1695450" y="2090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6262" name="Rectangle 6"/>
          <p:cNvSpPr>
            <a:spLocks noChangeArrowheads="1"/>
          </p:cNvSpPr>
          <p:nvPr/>
        </p:nvSpPr>
        <p:spPr bwMode="auto">
          <a:xfrm>
            <a:off x="5334000" y="838200"/>
            <a:ext cx="3810000" cy="393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S</a:t>
            </a:r>
            <a:r>
              <a:rPr lang="cs-CZ" sz="2800" u="none">
                <a:latin typeface="Times New Roman" charset="0"/>
                <a:cs typeface="Times New Roman" charset="0"/>
              </a:rPr>
              <a:t>pojuje všechny pohyblivé části zbraně. Zadní část je většinou vytvarována do tvaru pistolové rukojeti, nebo na ni navazuje pažba. U dlouhých zbraní mu říkáme pouzdro závěru (eventuelně lůžko).</a:t>
            </a:r>
          </a:p>
        </p:txBody>
      </p:sp>
      <p:graphicFrame>
        <p:nvGraphicFramePr>
          <p:cNvPr id="96265" name="Object 9"/>
          <p:cNvGraphicFramePr>
            <a:graphicFrameLocks noChangeAspect="1"/>
          </p:cNvGraphicFramePr>
          <p:nvPr/>
        </p:nvGraphicFramePr>
        <p:xfrm>
          <a:off x="0" y="762000"/>
          <a:ext cx="5340350" cy="609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69" name="Rastrový obrázek" r:id="rId3" imgW="7392432" imgH="8438095" progId="Paint.Picture">
                  <p:embed/>
                </p:oleObj>
              </mc:Choice>
              <mc:Fallback>
                <p:oleObj name="Rastrový obrázek" r:id="rId3" imgW="7392432" imgH="8438095" progId="Paint.Picture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762000"/>
                        <a:ext cx="5340350" cy="6096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pouzdra závěru</a:t>
            </a:r>
          </a:p>
        </p:txBody>
      </p:sp>
      <p:graphicFrame>
        <p:nvGraphicFramePr>
          <p:cNvPr id="97283" name="Object 3"/>
          <p:cNvGraphicFramePr>
            <a:graphicFrameLocks noChangeAspect="1"/>
          </p:cNvGraphicFramePr>
          <p:nvPr/>
        </p:nvGraphicFramePr>
        <p:xfrm>
          <a:off x="304800" y="2916238"/>
          <a:ext cx="8610600" cy="3941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291" name="Rastrový obrázek" r:id="rId3" imgW="4847619" imgH="2219635" progId="Paint.Picture">
                  <p:embed/>
                </p:oleObj>
              </mc:Choice>
              <mc:Fallback>
                <p:oleObj name="Rastrový obrázek" r:id="rId3" imgW="4847619" imgH="2219635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" y="2916238"/>
                        <a:ext cx="8610600" cy="3941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7284" name="Object 4"/>
          <p:cNvGraphicFramePr>
            <a:graphicFrameLocks noChangeAspect="1"/>
          </p:cNvGraphicFramePr>
          <p:nvPr/>
        </p:nvGraphicFramePr>
        <p:xfrm>
          <a:off x="381000" y="685800"/>
          <a:ext cx="8458200" cy="2462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292" name="Rastrový obrázek" r:id="rId5" imgW="6380952" imgH="1857143" progId="Paint.Picture">
                  <p:embed/>
                </p:oleObj>
              </mc:Choice>
              <mc:Fallback>
                <p:oleObj name="Rastrový obrázek" r:id="rId5" imgW="6380952" imgH="1857143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685800"/>
                        <a:ext cx="8458200" cy="2462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lůžka závěru</a:t>
            </a:r>
          </a:p>
        </p:txBody>
      </p:sp>
      <p:graphicFrame>
        <p:nvGraphicFramePr>
          <p:cNvPr id="98308" name="Object 4"/>
          <p:cNvGraphicFramePr>
            <a:graphicFrameLocks noChangeAspect="1"/>
          </p:cNvGraphicFramePr>
          <p:nvPr/>
        </p:nvGraphicFramePr>
        <p:xfrm>
          <a:off x="0" y="1600200"/>
          <a:ext cx="9144000" cy="417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12" name="Rastrový obrázek" r:id="rId3" imgW="6609524" imgH="3019048" progId="Paint.Picture">
                  <p:embed/>
                </p:oleObj>
              </mc:Choice>
              <mc:Fallback>
                <p:oleObj name="Rastrový obrázek" r:id="rId3" imgW="6609524" imgH="3019048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600200"/>
                        <a:ext cx="9144000" cy="417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1524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Závěr</a:t>
            </a:r>
          </a:p>
        </p:txBody>
      </p:sp>
      <p:sp>
        <p:nvSpPr>
          <p:cNvPr id="100355" name="Rectangle 3"/>
          <p:cNvSpPr>
            <a:spLocks noChangeArrowheads="1"/>
          </p:cNvSpPr>
          <p:nvPr/>
        </p:nvSpPr>
        <p:spPr bwMode="auto">
          <a:xfrm>
            <a:off x="0" y="762000"/>
            <a:ext cx="90678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>
                <a:latin typeface="Times New Roman" charset="0"/>
              </a:rPr>
              <a:t>	P</a:t>
            </a:r>
            <a:r>
              <a:rPr lang="cs-CZ" sz="2800" u="none">
                <a:latin typeface="Times New Roman" charset="0"/>
                <a:cs typeface="Times New Roman" charset="0"/>
              </a:rPr>
              <a:t>ohyblivá součást uzavírající hlaveň. Po výstřelu se pohybem závěru odstraňuje vystřelená nábojnice a nabíjí další náboj. U revolverů je závěr tvořen zadní (pevnou) částí rámu. U automatických zbraní se může skládat ze závorníku.</a:t>
            </a:r>
          </a:p>
        </p:txBody>
      </p:sp>
      <p:graphicFrame>
        <p:nvGraphicFramePr>
          <p:cNvPr id="100356" name="Object 4"/>
          <p:cNvGraphicFramePr>
            <a:graphicFrameLocks noChangeAspect="1"/>
          </p:cNvGraphicFramePr>
          <p:nvPr/>
        </p:nvGraphicFramePr>
        <p:xfrm>
          <a:off x="304800" y="2514600"/>
          <a:ext cx="8153400" cy="422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0360" name="Rastrový obrázek" r:id="rId3" imgW="7457143" imgH="3866667" progId="Paint.Picture">
                  <p:embed/>
                </p:oleObj>
              </mc:Choice>
              <mc:Fallback>
                <p:oleObj name="Rastrový obrázek" r:id="rId3" imgW="7457143" imgH="3866667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" y="2514600"/>
                        <a:ext cx="8153400" cy="422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závěrů</a:t>
            </a:r>
          </a:p>
        </p:txBody>
      </p:sp>
      <p:graphicFrame>
        <p:nvGraphicFramePr>
          <p:cNvPr id="99331" name="Object 3"/>
          <p:cNvGraphicFramePr>
            <a:graphicFrameLocks noChangeAspect="1"/>
          </p:cNvGraphicFramePr>
          <p:nvPr/>
        </p:nvGraphicFramePr>
        <p:xfrm>
          <a:off x="2514600" y="2789238"/>
          <a:ext cx="6629400" cy="4068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39" name="Rastrový obrázek" r:id="rId3" imgW="5229955" imgH="3209524" progId="Paint.Picture">
                  <p:embed/>
                </p:oleObj>
              </mc:Choice>
              <mc:Fallback>
                <p:oleObj name="Rastrový obrázek" r:id="rId3" imgW="5229955" imgH="3209524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2789238"/>
                        <a:ext cx="6629400" cy="4068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9332" name="Object 4"/>
          <p:cNvGraphicFramePr>
            <a:graphicFrameLocks noChangeAspect="1"/>
          </p:cNvGraphicFramePr>
          <p:nvPr/>
        </p:nvGraphicFramePr>
        <p:xfrm>
          <a:off x="0" y="762000"/>
          <a:ext cx="6934200" cy="3676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40" name="Rastrový obrázek" r:id="rId5" imgW="5210902" imgH="2762636" progId="Paint.Picture">
                  <p:embed/>
                </p:oleObj>
              </mc:Choice>
              <mc:Fallback>
                <p:oleObj name="Rastrový obrázek" r:id="rId5" imgW="5210902" imgH="2762636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762000"/>
                        <a:ext cx="6934200" cy="3676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1524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závěru</a:t>
            </a:r>
          </a:p>
        </p:txBody>
      </p:sp>
      <p:graphicFrame>
        <p:nvGraphicFramePr>
          <p:cNvPr id="103427" name="Object 3"/>
          <p:cNvGraphicFramePr>
            <a:graphicFrameLocks noChangeAspect="1"/>
          </p:cNvGraphicFramePr>
          <p:nvPr/>
        </p:nvGraphicFramePr>
        <p:xfrm>
          <a:off x="0" y="1676400"/>
          <a:ext cx="9144000" cy="3771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31" name="Rastrový obrázek" r:id="rId3" imgW="3371429" imgH="1390844" progId="Paint.Picture">
                  <p:embed/>
                </p:oleObj>
              </mc:Choice>
              <mc:Fallback>
                <p:oleObj name="Rastrový obrázek" r:id="rId3" imgW="3371429" imgH="1390844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676400"/>
                        <a:ext cx="9144000" cy="3771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Řez závěrem se závorníkem</a:t>
            </a:r>
          </a:p>
        </p:txBody>
      </p:sp>
      <p:graphicFrame>
        <p:nvGraphicFramePr>
          <p:cNvPr id="104452" name="Object 4"/>
          <p:cNvGraphicFramePr>
            <a:graphicFrameLocks noChangeAspect="1"/>
          </p:cNvGraphicFramePr>
          <p:nvPr/>
        </p:nvGraphicFramePr>
        <p:xfrm>
          <a:off x="914400" y="3952875"/>
          <a:ext cx="7162800" cy="290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60" name="Rastrový obrázek" r:id="rId3" imgW="6811326" imgH="2762636" progId="Paint.Picture">
                  <p:embed/>
                </p:oleObj>
              </mc:Choice>
              <mc:Fallback>
                <p:oleObj name="Rastrový obrázek" r:id="rId3" imgW="6811326" imgH="2762636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3952875"/>
                        <a:ext cx="7162800" cy="2905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53" name="Object 5"/>
          <p:cNvGraphicFramePr>
            <a:graphicFrameLocks noChangeAspect="1"/>
          </p:cNvGraphicFramePr>
          <p:nvPr/>
        </p:nvGraphicFramePr>
        <p:xfrm>
          <a:off x="990600" y="1143000"/>
          <a:ext cx="7620000" cy="2841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61" name="Rastrový obrázek" r:id="rId5" imgW="6180952" imgH="2305372" progId="Paint.Picture">
                  <p:embed/>
                </p:oleObj>
              </mc:Choice>
              <mc:Fallback>
                <p:oleObj name="Rastrový obrázek" r:id="rId5" imgW="6180952" imgH="2305372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1143000"/>
                        <a:ext cx="7620000" cy="2841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Závorník</a:t>
            </a:r>
          </a:p>
        </p:txBody>
      </p:sp>
      <p:graphicFrame>
        <p:nvGraphicFramePr>
          <p:cNvPr id="105475" name="Object 3"/>
          <p:cNvGraphicFramePr>
            <a:graphicFrameLocks noChangeAspect="1"/>
          </p:cNvGraphicFramePr>
          <p:nvPr/>
        </p:nvGraphicFramePr>
        <p:xfrm>
          <a:off x="609600" y="3810000"/>
          <a:ext cx="7315200" cy="2944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83" name="Rastrový obrázek" r:id="rId3" imgW="4447619" imgH="1790476" progId="Paint.Picture">
                  <p:embed/>
                </p:oleObj>
              </mc:Choice>
              <mc:Fallback>
                <p:oleObj name="Rastrový obrázek" r:id="rId3" imgW="4447619" imgH="1790476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3810000"/>
                        <a:ext cx="7315200" cy="2944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5476" name="Object 4"/>
          <p:cNvGraphicFramePr>
            <a:graphicFrameLocks noChangeAspect="1"/>
          </p:cNvGraphicFramePr>
          <p:nvPr/>
        </p:nvGraphicFramePr>
        <p:xfrm>
          <a:off x="1828800" y="838200"/>
          <a:ext cx="5181600" cy="316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84" name="Rastrový obrázek" r:id="rId5" imgW="5180952" imgH="3161905" progId="Paint.Picture">
                  <p:embed/>
                </p:oleObj>
              </mc:Choice>
              <mc:Fallback>
                <p:oleObj name="Rastrový obrázek" r:id="rId5" imgW="5180952" imgH="3161905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838200"/>
                        <a:ext cx="5181600" cy="3162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Bicí mechanismus</a:t>
            </a:r>
          </a:p>
        </p:txBody>
      </p:sp>
      <p:sp>
        <p:nvSpPr>
          <p:cNvPr id="101379" name="Rectangle 3"/>
          <p:cNvSpPr>
            <a:spLocks noChangeArrowheads="1"/>
          </p:cNvSpPr>
          <p:nvPr/>
        </p:nvSpPr>
        <p:spPr bwMode="auto">
          <a:xfrm>
            <a:off x="0" y="762000"/>
            <a:ext cx="85185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cs-CZ" sz="2800" u="none">
                <a:latin typeface="Times New Roman" charset="0"/>
              </a:rPr>
              <a:t>Po jeho </a:t>
            </a:r>
            <a:r>
              <a:rPr lang="cs-CZ" sz="2800" u="none">
                <a:latin typeface="Times New Roman" charset="0"/>
                <a:cs typeface="Times New Roman" charset="0"/>
              </a:rPr>
              <a:t>jeho uvolněním dojde k iniciaci (odpálení) náboje.</a:t>
            </a:r>
          </a:p>
        </p:txBody>
      </p:sp>
      <p:graphicFrame>
        <p:nvGraphicFramePr>
          <p:cNvPr id="101380" name="Object 4"/>
          <p:cNvGraphicFramePr>
            <a:graphicFrameLocks noChangeAspect="1"/>
          </p:cNvGraphicFramePr>
          <p:nvPr/>
        </p:nvGraphicFramePr>
        <p:xfrm>
          <a:off x="0" y="1446213"/>
          <a:ext cx="9144000" cy="2706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1388" name="Rastrový obrázek" r:id="rId3" imgW="6563641" imgH="1943371" progId="Paint.Picture">
                  <p:embed/>
                </p:oleObj>
              </mc:Choice>
              <mc:Fallback>
                <p:oleObj name="Rastrový obrázek" r:id="rId3" imgW="6563641" imgH="1943371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446213"/>
                        <a:ext cx="9144000" cy="2706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1381" name="Object 5"/>
          <p:cNvGraphicFramePr>
            <a:graphicFrameLocks noChangeAspect="1"/>
          </p:cNvGraphicFramePr>
          <p:nvPr/>
        </p:nvGraphicFramePr>
        <p:xfrm>
          <a:off x="0" y="4306888"/>
          <a:ext cx="9144000" cy="2551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1389" name="Rastrový obrázek" r:id="rId5" imgW="6590476" imgH="1838095" progId="Paint.Picture">
                  <p:embed/>
                </p:oleObj>
              </mc:Choice>
              <mc:Fallback>
                <p:oleObj name="Rastrový obrázek" r:id="rId5" imgW="6590476" imgH="1838095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06888"/>
                        <a:ext cx="9144000" cy="2551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Příklady zápalníků </a:t>
            </a:r>
          </a:p>
        </p:txBody>
      </p:sp>
      <p:graphicFrame>
        <p:nvGraphicFramePr>
          <p:cNvPr id="76804" name="Object 4"/>
          <p:cNvGraphicFramePr>
            <a:graphicFrameLocks noChangeAspect="1"/>
          </p:cNvGraphicFramePr>
          <p:nvPr/>
        </p:nvGraphicFramePr>
        <p:xfrm>
          <a:off x="228600" y="4800600"/>
          <a:ext cx="6096000" cy="1571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18" name="Rastrový obrázek" r:id="rId3" imgW="9202435" imgH="2371429" progId="Paint.Picture">
                  <p:embed/>
                </p:oleObj>
              </mc:Choice>
              <mc:Fallback>
                <p:oleObj name="Rastrový obrázek" r:id="rId3" imgW="9202435" imgH="2371429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" y="4800600"/>
                        <a:ext cx="6096000" cy="1571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5" name="Object 5"/>
          <p:cNvGraphicFramePr>
            <a:graphicFrameLocks noChangeAspect="1"/>
          </p:cNvGraphicFramePr>
          <p:nvPr/>
        </p:nvGraphicFramePr>
        <p:xfrm>
          <a:off x="457200" y="1066800"/>
          <a:ext cx="4572000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19" name="Rastrový obrázek" r:id="rId5" imgW="6714286" imgH="3761905" progId="Paint.Picture">
                  <p:embed/>
                </p:oleObj>
              </mc:Choice>
              <mc:Fallback>
                <p:oleObj name="Rastrový obrázek" r:id="rId5" imgW="6714286" imgH="3761905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1066800"/>
                        <a:ext cx="4572000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6806" name="Object 6"/>
          <p:cNvGraphicFramePr>
            <a:graphicFrameLocks noChangeAspect="1"/>
          </p:cNvGraphicFramePr>
          <p:nvPr/>
        </p:nvGraphicFramePr>
        <p:xfrm>
          <a:off x="6477000" y="2133600"/>
          <a:ext cx="2536825" cy="3505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20" name="Rastrový obrázek" r:id="rId7" imgW="3514286" imgH="4858428" progId="Paint.Picture">
                  <p:embed/>
                </p:oleObj>
              </mc:Choice>
              <mc:Fallback>
                <p:oleObj name="Rastrový obrázek" r:id="rId7" imgW="3514286" imgH="4858428" progId="Paint.Picture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77000" y="2133600"/>
                        <a:ext cx="2536825" cy="3505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6807" name="Rectangle 7"/>
          <p:cNvSpPr>
            <a:spLocks noChangeArrowheads="1"/>
          </p:cNvSpPr>
          <p:nvPr/>
        </p:nvSpPr>
        <p:spPr bwMode="auto">
          <a:xfrm>
            <a:off x="1217613" y="3810000"/>
            <a:ext cx="156368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u="none">
                <a:latin typeface="Times New Roman" charset="0"/>
              </a:rPr>
              <a:t>zápalníky</a:t>
            </a:r>
          </a:p>
        </p:txBody>
      </p:sp>
      <p:sp>
        <p:nvSpPr>
          <p:cNvPr id="76808" name="Rectangle 8"/>
          <p:cNvSpPr>
            <a:spLocks noChangeArrowheads="1"/>
          </p:cNvSpPr>
          <p:nvPr/>
        </p:nvSpPr>
        <p:spPr bwMode="auto">
          <a:xfrm>
            <a:off x="6821488" y="1219200"/>
            <a:ext cx="11715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u="none">
                <a:latin typeface="Times New Roman" charset="0"/>
              </a:rPr>
              <a:t>kohout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Spoušťový mechanizmus </a:t>
            </a:r>
          </a:p>
        </p:txBody>
      </p:sp>
      <p:graphicFrame>
        <p:nvGraphicFramePr>
          <p:cNvPr id="67592" name="Object 8"/>
          <p:cNvGraphicFramePr>
            <a:graphicFrameLocks noChangeAspect="1"/>
          </p:cNvGraphicFramePr>
          <p:nvPr/>
        </p:nvGraphicFramePr>
        <p:xfrm>
          <a:off x="609600" y="1066800"/>
          <a:ext cx="7848600" cy="5791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7" name="Rastrový obrázek" r:id="rId3" imgW="5525271" imgH="4076190" progId="Paint.Picture">
                  <p:embed/>
                </p:oleObj>
              </mc:Choice>
              <mc:Fallback>
                <p:oleObj name="Rastrový obrázek" r:id="rId3" imgW="5525271" imgH="4076190" progId="Paint.Picture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1066800"/>
                        <a:ext cx="7848600" cy="5791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593" name="Rectangle 9"/>
          <p:cNvSpPr>
            <a:spLocks noChangeArrowheads="1"/>
          </p:cNvSpPr>
          <p:nvPr/>
        </p:nvSpPr>
        <p:spPr bwMode="auto">
          <a:xfrm>
            <a:off x="0" y="685800"/>
            <a:ext cx="8763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cs-CZ" sz="2800" u="none">
                <a:latin typeface="Times New Roman" charset="0"/>
              </a:rPr>
              <a:t>Po </a:t>
            </a:r>
            <a:r>
              <a:rPr lang="cs-CZ" sz="2800" u="none">
                <a:latin typeface="Times New Roman" charset="0"/>
                <a:cs typeface="Times New Roman" charset="0"/>
              </a:rPr>
              <a:t>stisknutím spouště se uvolní natažený bicí mechanizmus.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1026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spouště</a:t>
            </a:r>
          </a:p>
        </p:txBody>
      </p:sp>
      <p:graphicFrame>
        <p:nvGraphicFramePr>
          <p:cNvPr id="102403" name="Object 1027"/>
          <p:cNvGraphicFramePr>
            <a:graphicFrameLocks noChangeAspect="1"/>
          </p:cNvGraphicFramePr>
          <p:nvPr/>
        </p:nvGraphicFramePr>
        <p:xfrm>
          <a:off x="1981200" y="1457325"/>
          <a:ext cx="5295900" cy="5400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07" name="Rastrový obrázek" r:id="rId3" imgW="5296639" imgH="5401429" progId="Paint.Picture">
                  <p:embed/>
                </p:oleObj>
              </mc:Choice>
              <mc:Fallback>
                <p:oleObj name="Rastrový obrázek" r:id="rId3" imgW="5296639" imgH="5401429" progId="Paint.Picture">
                  <p:embed/>
                  <p:pic>
                    <p:nvPicPr>
                      <p:cNvPr id="0" name="Object 10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1457325"/>
                        <a:ext cx="5295900" cy="5400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Spoušťové mechanizmy v kontejneru</a:t>
            </a:r>
          </a:p>
        </p:txBody>
      </p:sp>
      <p:graphicFrame>
        <p:nvGraphicFramePr>
          <p:cNvPr id="107523" name="Object 3"/>
          <p:cNvGraphicFramePr>
            <a:graphicFrameLocks noChangeAspect="1"/>
          </p:cNvGraphicFramePr>
          <p:nvPr/>
        </p:nvGraphicFramePr>
        <p:xfrm>
          <a:off x="1066800" y="1308100"/>
          <a:ext cx="6172200" cy="554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27" name="Rastrový obrázek" r:id="rId3" imgW="5390476" imgH="4847619" progId="Paint.Picture">
                  <p:embed/>
                </p:oleObj>
              </mc:Choice>
              <mc:Fallback>
                <p:oleObj name="Rastrový obrázek" r:id="rId3" imgW="5390476" imgH="4847619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1308100"/>
                        <a:ext cx="6172200" cy="5549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Příklad spouště</a:t>
            </a:r>
          </a:p>
        </p:txBody>
      </p:sp>
      <p:graphicFrame>
        <p:nvGraphicFramePr>
          <p:cNvPr id="106499" name="Object 3"/>
          <p:cNvGraphicFramePr>
            <a:graphicFrameLocks noChangeAspect="1"/>
          </p:cNvGraphicFramePr>
          <p:nvPr/>
        </p:nvGraphicFramePr>
        <p:xfrm>
          <a:off x="381000" y="2438400"/>
          <a:ext cx="1685925" cy="3790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15" name="Rastrový obrázek" r:id="rId3" imgW="1685714" imgH="3790476" progId="Paint.Picture">
                  <p:embed/>
                </p:oleObj>
              </mc:Choice>
              <mc:Fallback>
                <p:oleObj name="Rastrový obrázek" r:id="rId3" imgW="1685714" imgH="3790476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2438400"/>
                        <a:ext cx="1685925" cy="3790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6500" name="Object 4"/>
          <p:cNvGraphicFramePr>
            <a:graphicFrameLocks noChangeAspect="1"/>
          </p:cNvGraphicFramePr>
          <p:nvPr/>
        </p:nvGraphicFramePr>
        <p:xfrm>
          <a:off x="2362200" y="2819400"/>
          <a:ext cx="2497138" cy="336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16" name="Rastrový obrázek" r:id="rId5" imgW="743054" imgH="1000000" progId="Paint.Picture">
                  <p:embed/>
                </p:oleObj>
              </mc:Choice>
              <mc:Fallback>
                <p:oleObj name="Rastrový obrázek" r:id="rId5" imgW="743054" imgH="100000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2819400"/>
                        <a:ext cx="2497138" cy="3362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6501" name="Object 5"/>
          <p:cNvGraphicFramePr>
            <a:graphicFrameLocks noChangeAspect="1"/>
          </p:cNvGraphicFramePr>
          <p:nvPr/>
        </p:nvGraphicFramePr>
        <p:xfrm>
          <a:off x="5029200" y="2362200"/>
          <a:ext cx="1138238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17" name="Rastrový obrázek" r:id="rId7" imgW="2371429" imgH="8466667" progId="Paint.Picture">
                  <p:embed/>
                </p:oleObj>
              </mc:Choice>
              <mc:Fallback>
                <p:oleObj name="Rastrový obrázek" r:id="rId7" imgW="2371429" imgH="8466667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2362200"/>
                        <a:ext cx="1138238" cy="406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6502" name="Object 6"/>
          <p:cNvGraphicFramePr>
            <a:graphicFrameLocks noChangeAspect="1"/>
          </p:cNvGraphicFramePr>
          <p:nvPr/>
        </p:nvGraphicFramePr>
        <p:xfrm>
          <a:off x="6411913" y="2286000"/>
          <a:ext cx="2732087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18" name="Rastrový obrázek" r:id="rId9" imgW="4648849" imgH="6916115" progId="Paint.Picture">
                  <p:embed/>
                </p:oleObj>
              </mc:Choice>
              <mc:Fallback>
                <p:oleObj name="Rastrový obrázek" r:id="rId9" imgW="4648849" imgH="6916115" progId="Paint.Picture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11913" y="2286000"/>
                        <a:ext cx="2732087" cy="406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0" y="1524000"/>
            <a:ext cx="9144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FRENZL Jiří – Ruční palné zbraně 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KŘÍBEK Jan – Střelné zbraně I + II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1994</a:t>
            </a:r>
            <a:endParaRPr lang="cs-CZ" sz="2800" u="none">
              <a:latin typeface="Times New Roman" charset="0"/>
            </a:endParaRP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STROUHAL Karel – Civilní ruční zbraně a střelivo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Pušky a samopaly</a:t>
            </a:r>
          </a:p>
          <a:p>
            <a:pPr algn="r"/>
            <a:r>
              <a:rPr lang="cs-CZ" sz="2800" i="1" u="none">
                <a:latin typeface="Times New Roman" charset="0"/>
              </a:rPr>
              <a:t>Moskva 1987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Revolvery a pistole</a:t>
            </a:r>
          </a:p>
          <a:p>
            <a:pPr algn="r" eaLnBrk="0" hangingPunct="0"/>
            <a:r>
              <a:rPr lang="cs-CZ" sz="2800" i="1" u="none">
                <a:latin typeface="Times New Roman" charset="0"/>
              </a:rPr>
              <a:t>Moskva 1983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2286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86019" name="Rectangle 3"/>
          <p:cNvSpPr>
            <a:spLocks noChangeArrowheads="1"/>
          </p:cNvSpPr>
          <p:nvPr/>
        </p:nvSpPr>
        <p:spPr bwMode="auto">
          <a:xfrm>
            <a:off x="0" y="11430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– Konstrukce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2009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Doc. Ing. Procházka Stanislav CSc. – Projektování 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Plíhal Bohumil, Beer Stanislav, Komenda Jan, Jedlička Luděk, Kuda Bohuslav  - Balistika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2003</a:t>
            </a:r>
            <a:endParaRPr lang="cs-CZ" sz="2800" u="none">
              <a:latin typeface="Times New Roman" charset="0"/>
            </a:endParaRPr>
          </a:p>
          <a:p>
            <a:pPr algn="l"/>
            <a:endParaRPr lang="cs-CZ" sz="2800" u="none"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Firemní literatura, odborná periodika, sbírky zákonů a ostatní normy.</a:t>
            </a:r>
            <a:endParaRPr lang="cs-CZ" sz="2800" i="1" u="none">
              <a:latin typeface="Times New Roman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6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6_Cesta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3080</TotalTime>
  <Words>296</Words>
  <Application>Microsoft Office PowerPoint</Application>
  <PresentationFormat>Předvádění na obrazovce (4:3)</PresentationFormat>
  <Paragraphs>74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6_Cesta</vt:lpstr>
      <vt:lpstr>Rastrový obrázek</vt:lpstr>
      <vt:lpstr>16. Konstrukce nejdůležitějších částí A</vt:lpstr>
      <vt:lpstr>A N O T A C E</vt:lpstr>
      <vt:lpstr>Složení zbraně</vt:lpstr>
      <vt:lpstr>Hlaveň</vt:lpstr>
      <vt:lpstr>Příklad hlavně</vt:lpstr>
      <vt:lpstr>Příklad hlavně </vt:lpstr>
      <vt:lpstr>Rám (tělo), lůžko</vt:lpstr>
      <vt:lpstr>Příklad pouzdra závěru</vt:lpstr>
      <vt:lpstr>Příklad lůžka závěru</vt:lpstr>
      <vt:lpstr>Závěr</vt:lpstr>
      <vt:lpstr>Příklad závěrů</vt:lpstr>
      <vt:lpstr>Příklad závěru</vt:lpstr>
      <vt:lpstr>Řez závěrem se závorníkem</vt:lpstr>
      <vt:lpstr>Závorník</vt:lpstr>
      <vt:lpstr>Bicí mechanismus</vt:lpstr>
      <vt:lpstr>Příklady zápalníků </vt:lpstr>
      <vt:lpstr>Spoušťový mechanizmus </vt:lpstr>
      <vt:lpstr>Příklad spouště</vt:lpstr>
      <vt:lpstr>Spoušťové mechanizmy v kontejneru</vt:lpstr>
      <vt:lpstr>Příklad spouště</vt:lpstr>
      <vt:lpstr>Použitá literatura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skola2</dc:creator>
  <cp:lastModifiedBy>Pavel</cp:lastModifiedBy>
  <cp:revision>143</cp:revision>
  <dcterms:created xsi:type="dcterms:W3CDTF">2012-05-15T11:32:42Z</dcterms:created>
  <dcterms:modified xsi:type="dcterms:W3CDTF">2013-11-07T10:21:24Z</dcterms:modified>
</cp:coreProperties>
</file>