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4057" r:id="rId1"/>
  </p:sldMasterIdLst>
  <p:notesMasterIdLst>
    <p:notesMasterId r:id="rId29"/>
  </p:notesMasterIdLst>
  <p:handoutMasterIdLst>
    <p:handoutMasterId r:id="rId30"/>
  </p:handoutMasterIdLst>
  <p:sldIdLst>
    <p:sldId id="257" r:id="rId2"/>
    <p:sldId id="279" r:id="rId3"/>
    <p:sldId id="310" r:id="rId4"/>
    <p:sldId id="284" r:id="rId5"/>
    <p:sldId id="323" r:id="rId6"/>
    <p:sldId id="324" r:id="rId7"/>
    <p:sldId id="325" r:id="rId8"/>
    <p:sldId id="311" r:id="rId9"/>
    <p:sldId id="288" r:id="rId10"/>
    <p:sldId id="312" r:id="rId11"/>
    <p:sldId id="286" r:id="rId12"/>
    <p:sldId id="285" r:id="rId13"/>
    <p:sldId id="287" r:id="rId14"/>
    <p:sldId id="291" r:id="rId15"/>
    <p:sldId id="313" r:id="rId16"/>
    <p:sldId id="321" r:id="rId17"/>
    <p:sldId id="315" r:id="rId18"/>
    <p:sldId id="322" r:id="rId19"/>
    <p:sldId id="290" r:id="rId20"/>
    <p:sldId id="314" r:id="rId21"/>
    <p:sldId id="316" r:id="rId22"/>
    <p:sldId id="317" r:id="rId23"/>
    <p:sldId id="318" r:id="rId24"/>
    <p:sldId id="319" r:id="rId25"/>
    <p:sldId id="320" r:id="rId26"/>
    <p:sldId id="282" r:id="rId27"/>
    <p:sldId id="296" r:id="rId28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u="sng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ctr" rtl="0" fontAlgn="base">
      <a:spcBef>
        <a:spcPct val="0"/>
      </a:spcBef>
      <a:spcAft>
        <a:spcPct val="0"/>
      </a:spcAft>
      <a:defRPr u="sng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ctr" rtl="0" fontAlgn="base">
      <a:spcBef>
        <a:spcPct val="0"/>
      </a:spcBef>
      <a:spcAft>
        <a:spcPct val="0"/>
      </a:spcAft>
      <a:defRPr u="sng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ctr" rtl="0" fontAlgn="base">
      <a:spcBef>
        <a:spcPct val="0"/>
      </a:spcBef>
      <a:spcAft>
        <a:spcPct val="0"/>
      </a:spcAft>
      <a:defRPr u="sng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ctr" rtl="0" fontAlgn="base">
      <a:spcBef>
        <a:spcPct val="0"/>
      </a:spcBef>
      <a:spcAft>
        <a:spcPct val="0"/>
      </a:spcAft>
      <a:defRPr u="sng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u="sng"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u="sng"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u="sng"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u="sng"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27430"/>
    <a:srgbClr val="FFCC00"/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0086" autoAdjust="0"/>
    <p:restoredTop sz="94660"/>
  </p:normalViewPr>
  <p:slideViewPr>
    <p:cSldViewPr>
      <p:cViewPr varScale="1">
        <p:scale>
          <a:sx n="95" d="100"/>
          <a:sy n="95" d="100"/>
        </p:scale>
        <p:origin x="-90" y="-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image" Target="../media/image4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png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png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png"/></Relationships>
</file>

<file path=ppt/drawings/_rels/vmlDrawing6.v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image" Target="../media/image11.png"/></Relationships>
</file>

<file path=ppt/drawings/_rels/vmlDrawing7.v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image" Target="../media/image13.png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png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png"/></Relationships>
</file>

<file path=ppt/drawings/_rels/vmlDrawing10.v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image" Target="../media/image17.png"/></Relationships>
</file>

<file path=ppt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9.png"/></Relationships>
</file>

<file path=ppt/drawings/_rels/vmlDrawing12.v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image" Target="../media/image20.png"/></Relationships>
</file>

<file path=ppt/drawings/_rels/vmlDrawing13.v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image" Target="../media/image22.png"/><Relationship Id="rId4" Type="http://schemas.openxmlformats.org/officeDocument/2006/relationships/image" Target="../media/image25.png"/></Relationships>
</file>

<file path=ppt/drawings/_rels/vmlDrawing14.v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image" Target="../media/image26.png"/></Relationships>
</file>

<file path=ppt/drawings/_rels/vmlDrawing15.v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image" Target="../media/image28.png"/></Relationships>
</file>

<file path=ppt/drawings/_rels/vmlDrawing16.v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image" Target="../media/image30.png"/></Relationships>
</file>

<file path=ppt/drawings/_rels/vmlDrawing17.v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image" Target="../media/image32.png"/></Relationships>
</file>

<file path=ppt/drawings/_rels/vmlDrawing18.v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image" Target="../media/image34.png"/></Relationships>
</file>

<file path=ppt/drawings/_rels/vmlDrawing19.v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image" Target="../media/image36.png"/></Relationships>
</file>

<file path=ppt/drawings/_rels/vmlDrawing20.v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image" Target="../media/image38.png"/><Relationship Id="rId4" Type="http://schemas.openxmlformats.org/officeDocument/2006/relationships/image" Target="../media/image41.png"/></Relationships>
</file>

<file path=ppt/drawings/_rels/vmlDrawing2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2.png"/></Relationships>
</file>

<file path=ppt/drawings/_rels/vmlDrawing22.v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image" Target="../media/image43.png"/></Relationships>
</file>

<file path=ppt/drawings/_rels/vmlDrawing2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5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 u="none"/>
            </a:lvl1pPr>
          </a:lstStyle>
          <a:p>
            <a:pPr>
              <a:defRPr/>
            </a:pPr>
            <a:r>
              <a:rPr lang="cs-CZ"/>
              <a:t>Uvedení autoři, není-li uvedeno jinak jsou autory tohoto výukového materiálu a všech jeho částí. Tento projekt je spolufinancován ESF a státním rozpočtem ČR.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u="none"/>
            </a:lvl1pPr>
          </a:lstStyle>
          <a:p>
            <a:pPr>
              <a:defRPr/>
            </a:pPr>
            <a:r>
              <a:rPr lang="cs-CZ"/>
              <a:t>Uvedení autoři, není-li uvedeno jinak jsou autory tohoto výukového materiálu a všech jeho částí. Tento projekt je spolufinancován ESF a státním rozpočtem ČR.</a:t>
            </a:r>
          </a:p>
        </p:txBody>
      </p:sp>
      <p:sp>
        <p:nvSpPr>
          <p:cNvPr id="3584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u="none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584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u="none"/>
            </a:lvl1pPr>
          </a:lstStyle>
          <a:p>
            <a:pPr>
              <a:defRPr/>
            </a:pPr>
            <a:fld id="{965B2E7C-B3D7-43B1-998E-09ADC06387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918257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 u="none"/>
            </a:lvl1pPr>
          </a:lstStyle>
          <a:p>
            <a:pPr>
              <a:defRPr/>
            </a:pPr>
            <a:r>
              <a:rPr lang="cs-CZ"/>
              <a:t>Uvedení autoři, není-li uvedeno jinak jsou autory tohoto výukového materiálu a všech jeho částí. Tento projekt je spolufinancován ESF a státním rozpočtem ČR.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u="none"/>
            </a:lvl1pPr>
          </a:lstStyle>
          <a:p>
            <a:pPr>
              <a:defRPr/>
            </a:pPr>
            <a:r>
              <a:rPr lang="cs-CZ"/>
              <a:t>Uvedení autoři, není-li uvedeno jinak jsou autory tohoto výukového materiálu a všech jeho částí. Tento projekt je spolufinancován ESF a státním rozpočtem ČR.</a:t>
            </a:r>
          </a:p>
        </p:txBody>
      </p:sp>
      <p:sp>
        <p:nvSpPr>
          <p:cNvPr id="307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0"/>
            <a:r>
              <a:rPr lang="cs-CZ" smtClean="0"/>
              <a:t>Druhá úroveň</a:t>
            </a:r>
          </a:p>
          <a:p>
            <a:pPr lvl="0"/>
            <a:r>
              <a:rPr lang="cs-CZ" smtClean="0"/>
              <a:t>Třetí úroveň</a:t>
            </a:r>
          </a:p>
          <a:p>
            <a:pPr lvl="0"/>
            <a:r>
              <a:rPr lang="cs-CZ" smtClean="0"/>
              <a:t>Čtvrtá úroveň</a:t>
            </a:r>
          </a:p>
          <a:p>
            <a:pPr lvl="0"/>
            <a:r>
              <a:rPr lang="cs-CZ" smtClean="0"/>
              <a:t>Pátá úroveň</a:t>
            </a: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u="none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31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u="none"/>
            </a:lvl1pPr>
          </a:lstStyle>
          <a:p>
            <a:pPr>
              <a:defRPr/>
            </a:pPr>
            <a:fld id="{A43A60D2-B4AA-4DE9-883C-28727F2073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8568188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3B64C7-2D3D-46BE-AFB4-E83CF04EEF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39049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datum 2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>
              <a:defRPr sz="1200" u="none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Zástupný symbol pro zápatí 23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>
              <a:defRPr sz="1200" u="none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Zástupný symbol pro číslo snímku 6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>
              <a:defRPr sz="1200" u="none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3C29E27C-6EAA-487B-AB55-16ADDE7E07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58" r:id="rId1"/>
  </p:sldLayoutIdLst>
  <p:hf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3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5.png"/><Relationship Id="rId5" Type="http://schemas.openxmlformats.org/officeDocument/2006/relationships/oleObject" Target="../embeddings/oleObject2.bin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6.vml"/><Relationship Id="rId6" Type="http://schemas.openxmlformats.org/officeDocument/2006/relationships/image" Target="../media/image12.png"/><Relationship Id="rId5" Type="http://schemas.openxmlformats.org/officeDocument/2006/relationships/oleObject" Target="../embeddings/oleObject9.bin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7.vml"/><Relationship Id="rId6" Type="http://schemas.openxmlformats.org/officeDocument/2006/relationships/image" Target="../media/image14.png"/><Relationship Id="rId5" Type="http://schemas.openxmlformats.org/officeDocument/2006/relationships/oleObject" Target="../embeddings/oleObject11.bin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8.v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9.vml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4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0.vml"/><Relationship Id="rId6" Type="http://schemas.openxmlformats.org/officeDocument/2006/relationships/image" Target="../media/image18.png"/><Relationship Id="rId5" Type="http://schemas.openxmlformats.org/officeDocument/2006/relationships/oleObject" Target="../embeddings/oleObject15.bin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6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1.vml"/><Relationship Id="rId4" Type="http://schemas.openxmlformats.org/officeDocument/2006/relationships/image" Target="../media/image1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7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2.vml"/><Relationship Id="rId6" Type="http://schemas.openxmlformats.org/officeDocument/2006/relationships/image" Target="../media/image21.png"/><Relationship Id="rId5" Type="http://schemas.openxmlformats.org/officeDocument/2006/relationships/oleObject" Target="../embeddings/oleObject18.bin"/><Relationship Id="rId4" Type="http://schemas.openxmlformats.org/officeDocument/2006/relationships/image" Target="../media/image20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oleObject" Target="../embeddings/oleObject19.bin"/><Relationship Id="rId7" Type="http://schemas.openxmlformats.org/officeDocument/2006/relationships/oleObject" Target="../embeddings/oleObject2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3.vml"/><Relationship Id="rId6" Type="http://schemas.openxmlformats.org/officeDocument/2006/relationships/image" Target="../media/image23.png"/><Relationship Id="rId5" Type="http://schemas.openxmlformats.org/officeDocument/2006/relationships/oleObject" Target="../embeddings/oleObject20.bin"/><Relationship Id="rId10" Type="http://schemas.openxmlformats.org/officeDocument/2006/relationships/image" Target="../media/image25.png"/><Relationship Id="rId4" Type="http://schemas.openxmlformats.org/officeDocument/2006/relationships/image" Target="../media/image22.png"/><Relationship Id="rId9" Type="http://schemas.openxmlformats.org/officeDocument/2006/relationships/oleObject" Target="../embeddings/oleObject22.bin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3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4.vml"/><Relationship Id="rId6" Type="http://schemas.openxmlformats.org/officeDocument/2006/relationships/image" Target="../media/image27.png"/><Relationship Id="rId5" Type="http://schemas.openxmlformats.org/officeDocument/2006/relationships/oleObject" Target="../embeddings/oleObject24.bin"/><Relationship Id="rId4" Type="http://schemas.openxmlformats.org/officeDocument/2006/relationships/image" Target="../media/image2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5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5.vml"/><Relationship Id="rId6" Type="http://schemas.openxmlformats.org/officeDocument/2006/relationships/image" Target="../media/image29.png"/><Relationship Id="rId5" Type="http://schemas.openxmlformats.org/officeDocument/2006/relationships/oleObject" Target="../embeddings/oleObject26.bin"/><Relationship Id="rId4" Type="http://schemas.openxmlformats.org/officeDocument/2006/relationships/image" Target="../media/image2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7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6.vml"/><Relationship Id="rId6" Type="http://schemas.openxmlformats.org/officeDocument/2006/relationships/image" Target="../media/image31.png"/><Relationship Id="rId5" Type="http://schemas.openxmlformats.org/officeDocument/2006/relationships/oleObject" Target="../embeddings/oleObject28.bin"/><Relationship Id="rId4" Type="http://schemas.openxmlformats.org/officeDocument/2006/relationships/image" Target="../media/image3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9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7.vml"/><Relationship Id="rId6" Type="http://schemas.openxmlformats.org/officeDocument/2006/relationships/image" Target="../media/image33.png"/><Relationship Id="rId5" Type="http://schemas.openxmlformats.org/officeDocument/2006/relationships/oleObject" Target="../embeddings/oleObject30.bin"/><Relationship Id="rId4" Type="http://schemas.openxmlformats.org/officeDocument/2006/relationships/image" Target="../media/image3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8.vml"/><Relationship Id="rId6" Type="http://schemas.openxmlformats.org/officeDocument/2006/relationships/image" Target="../media/image35.png"/><Relationship Id="rId5" Type="http://schemas.openxmlformats.org/officeDocument/2006/relationships/oleObject" Target="../embeddings/oleObject32.bin"/><Relationship Id="rId4" Type="http://schemas.openxmlformats.org/officeDocument/2006/relationships/image" Target="../media/image3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3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9.vml"/><Relationship Id="rId6" Type="http://schemas.openxmlformats.org/officeDocument/2006/relationships/image" Target="../media/image37.png"/><Relationship Id="rId5" Type="http://schemas.openxmlformats.org/officeDocument/2006/relationships/oleObject" Target="../embeddings/oleObject34.bin"/><Relationship Id="rId4" Type="http://schemas.openxmlformats.org/officeDocument/2006/relationships/image" Target="../media/image36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oleObject" Target="../embeddings/oleObject35.bin"/><Relationship Id="rId7" Type="http://schemas.openxmlformats.org/officeDocument/2006/relationships/oleObject" Target="../embeddings/oleObject37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0.vml"/><Relationship Id="rId6" Type="http://schemas.openxmlformats.org/officeDocument/2006/relationships/image" Target="../media/image39.png"/><Relationship Id="rId5" Type="http://schemas.openxmlformats.org/officeDocument/2006/relationships/oleObject" Target="../embeddings/oleObject36.bin"/><Relationship Id="rId10" Type="http://schemas.openxmlformats.org/officeDocument/2006/relationships/image" Target="../media/image41.png"/><Relationship Id="rId4" Type="http://schemas.openxmlformats.org/officeDocument/2006/relationships/image" Target="../media/image38.png"/><Relationship Id="rId9" Type="http://schemas.openxmlformats.org/officeDocument/2006/relationships/oleObject" Target="../embeddings/oleObject38.bin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9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1.vml"/><Relationship Id="rId4" Type="http://schemas.openxmlformats.org/officeDocument/2006/relationships/image" Target="../media/image4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0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2.vml"/><Relationship Id="rId6" Type="http://schemas.openxmlformats.org/officeDocument/2006/relationships/image" Target="../media/image44.png"/><Relationship Id="rId5" Type="http://schemas.openxmlformats.org/officeDocument/2006/relationships/oleObject" Target="../embeddings/oleObject41.bin"/><Relationship Id="rId4" Type="http://schemas.openxmlformats.org/officeDocument/2006/relationships/image" Target="../media/image4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2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3.vml"/><Relationship Id="rId4" Type="http://schemas.openxmlformats.org/officeDocument/2006/relationships/image" Target="../media/image45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endParaRPr lang="cs-CZ" u="none"/>
          </a:p>
        </p:txBody>
      </p:sp>
      <p:graphicFrame>
        <p:nvGraphicFramePr>
          <p:cNvPr id="10277" name="Group 37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2287251934"/>
              </p:ext>
            </p:extLst>
          </p:nvPr>
        </p:nvGraphicFramePr>
        <p:xfrm>
          <a:off x="304800" y="1981200"/>
          <a:ext cx="8493125" cy="4018502"/>
        </p:xfrm>
        <a:graphic>
          <a:graphicData uri="http://schemas.openxmlformats.org/drawingml/2006/table">
            <a:tbl>
              <a:tblPr/>
              <a:tblGrid>
                <a:gridCol w="2114550"/>
                <a:gridCol w="6378575"/>
              </a:tblGrid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SŠ-COPT Uherský Brod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</a:t>
                      </a: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</a:t>
                      </a: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Štursa Petr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6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</a:t>
                      </a: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5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17.Konstrukce nejdůležitějších částí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36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1000" b="0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sady: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Balistika a konstrukce hlavních dílů zbraní </a:t>
                      </a: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(pro </a:t>
                      </a: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 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 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předmětu </a:t>
                      </a:r>
                      <a:r>
                        <a:rPr kumimoji="0" lang="cs-CZ" sz="2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SZb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)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7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CZ.1.07./1.5.00/34.0727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7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23. Listopadu 2012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267" name="Text Box 43"/>
          <p:cNvSpPr txBox="1">
            <a:spLocks noChangeArrowheads="1"/>
          </p:cNvSpPr>
          <p:nvPr/>
        </p:nvSpPr>
        <p:spPr bwMode="auto">
          <a:xfrm>
            <a:off x="468313" y="6021388"/>
            <a:ext cx="8348662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l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algn="l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algn="l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algn="l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algn="l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u="none"/>
              <a:t>Uvedení autor, není-li uvedeno jinak, je autorem tohoto výukového materiálu a všech jeho částí. Tento projekt je spolufinancován ESF a státním rozpočtem ČR.</a:t>
            </a:r>
          </a:p>
        </p:txBody>
      </p:sp>
      <p:sp>
        <p:nvSpPr>
          <p:cNvPr id="10275" name="Rectangle 35"/>
          <p:cNvSpPr>
            <a:spLocks noGrp="1"/>
          </p:cNvSpPr>
          <p:nvPr>
            <p:ph type="title" idx="4294967295"/>
          </p:nvPr>
        </p:nvSpPr>
        <p:spPr bwMode="auto">
          <a:xfrm>
            <a:off x="228600" y="114300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17. Konstrukce nejdůležitějších částí</a:t>
            </a:r>
          </a:p>
        </p:txBody>
      </p:sp>
      <p:pic>
        <p:nvPicPr>
          <p:cNvPr id="7" name="Picture 2" descr="C:\Users\Pavel\Desktop\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1780" y="116632"/>
            <a:ext cx="3960440" cy="865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0" y="0"/>
            <a:ext cx="89916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A N O T A C E</a:t>
            </a:r>
          </a:p>
        </p:txBody>
      </p:sp>
      <p:sp>
        <p:nvSpPr>
          <p:cNvPr id="50179" name="Rectangle 3"/>
          <p:cNvSpPr>
            <a:spLocks noChangeArrowheads="1"/>
          </p:cNvSpPr>
          <p:nvPr/>
        </p:nvSpPr>
        <p:spPr bwMode="auto">
          <a:xfrm>
            <a:off x="0" y="1600200"/>
            <a:ext cx="9144000" cy="2012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None/>
            </a:pPr>
            <a:r>
              <a:rPr lang="cs-CZ" sz="2800" u="none"/>
              <a:t>	Záměrem této sady výukových materiálů s názvem </a:t>
            </a:r>
            <a:r>
              <a:rPr lang="cs-CZ" sz="2800" b="1" u="none"/>
              <a:t>Balistika a konstrukce hlavních dílů zbraní </a:t>
            </a:r>
            <a:r>
              <a:rPr lang="cs-CZ" sz="2800" u="none"/>
              <a:t>je ukázat žákům 2. ročníku SŠ-COPt, ve vyučovaném předmětu </a:t>
            </a:r>
            <a:r>
              <a:rPr lang="cs-CZ" sz="2800" i="1" u="none"/>
              <a:t>Střelné zbraně a balistika </a:t>
            </a:r>
            <a:r>
              <a:rPr lang="cs-CZ" sz="2800" u="none"/>
              <a:t>zajímavou technikou některá úskalí této zajímavé vědní disciplíny.</a:t>
            </a:r>
          </a:p>
        </p:txBody>
      </p:sp>
      <p:sp>
        <p:nvSpPr>
          <p:cNvPr id="50180" name="Rectangle 4"/>
          <p:cNvSpPr>
            <a:spLocks noChangeArrowheads="1"/>
          </p:cNvSpPr>
          <p:nvPr/>
        </p:nvSpPr>
        <p:spPr bwMode="auto">
          <a:xfrm>
            <a:off x="0" y="4419600"/>
            <a:ext cx="9144000" cy="1373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/>
            <a:r>
              <a:rPr lang="cs-CZ" sz="2800" u="none">
                <a:solidFill>
                  <a:schemeClr val="tx2"/>
                </a:solidFill>
              </a:rPr>
              <a:t>	</a:t>
            </a:r>
            <a:r>
              <a:rPr lang="cs-CZ" sz="2800" u="none">
                <a:latin typeface="Times New Roman" charset="0"/>
              </a:rPr>
              <a:t>Jednotlivé prezentace  této sady popisují postupně probírané oblasti a zábavnou formou se je snaží přiblížit žákům a tak je vtáhnout do daného problému.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3048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Záchyt závěru</a:t>
            </a:r>
          </a:p>
        </p:txBody>
      </p:sp>
      <p:sp>
        <p:nvSpPr>
          <p:cNvPr id="108548" name="Rectangle 4"/>
          <p:cNvSpPr>
            <a:spLocks noChangeArrowheads="1"/>
          </p:cNvSpPr>
          <p:nvPr/>
        </p:nvSpPr>
        <p:spPr bwMode="auto">
          <a:xfrm>
            <a:off x="0" y="990600"/>
            <a:ext cx="5257800" cy="180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 eaLnBrk="0" hangingPunct="0"/>
            <a:r>
              <a:rPr lang="cs-CZ" sz="2800" u="none">
                <a:latin typeface="Times New Roman" charset="0"/>
              </a:rPr>
              <a:t>	Jeho úkolem je po vystřelení posledního náboje u samonabíjecích zbraní zachytit závěr v zadní poloze.</a:t>
            </a:r>
          </a:p>
        </p:txBody>
      </p:sp>
      <p:graphicFrame>
        <p:nvGraphicFramePr>
          <p:cNvPr id="108549" name="Object 5"/>
          <p:cNvGraphicFramePr>
            <a:graphicFrameLocks noChangeAspect="1"/>
          </p:cNvGraphicFramePr>
          <p:nvPr/>
        </p:nvGraphicFramePr>
        <p:xfrm>
          <a:off x="5791200" y="708025"/>
          <a:ext cx="3352800" cy="2682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8560" name="Rastrový obrázek" r:id="rId3" imgW="905001" imgH="724001" progId="Paint.Picture">
                  <p:embed/>
                </p:oleObj>
              </mc:Choice>
              <mc:Fallback>
                <p:oleObj name="Rastrový obrázek" r:id="rId3" imgW="905001" imgH="724001" progId="Paint.Picture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91200" y="708025"/>
                        <a:ext cx="3352800" cy="26828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8552" name="Object 8"/>
          <p:cNvGraphicFramePr>
            <a:graphicFrameLocks noChangeAspect="1"/>
          </p:cNvGraphicFramePr>
          <p:nvPr/>
        </p:nvGraphicFramePr>
        <p:xfrm>
          <a:off x="346075" y="3505200"/>
          <a:ext cx="3040063" cy="3352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8561" name="Rastrový obrázek" r:id="rId5" imgW="5952381" imgH="6563641" progId="Paint.Picture">
                  <p:embed/>
                </p:oleObj>
              </mc:Choice>
              <mc:Fallback>
                <p:oleObj name="Rastrový obrázek" r:id="rId5" imgW="5952381" imgH="6563641" progId="Paint.Picture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6075" y="3505200"/>
                        <a:ext cx="3040063" cy="3352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8553" name="Object 9"/>
          <p:cNvGraphicFramePr>
            <a:graphicFrameLocks noChangeAspect="1"/>
          </p:cNvGraphicFramePr>
          <p:nvPr/>
        </p:nvGraphicFramePr>
        <p:xfrm>
          <a:off x="3505200" y="3405188"/>
          <a:ext cx="4114800" cy="34528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8562" name="Rastrový obrázek" r:id="rId7" imgW="7752381" imgH="6504762" progId="Paint.Picture">
                  <p:embed/>
                </p:oleObj>
              </mc:Choice>
              <mc:Fallback>
                <p:oleObj name="Rastrový obrázek" r:id="rId7" imgW="7752381" imgH="6504762" progId="Paint.Picture">
                  <p:embed/>
                  <p:pic>
                    <p:nvPicPr>
                      <p:cNvPr id="0" name="Object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05200" y="3405188"/>
                        <a:ext cx="4114800" cy="34528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0" y="0"/>
            <a:ext cx="91440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Příklad  záchytu závěru a zádržky zásobníku</a:t>
            </a:r>
          </a:p>
        </p:txBody>
      </p:sp>
      <p:graphicFrame>
        <p:nvGraphicFramePr>
          <p:cNvPr id="71703" name="Object 23"/>
          <p:cNvGraphicFramePr>
            <a:graphicFrameLocks noChangeAspect="1"/>
          </p:cNvGraphicFramePr>
          <p:nvPr/>
        </p:nvGraphicFramePr>
        <p:xfrm>
          <a:off x="0" y="2286000"/>
          <a:ext cx="9144000" cy="3590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707" name="Rastrový obrázek" r:id="rId3" imgW="7980952" imgH="3134162" progId="Paint.Picture">
                  <p:embed/>
                </p:oleObj>
              </mc:Choice>
              <mc:Fallback>
                <p:oleObj name="Rastrový obrázek" r:id="rId3" imgW="7980952" imgH="3134162" progId="Paint.Picture">
                  <p:embed/>
                  <p:pic>
                    <p:nvPicPr>
                      <p:cNvPr id="0" name="Object 2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2286000"/>
                        <a:ext cx="9144000" cy="35909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1704" name="Rectangle 24"/>
          <p:cNvSpPr>
            <a:spLocks noChangeArrowheads="1"/>
          </p:cNvSpPr>
          <p:nvPr/>
        </p:nvSpPr>
        <p:spPr bwMode="auto">
          <a:xfrm>
            <a:off x="0" y="914400"/>
            <a:ext cx="9144000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/>
            <a:r>
              <a:rPr lang="cs-CZ" sz="2800" u="none">
                <a:latin typeface="Times New Roman" charset="0"/>
              </a:rPr>
              <a:t>	Záchyt závěru integrovaný v zásobníkové šachtě. Ze spodní strany je vidět zádržka zásobníku.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1026"/>
          <p:cNvSpPr>
            <a:spLocks noGrp="1"/>
          </p:cNvSpPr>
          <p:nvPr>
            <p:ph type="title" idx="4294967295"/>
          </p:nvPr>
        </p:nvSpPr>
        <p:spPr bwMode="auto">
          <a:xfrm>
            <a:off x="0" y="0"/>
            <a:ext cx="89916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Příklad  záchytu závěru a zádržky zásobníku</a:t>
            </a:r>
          </a:p>
        </p:txBody>
      </p:sp>
      <p:graphicFrame>
        <p:nvGraphicFramePr>
          <p:cNvPr id="121861" name="Object 1029"/>
          <p:cNvGraphicFramePr>
            <a:graphicFrameLocks noChangeAspect="1"/>
          </p:cNvGraphicFramePr>
          <p:nvPr/>
        </p:nvGraphicFramePr>
        <p:xfrm>
          <a:off x="0" y="1905000"/>
          <a:ext cx="9144000" cy="457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1865" name="Rastrový obrázek" r:id="rId3" imgW="6133333" imgH="3067478" progId="Paint.Picture">
                  <p:embed/>
                </p:oleObj>
              </mc:Choice>
              <mc:Fallback>
                <p:oleObj name="Rastrový obrázek" r:id="rId3" imgW="6133333" imgH="3067478" progId="Paint.Picture">
                  <p:embed/>
                  <p:pic>
                    <p:nvPicPr>
                      <p:cNvPr id="0" name="Object 102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905000"/>
                        <a:ext cx="9144000" cy="4572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1026"/>
          <p:cNvSpPr>
            <a:spLocks noGrp="1"/>
          </p:cNvSpPr>
          <p:nvPr>
            <p:ph type="title" idx="4294967295"/>
          </p:nvPr>
        </p:nvSpPr>
        <p:spPr bwMode="auto">
          <a:xfrm>
            <a:off x="0" y="0"/>
            <a:ext cx="89916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Řez integrovanou šachtou zásobníku</a:t>
            </a:r>
          </a:p>
        </p:txBody>
      </p:sp>
      <p:graphicFrame>
        <p:nvGraphicFramePr>
          <p:cNvPr id="122883" name="Object 1027"/>
          <p:cNvGraphicFramePr>
            <a:graphicFrameLocks noChangeAspect="1"/>
          </p:cNvGraphicFramePr>
          <p:nvPr/>
        </p:nvGraphicFramePr>
        <p:xfrm>
          <a:off x="1600200" y="762000"/>
          <a:ext cx="5427663" cy="6096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2886" name="Rastrový obrázek" r:id="rId3" imgW="7430537" imgH="8345065" progId="Paint.Picture">
                  <p:embed/>
                </p:oleObj>
              </mc:Choice>
              <mc:Fallback>
                <p:oleObj name="Rastrový obrázek" r:id="rId3" imgW="7430537" imgH="8345065" progId="Paint.Picture">
                  <p:embed/>
                  <p:pic>
                    <p:nvPicPr>
                      <p:cNvPr id="0" name="Object 102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00200" y="762000"/>
                        <a:ext cx="5427663" cy="6096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1026"/>
          <p:cNvSpPr>
            <a:spLocks noGrp="1"/>
          </p:cNvSpPr>
          <p:nvPr>
            <p:ph type="title" idx="4294967295"/>
          </p:nvPr>
        </p:nvSpPr>
        <p:spPr bwMode="auto">
          <a:xfrm>
            <a:off x="0" y="0"/>
            <a:ext cx="91440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effectLst/>
                <a:latin typeface="Times New Roman" charset="0"/>
              </a:rPr>
              <a:t>Pohled na zádržku zásobníku a záchyt závěru</a:t>
            </a:r>
          </a:p>
        </p:txBody>
      </p:sp>
      <p:graphicFrame>
        <p:nvGraphicFramePr>
          <p:cNvPr id="123907" name="Object 1027"/>
          <p:cNvGraphicFramePr>
            <a:graphicFrameLocks noChangeAspect="1"/>
          </p:cNvGraphicFramePr>
          <p:nvPr/>
        </p:nvGraphicFramePr>
        <p:xfrm>
          <a:off x="838200" y="727075"/>
          <a:ext cx="6858000" cy="6130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910" name="Rastrový obrázek" r:id="rId3" imgW="6466667" imgH="5780952" progId="Paint.Picture">
                  <p:embed/>
                </p:oleObj>
              </mc:Choice>
              <mc:Fallback>
                <p:oleObj name="Rastrový obrázek" r:id="rId3" imgW="6466667" imgH="5780952" progId="Paint.Picture">
                  <p:embed/>
                  <p:pic>
                    <p:nvPicPr>
                      <p:cNvPr id="0" name="Object 102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38200" y="727075"/>
                        <a:ext cx="6858000" cy="61309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Zádržka zásobníku</a:t>
            </a:r>
          </a:p>
        </p:txBody>
      </p:sp>
      <p:sp>
        <p:nvSpPr>
          <p:cNvPr id="109571" name="Rectangle 3"/>
          <p:cNvSpPr>
            <a:spLocks noChangeArrowheads="1"/>
          </p:cNvSpPr>
          <p:nvPr/>
        </p:nvSpPr>
        <p:spPr bwMode="auto">
          <a:xfrm>
            <a:off x="0" y="990600"/>
            <a:ext cx="9144000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 eaLnBrk="0" hangingPunct="0"/>
            <a:r>
              <a:rPr lang="cs-CZ" sz="2800" u="none">
                <a:latin typeface="Times New Roman" charset="0"/>
              </a:rPr>
              <a:t>	Po zasunutí zásobníku do zbraně jej drží ve zbrani a brání jeho vypadnutí.</a:t>
            </a:r>
            <a:r>
              <a:rPr lang="cs-CZ" sz="2800" u="none"/>
              <a:t> </a:t>
            </a:r>
          </a:p>
        </p:txBody>
      </p:sp>
      <p:graphicFrame>
        <p:nvGraphicFramePr>
          <p:cNvPr id="109573" name="Object 5"/>
          <p:cNvGraphicFramePr>
            <a:graphicFrameLocks noChangeAspect="1"/>
          </p:cNvGraphicFramePr>
          <p:nvPr/>
        </p:nvGraphicFramePr>
        <p:xfrm>
          <a:off x="6553200" y="1905000"/>
          <a:ext cx="1692275" cy="4381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9581" name="Rastrový obrázek" r:id="rId3" imgW="809738" imgH="2095793" progId="Paint.Picture">
                  <p:embed/>
                </p:oleObj>
              </mc:Choice>
              <mc:Fallback>
                <p:oleObj name="Rastrový obrázek" r:id="rId3" imgW="809738" imgH="2095793" progId="Paint.Picture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53200" y="1905000"/>
                        <a:ext cx="1692275" cy="4381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9575" name="Object 7"/>
          <p:cNvGraphicFramePr>
            <a:graphicFrameLocks noChangeAspect="1"/>
          </p:cNvGraphicFramePr>
          <p:nvPr/>
        </p:nvGraphicFramePr>
        <p:xfrm>
          <a:off x="0" y="2608263"/>
          <a:ext cx="6324600" cy="42497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9582" name="Rastrový obrázek" r:id="rId5" imgW="4296375" imgH="2886478" progId="Paint.Picture">
                  <p:embed/>
                </p:oleObj>
              </mc:Choice>
              <mc:Fallback>
                <p:oleObj name="Rastrový obrázek" r:id="rId5" imgW="4296375" imgH="2886478" progId="Paint.Picture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2608263"/>
                        <a:ext cx="6324600" cy="42497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Příklad zádržky zásobníku </a:t>
            </a:r>
          </a:p>
        </p:txBody>
      </p:sp>
      <p:graphicFrame>
        <p:nvGraphicFramePr>
          <p:cNvPr id="75783" name="Object 7"/>
          <p:cNvGraphicFramePr>
            <a:graphicFrameLocks noChangeAspect="1"/>
          </p:cNvGraphicFramePr>
          <p:nvPr/>
        </p:nvGraphicFramePr>
        <p:xfrm>
          <a:off x="4038600" y="2705100"/>
          <a:ext cx="5105400" cy="4152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5789" name="Rastrový obrázek" r:id="rId3" imgW="5106113" imgH="4153480" progId="Paint.Picture">
                  <p:embed/>
                </p:oleObj>
              </mc:Choice>
              <mc:Fallback>
                <p:oleObj name="Rastrový obrázek" r:id="rId3" imgW="5106113" imgH="4153480" progId="Paint.Picture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38600" y="2705100"/>
                        <a:ext cx="5105400" cy="4152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5784" name="Object 8"/>
          <p:cNvGraphicFramePr>
            <a:graphicFrameLocks noChangeAspect="1"/>
          </p:cNvGraphicFramePr>
          <p:nvPr/>
        </p:nvGraphicFramePr>
        <p:xfrm>
          <a:off x="0" y="685800"/>
          <a:ext cx="5353050" cy="26193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5790" name="Rastrový obrázek" r:id="rId5" imgW="5353797" imgH="2619048" progId="Paint.Picture">
                  <p:embed/>
                </p:oleObj>
              </mc:Choice>
              <mc:Fallback>
                <p:oleObj name="Rastrový obrázek" r:id="rId5" imgW="5353797" imgH="2619048" progId="Paint.Picture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685800"/>
                        <a:ext cx="5353050" cy="26193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1026"/>
          <p:cNvSpPr>
            <a:spLocks noGrp="1"/>
          </p:cNvSpPr>
          <p:nvPr>
            <p:ph type="title" idx="4294967295"/>
          </p:nvPr>
        </p:nvSpPr>
        <p:spPr bwMode="auto">
          <a:xfrm>
            <a:off x="3048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Zásobovací mechanizmus</a:t>
            </a:r>
          </a:p>
        </p:txBody>
      </p:sp>
      <p:sp>
        <p:nvSpPr>
          <p:cNvPr id="110595" name="Rectangle 1027"/>
          <p:cNvSpPr>
            <a:spLocks noChangeArrowheads="1"/>
          </p:cNvSpPr>
          <p:nvPr/>
        </p:nvSpPr>
        <p:spPr bwMode="auto">
          <a:xfrm>
            <a:off x="0" y="838200"/>
            <a:ext cx="91440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/>
            <a:r>
              <a:rPr lang="cs-CZ" sz="2800" u="none">
                <a:latin typeface="Times New Roman" charset="0"/>
              </a:rPr>
              <a:t>	Zásobuje po dobu střelby celou zbraň municí.</a:t>
            </a:r>
          </a:p>
        </p:txBody>
      </p:sp>
      <p:graphicFrame>
        <p:nvGraphicFramePr>
          <p:cNvPr id="110596" name="Object 1028"/>
          <p:cNvGraphicFramePr>
            <a:graphicFrameLocks noChangeAspect="1"/>
          </p:cNvGraphicFramePr>
          <p:nvPr/>
        </p:nvGraphicFramePr>
        <p:xfrm>
          <a:off x="0" y="2133600"/>
          <a:ext cx="9144000" cy="3973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0599" name="Rastrový obrázek" r:id="rId3" imgW="7497221" imgH="3258005" progId="Paint.Picture">
                  <p:embed/>
                </p:oleObj>
              </mc:Choice>
              <mc:Fallback>
                <p:oleObj name="Rastrový obrázek" r:id="rId3" imgW="7497221" imgH="3258005" progId="Paint.Picture">
                  <p:embed/>
                  <p:pic>
                    <p:nvPicPr>
                      <p:cNvPr id="0" name="Object 102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2133600"/>
                        <a:ext cx="9144000" cy="39735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Příklad zásobníku jednořadého</a:t>
            </a:r>
          </a:p>
        </p:txBody>
      </p:sp>
      <p:graphicFrame>
        <p:nvGraphicFramePr>
          <p:cNvPr id="73733" name="Object 5"/>
          <p:cNvGraphicFramePr>
            <a:graphicFrameLocks noChangeAspect="1"/>
          </p:cNvGraphicFramePr>
          <p:nvPr/>
        </p:nvGraphicFramePr>
        <p:xfrm>
          <a:off x="796925" y="1519238"/>
          <a:ext cx="7551738" cy="3819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3736" name="Rastrový obrázek" r:id="rId3" imgW="7552381" imgH="3820058" progId="Paint.Picture">
                  <p:embed/>
                </p:oleObj>
              </mc:Choice>
              <mc:Fallback>
                <p:oleObj name="Rastrový obrázek" r:id="rId3" imgW="7552381" imgH="3820058" progId="Paint.Picture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96925" y="1519238"/>
                        <a:ext cx="7551738" cy="38195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Řez zásobníkem jednořadým</a:t>
            </a:r>
          </a:p>
        </p:txBody>
      </p:sp>
      <p:graphicFrame>
        <p:nvGraphicFramePr>
          <p:cNvPr id="72712" name="Object 8"/>
          <p:cNvGraphicFramePr>
            <a:graphicFrameLocks noChangeAspect="1"/>
          </p:cNvGraphicFramePr>
          <p:nvPr/>
        </p:nvGraphicFramePr>
        <p:xfrm>
          <a:off x="3990975" y="1219200"/>
          <a:ext cx="5153025" cy="5638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718" name="Rastrový obrázek" r:id="rId3" imgW="5152381" imgH="5638095" progId="Paint.Picture">
                  <p:embed/>
                </p:oleObj>
              </mc:Choice>
              <mc:Fallback>
                <p:oleObj name="Rastrový obrázek" r:id="rId3" imgW="5152381" imgH="5638095" progId="Paint.Picture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90975" y="1219200"/>
                        <a:ext cx="5153025" cy="5638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2713" name="Object 9"/>
          <p:cNvGraphicFramePr>
            <a:graphicFrameLocks noChangeAspect="1"/>
          </p:cNvGraphicFramePr>
          <p:nvPr/>
        </p:nvGraphicFramePr>
        <p:xfrm>
          <a:off x="76200" y="762000"/>
          <a:ext cx="4276725" cy="4543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719" name="Rastrový obrázek" r:id="rId5" imgW="4277322" imgH="4544059" progId="Paint.Picture">
                  <p:embed/>
                </p:oleObj>
              </mc:Choice>
              <mc:Fallback>
                <p:oleObj name="Rastrový obrázek" r:id="rId5" imgW="4277322" imgH="4544059" progId="Paint.Picture">
                  <p:embed/>
                  <p:pic>
                    <p:nvPicPr>
                      <p:cNvPr id="0" name="Object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200" y="762000"/>
                        <a:ext cx="4276725" cy="45434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Příklad trubkového zásobníku </a:t>
            </a:r>
          </a:p>
        </p:txBody>
      </p:sp>
      <p:graphicFrame>
        <p:nvGraphicFramePr>
          <p:cNvPr id="74757" name="Object 5"/>
          <p:cNvGraphicFramePr>
            <a:graphicFrameLocks noChangeAspect="1"/>
          </p:cNvGraphicFramePr>
          <p:nvPr/>
        </p:nvGraphicFramePr>
        <p:xfrm>
          <a:off x="0" y="1905000"/>
          <a:ext cx="9144000" cy="31511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4760" name="Rastrový obrázek" r:id="rId3" imgW="8790476" imgH="3029373" progId="Paint.Picture">
                  <p:embed/>
                </p:oleObj>
              </mc:Choice>
              <mc:Fallback>
                <p:oleObj name="Rastrový obrázek" r:id="rId3" imgW="8790476" imgH="3029373" progId="Paint.Picture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905000"/>
                        <a:ext cx="9144000" cy="31511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Příklad dvouřadého zásobníku</a:t>
            </a:r>
          </a:p>
        </p:txBody>
      </p:sp>
      <p:sp>
        <p:nvSpPr>
          <p:cNvPr id="78855" name="Rectangle 7"/>
          <p:cNvSpPr>
            <a:spLocks noChangeArrowheads="1"/>
          </p:cNvSpPr>
          <p:nvPr/>
        </p:nvSpPr>
        <p:spPr bwMode="auto">
          <a:xfrm>
            <a:off x="1695450" y="161925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cs-CZ"/>
          </a:p>
        </p:txBody>
      </p:sp>
      <p:graphicFrame>
        <p:nvGraphicFramePr>
          <p:cNvPr id="78856" name="Object 8"/>
          <p:cNvGraphicFramePr>
            <a:graphicFrameLocks noChangeAspect="1"/>
          </p:cNvGraphicFramePr>
          <p:nvPr/>
        </p:nvGraphicFramePr>
        <p:xfrm>
          <a:off x="4514850" y="762000"/>
          <a:ext cx="4629150" cy="4705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8862" name="Rastrový obrázek" r:id="rId3" imgW="4629796" imgH="4704762" progId="Paint.Picture">
                  <p:embed/>
                </p:oleObj>
              </mc:Choice>
              <mc:Fallback>
                <p:oleObj name="Rastrový obrázek" r:id="rId3" imgW="4629796" imgH="4704762" progId="Paint.Picture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14850" y="762000"/>
                        <a:ext cx="4629150" cy="47053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8857" name="Object 9"/>
          <p:cNvGraphicFramePr>
            <a:graphicFrameLocks noChangeAspect="1"/>
          </p:cNvGraphicFramePr>
          <p:nvPr/>
        </p:nvGraphicFramePr>
        <p:xfrm>
          <a:off x="0" y="2505075"/>
          <a:ext cx="4048125" cy="4352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8863" name="Rastrový obrázek" r:id="rId5" imgW="4048690" imgH="4352381" progId="Paint.Picture">
                  <p:embed/>
                </p:oleObj>
              </mc:Choice>
              <mc:Fallback>
                <p:oleObj name="Rastrový obrázek" r:id="rId5" imgW="4048690" imgH="4352381" progId="Paint.Picture">
                  <p:embed/>
                  <p:pic>
                    <p:nvPicPr>
                      <p:cNvPr id="0" name="Object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2505075"/>
                        <a:ext cx="4048125" cy="43529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Rectangle 1026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Pojistky</a:t>
            </a:r>
          </a:p>
        </p:txBody>
      </p:sp>
      <p:sp>
        <p:nvSpPr>
          <p:cNvPr id="111619" name="Rectangle 1027"/>
          <p:cNvSpPr>
            <a:spLocks noChangeArrowheads="1"/>
          </p:cNvSpPr>
          <p:nvPr/>
        </p:nvSpPr>
        <p:spPr bwMode="auto">
          <a:xfrm>
            <a:off x="0" y="838200"/>
            <a:ext cx="9144000" cy="1373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 eaLnBrk="0" hangingPunct="0"/>
            <a:r>
              <a:rPr lang="cs-CZ" sz="2800" u="none">
                <a:latin typeface="Times New Roman" charset="0"/>
              </a:rPr>
              <a:t>	Pojistky </a:t>
            </a:r>
            <a:r>
              <a:rPr lang="cs-CZ" sz="2800" u="none">
                <a:latin typeface="Times New Roman" charset="0"/>
                <a:cs typeface="Times New Roman" charset="0"/>
              </a:rPr>
              <a:t>mohou být vnitřní (ukryty v mechanizmu zbraně, zabraňují náhodnému výstřelu), nebo vnější (obvykle zdrsněné páčky, zabraňující neúmyslnému výstřelu).</a:t>
            </a:r>
          </a:p>
        </p:txBody>
      </p:sp>
      <p:graphicFrame>
        <p:nvGraphicFramePr>
          <p:cNvPr id="111620" name="Object 1028"/>
          <p:cNvGraphicFramePr>
            <a:graphicFrameLocks noChangeAspect="1"/>
          </p:cNvGraphicFramePr>
          <p:nvPr/>
        </p:nvGraphicFramePr>
        <p:xfrm>
          <a:off x="7419975" y="3505200"/>
          <a:ext cx="1724025" cy="1657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1633" name="Rastrový obrázek" r:id="rId3" imgW="1724266" imgH="1657581" progId="Paint.Picture">
                  <p:embed/>
                </p:oleObj>
              </mc:Choice>
              <mc:Fallback>
                <p:oleObj name="Rastrový obrázek" r:id="rId3" imgW="1724266" imgH="1657581" progId="Paint.Picture">
                  <p:embed/>
                  <p:pic>
                    <p:nvPicPr>
                      <p:cNvPr id="0" name="Object 102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419975" y="3505200"/>
                        <a:ext cx="1724025" cy="16573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1621" name="Object 1029"/>
          <p:cNvGraphicFramePr>
            <a:graphicFrameLocks noChangeAspect="1"/>
          </p:cNvGraphicFramePr>
          <p:nvPr/>
        </p:nvGraphicFramePr>
        <p:xfrm>
          <a:off x="6781800" y="5310188"/>
          <a:ext cx="2362200" cy="15478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1634" name="Rastrový obrázek" r:id="rId5" imgW="1352381" imgH="885949" progId="Paint.Picture">
                  <p:embed/>
                </p:oleObj>
              </mc:Choice>
              <mc:Fallback>
                <p:oleObj name="Rastrový obrázek" r:id="rId5" imgW="1352381" imgH="885949" progId="Paint.Picture">
                  <p:embed/>
                  <p:pic>
                    <p:nvPicPr>
                      <p:cNvPr id="0" name="Object 102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781800" y="5310188"/>
                        <a:ext cx="2362200" cy="15478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1623" name="Object 1031"/>
          <p:cNvGraphicFramePr>
            <a:graphicFrameLocks noChangeAspect="1"/>
          </p:cNvGraphicFramePr>
          <p:nvPr/>
        </p:nvGraphicFramePr>
        <p:xfrm>
          <a:off x="0" y="2944813"/>
          <a:ext cx="6781800" cy="39131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1635" name="Rastrový obrázek" r:id="rId7" imgW="5858693" imgH="3381847" progId="Paint.Picture">
                  <p:embed/>
                </p:oleObj>
              </mc:Choice>
              <mc:Fallback>
                <p:oleObj name="Rastrový obrázek" r:id="rId7" imgW="5858693" imgH="3381847" progId="Paint.Picture">
                  <p:embed/>
                  <p:pic>
                    <p:nvPicPr>
                      <p:cNvPr id="0" name="Object 103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2944813"/>
                        <a:ext cx="6781800" cy="39131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1624" name="Object 1032"/>
          <p:cNvGraphicFramePr>
            <a:graphicFrameLocks noChangeAspect="1"/>
          </p:cNvGraphicFramePr>
          <p:nvPr/>
        </p:nvGraphicFramePr>
        <p:xfrm>
          <a:off x="1828800" y="2286000"/>
          <a:ext cx="2990850" cy="1581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1636" name="Rastrový obrázek" r:id="rId9" imgW="5276190" imgH="2790476" progId="Paint.Picture">
                  <p:embed/>
                </p:oleObj>
              </mc:Choice>
              <mc:Fallback>
                <p:oleObj name="Rastrový obrázek" r:id="rId9" imgW="5276190" imgH="2790476" progId="Paint.Picture">
                  <p:embed/>
                  <p:pic>
                    <p:nvPicPr>
                      <p:cNvPr id="0" name="Object 103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28800" y="2286000"/>
                        <a:ext cx="2990850" cy="15811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Příklady pojistek</a:t>
            </a:r>
          </a:p>
        </p:txBody>
      </p:sp>
      <p:graphicFrame>
        <p:nvGraphicFramePr>
          <p:cNvPr id="119812" name="Object 4"/>
          <p:cNvGraphicFramePr>
            <a:graphicFrameLocks noChangeAspect="1"/>
          </p:cNvGraphicFramePr>
          <p:nvPr/>
        </p:nvGraphicFramePr>
        <p:xfrm>
          <a:off x="4286250" y="1295400"/>
          <a:ext cx="4857750" cy="4114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9818" name="Rastrový obrázek" r:id="rId3" imgW="4858428" imgH="4114286" progId="Paint.Picture">
                  <p:embed/>
                </p:oleObj>
              </mc:Choice>
              <mc:Fallback>
                <p:oleObj name="Rastrový obrázek" r:id="rId3" imgW="4858428" imgH="4114286" progId="Paint.Picture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86250" y="1295400"/>
                        <a:ext cx="4857750" cy="4114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9813" name="Object 5"/>
          <p:cNvGraphicFramePr>
            <a:graphicFrameLocks noChangeAspect="1"/>
          </p:cNvGraphicFramePr>
          <p:nvPr/>
        </p:nvGraphicFramePr>
        <p:xfrm>
          <a:off x="0" y="2971800"/>
          <a:ext cx="4429125" cy="3886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9819" name="Rastrový obrázek" r:id="rId5" imgW="4428571" imgH="3885714" progId="Paint.Picture">
                  <p:embed/>
                </p:oleObj>
              </mc:Choice>
              <mc:Fallback>
                <p:oleObj name="Rastrový obrázek" r:id="rId5" imgW="4428571" imgH="3885714" progId="Paint.Picture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2971800"/>
                        <a:ext cx="4429125" cy="3886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Pažba</a:t>
            </a:r>
          </a:p>
        </p:txBody>
      </p:sp>
      <p:graphicFrame>
        <p:nvGraphicFramePr>
          <p:cNvPr id="113667" name="Object 3"/>
          <p:cNvGraphicFramePr>
            <a:graphicFrameLocks noChangeAspect="1"/>
          </p:cNvGraphicFramePr>
          <p:nvPr/>
        </p:nvGraphicFramePr>
        <p:xfrm>
          <a:off x="0" y="4114800"/>
          <a:ext cx="9144000" cy="2743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4932" name="Rastrový obrázek" r:id="rId3" imgW="4933333" imgH="1314286" progId="Paint.Picture">
                  <p:embed/>
                </p:oleObj>
              </mc:Choice>
              <mc:Fallback>
                <p:oleObj name="Rastrový obrázek" r:id="rId3" imgW="4933333" imgH="1314286" progId="Paint.Picture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4114800"/>
                        <a:ext cx="9144000" cy="2743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3668" name="Object 4"/>
          <p:cNvGraphicFramePr>
            <a:graphicFrameLocks noChangeAspect="1"/>
          </p:cNvGraphicFramePr>
          <p:nvPr/>
        </p:nvGraphicFramePr>
        <p:xfrm>
          <a:off x="1295400" y="1066800"/>
          <a:ext cx="6553200" cy="3021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4933" r:id="rId5" imgW="8304395" imgH="5219565" progId="Paint.Picture">
                  <p:embed/>
                </p:oleObj>
              </mc:Choice>
              <mc:Fallback>
                <p:oleObj r:id="rId5" imgW="8304395" imgH="5219565" progId="Paint.Picture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95400" y="1066800"/>
                        <a:ext cx="6553200" cy="30210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3669" name="Rectangle 5"/>
          <p:cNvSpPr>
            <a:spLocks noChangeArrowheads="1"/>
          </p:cNvSpPr>
          <p:nvPr/>
        </p:nvSpPr>
        <p:spPr bwMode="auto">
          <a:xfrm>
            <a:off x="0" y="762000"/>
            <a:ext cx="9144000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 eaLnBrk="0" hangingPunct="0"/>
            <a:r>
              <a:rPr lang="cs-CZ" sz="2800" u="none">
                <a:solidFill>
                  <a:srgbClr val="000000"/>
                </a:solidFill>
                <a:latin typeface="Times New Roman" charset="0"/>
              </a:rPr>
              <a:t>	</a:t>
            </a:r>
            <a:r>
              <a:rPr lang="cs-CZ" sz="2800" u="none">
                <a:solidFill>
                  <a:srgbClr val="000000"/>
                </a:solidFill>
                <a:latin typeface="Times New Roman" charset="0"/>
                <a:cs typeface="Times New Roman" charset="0"/>
              </a:rPr>
              <a:t>Slouží k uložení kovových částí zbraně (systému) a tím k zajištění k ovladatelnosti zbraně</a:t>
            </a:r>
            <a:r>
              <a:rPr lang="cs-CZ" sz="2800" u="none">
                <a:latin typeface="Times New Roman" charset="0"/>
                <a:cs typeface="Times New Roman" charset="0"/>
              </a:rPr>
              <a:t>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Příklady pažeb pistolových rukojetí</a:t>
            </a:r>
          </a:p>
        </p:txBody>
      </p:sp>
      <p:graphicFrame>
        <p:nvGraphicFramePr>
          <p:cNvPr id="120835" name="Object 3"/>
          <p:cNvGraphicFramePr>
            <a:graphicFrameLocks noChangeAspect="1"/>
          </p:cNvGraphicFramePr>
          <p:nvPr/>
        </p:nvGraphicFramePr>
        <p:xfrm>
          <a:off x="3648075" y="1143000"/>
          <a:ext cx="5495925" cy="4371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5956" name="Rastrový obrázek" r:id="rId3" imgW="5495238" imgH="4371429" progId="Paint.Picture">
                  <p:embed/>
                </p:oleObj>
              </mc:Choice>
              <mc:Fallback>
                <p:oleObj name="Rastrový obrázek" r:id="rId3" imgW="5495238" imgH="4371429" progId="Paint.Picture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48075" y="1143000"/>
                        <a:ext cx="5495925" cy="43719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0836" name="Object 4"/>
          <p:cNvGraphicFramePr>
            <a:graphicFrameLocks noChangeAspect="1"/>
          </p:cNvGraphicFramePr>
          <p:nvPr/>
        </p:nvGraphicFramePr>
        <p:xfrm>
          <a:off x="0" y="3819525"/>
          <a:ext cx="5819775" cy="30384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5957" name="Rastrový obrázek" r:id="rId5" imgW="5819048" imgH="3038095" progId="Paint.Picture">
                  <p:embed/>
                </p:oleObj>
              </mc:Choice>
              <mc:Fallback>
                <p:oleObj name="Rastrový obrázek" r:id="rId5" imgW="5819048" imgH="3038095" progId="Paint.Picture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3819525"/>
                        <a:ext cx="5819775" cy="30384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Příklad sklopné pažby</a:t>
            </a:r>
          </a:p>
        </p:txBody>
      </p:sp>
      <p:graphicFrame>
        <p:nvGraphicFramePr>
          <p:cNvPr id="77829" name="Object 5"/>
          <p:cNvGraphicFramePr>
            <a:graphicFrameLocks noChangeAspect="1"/>
          </p:cNvGraphicFramePr>
          <p:nvPr/>
        </p:nvGraphicFramePr>
        <p:xfrm>
          <a:off x="2819400" y="685800"/>
          <a:ext cx="6200775" cy="3886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6980" name="Rastrový obrázek" r:id="rId3" imgW="6200000" imgH="3885714" progId="Paint.Picture">
                  <p:embed/>
                </p:oleObj>
              </mc:Choice>
              <mc:Fallback>
                <p:oleObj name="Rastrový obrázek" r:id="rId3" imgW="6200000" imgH="3885714" progId="Paint.Picture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19400" y="685800"/>
                        <a:ext cx="6200775" cy="3886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7830" name="Object 6"/>
          <p:cNvGraphicFramePr>
            <a:graphicFrameLocks noChangeAspect="1"/>
          </p:cNvGraphicFramePr>
          <p:nvPr/>
        </p:nvGraphicFramePr>
        <p:xfrm>
          <a:off x="0" y="3057525"/>
          <a:ext cx="6172200" cy="38004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6981" name="Rastrový obrázek" r:id="rId5" imgW="6171429" imgH="3801006" progId="Paint.Picture">
                  <p:embed/>
                </p:oleObj>
              </mc:Choice>
              <mc:Fallback>
                <p:oleObj name="Rastrový obrázek" r:id="rId5" imgW="6171429" imgH="3801006" progId="Paint.Picture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3057525"/>
                        <a:ext cx="6172200" cy="38004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Vytahovací a vyhazovací mechanizmus</a:t>
            </a:r>
          </a:p>
        </p:txBody>
      </p:sp>
      <p:graphicFrame>
        <p:nvGraphicFramePr>
          <p:cNvPr id="112644" name="Object 4"/>
          <p:cNvGraphicFramePr>
            <a:graphicFrameLocks noChangeAspect="1"/>
          </p:cNvGraphicFramePr>
          <p:nvPr/>
        </p:nvGraphicFramePr>
        <p:xfrm>
          <a:off x="0" y="4192588"/>
          <a:ext cx="9144000" cy="26654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8004" name="Rastrový obrázek" r:id="rId3" imgW="9314286" imgH="2715004" progId="Paint.Picture">
                  <p:embed/>
                </p:oleObj>
              </mc:Choice>
              <mc:Fallback>
                <p:oleObj name="Rastrový obrázek" r:id="rId3" imgW="9314286" imgH="2715004" progId="Paint.Picture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4192588"/>
                        <a:ext cx="9144000" cy="26654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2645" name="Object 5"/>
          <p:cNvGraphicFramePr>
            <a:graphicFrameLocks noChangeAspect="1"/>
          </p:cNvGraphicFramePr>
          <p:nvPr/>
        </p:nvGraphicFramePr>
        <p:xfrm>
          <a:off x="152400" y="1143000"/>
          <a:ext cx="8991600" cy="3022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8005" name="Rastrový obrázek" r:id="rId5" imgW="5800000" imgH="2048161" progId="Paint.Picture">
                  <p:embed/>
                </p:oleObj>
              </mc:Choice>
              <mc:Fallback>
                <p:oleObj name="Rastrový obrázek" r:id="rId5" imgW="5800000" imgH="2048161" progId="Paint.Picture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2400" y="1143000"/>
                        <a:ext cx="8991600" cy="3022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2646" name="Rectangle 6"/>
          <p:cNvSpPr>
            <a:spLocks noChangeArrowheads="1"/>
          </p:cNvSpPr>
          <p:nvPr/>
        </p:nvSpPr>
        <p:spPr bwMode="auto">
          <a:xfrm>
            <a:off x="-44450" y="914400"/>
            <a:ext cx="8021638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800" u="none">
                <a:solidFill>
                  <a:srgbClr val="000000"/>
                </a:solidFill>
                <a:latin typeface="Times New Roman" charset="0"/>
              </a:rPr>
              <a:t>	</a:t>
            </a:r>
            <a:r>
              <a:rPr lang="cs-CZ" sz="2800" u="none">
                <a:solidFill>
                  <a:srgbClr val="000000"/>
                </a:solidFill>
                <a:latin typeface="Times New Roman" charset="0"/>
                <a:cs typeface="Times New Roman" charset="0"/>
              </a:rPr>
              <a:t>Slouží k odtržení a vyhození prázdné nábojnice. 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3048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Příklad vytahovače</a:t>
            </a:r>
          </a:p>
        </p:txBody>
      </p:sp>
      <p:graphicFrame>
        <p:nvGraphicFramePr>
          <p:cNvPr id="114691" name="Object 3"/>
          <p:cNvGraphicFramePr>
            <a:graphicFrameLocks noChangeAspect="1"/>
          </p:cNvGraphicFramePr>
          <p:nvPr/>
        </p:nvGraphicFramePr>
        <p:xfrm>
          <a:off x="87313" y="3562350"/>
          <a:ext cx="9056687" cy="3295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9028" name="Rastrový obrázek" r:id="rId3" imgW="9057143" imgH="3296110" progId="Paint.Picture">
                  <p:embed/>
                </p:oleObj>
              </mc:Choice>
              <mc:Fallback>
                <p:oleObj name="Rastrový obrázek" r:id="rId3" imgW="9057143" imgH="3296110" progId="Paint.Picture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7313" y="3562350"/>
                        <a:ext cx="9056687" cy="32956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4692" name="Object 4"/>
          <p:cNvGraphicFramePr>
            <a:graphicFrameLocks noChangeAspect="1"/>
          </p:cNvGraphicFramePr>
          <p:nvPr/>
        </p:nvGraphicFramePr>
        <p:xfrm>
          <a:off x="1143000" y="1447800"/>
          <a:ext cx="6324600" cy="3432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9029" name="Rastrový obrázek" r:id="rId5" imgW="6125430" imgH="3323810" progId="Paint.Picture">
                  <p:embed/>
                </p:oleObj>
              </mc:Choice>
              <mc:Fallback>
                <p:oleObj name="Rastrový obrázek" r:id="rId5" imgW="6125430" imgH="3323810" progId="Paint.Picture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43000" y="1447800"/>
                        <a:ext cx="6324600" cy="34321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3048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Příklad vytahovače a vyhazovače</a:t>
            </a:r>
          </a:p>
        </p:txBody>
      </p:sp>
      <p:sp>
        <p:nvSpPr>
          <p:cNvPr id="115718" name="Rectangle 6"/>
          <p:cNvSpPr>
            <a:spLocks noChangeArrowheads="1"/>
          </p:cNvSpPr>
          <p:nvPr/>
        </p:nvSpPr>
        <p:spPr bwMode="auto">
          <a:xfrm>
            <a:off x="1776413" y="172878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cs-CZ"/>
          </a:p>
        </p:txBody>
      </p:sp>
      <p:graphicFrame>
        <p:nvGraphicFramePr>
          <p:cNvPr id="115717" name="Object 5"/>
          <p:cNvGraphicFramePr>
            <a:graphicFrameLocks noChangeAspect="1"/>
          </p:cNvGraphicFramePr>
          <p:nvPr/>
        </p:nvGraphicFramePr>
        <p:xfrm>
          <a:off x="0" y="838200"/>
          <a:ext cx="4648200" cy="28273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0056" r:id="rId3" imgW="5590476" imgH="3400900" progId="Paint.Picture">
                  <p:embed/>
                </p:oleObj>
              </mc:Choice>
              <mc:Fallback>
                <p:oleObj r:id="rId3" imgW="5590476" imgH="3400900" progId="Paint.Picture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838200"/>
                        <a:ext cx="4648200" cy="28273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5719" name="Object 7"/>
          <p:cNvGraphicFramePr>
            <a:graphicFrameLocks noChangeAspect="1"/>
          </p:cNvGraphicFramePr>
          <p:nvPr/>
        </p:nvGraphicFramePr>
        <p:xfrm>
          <a:off x="0" y="3589338"/>
          <a:ext cx="4371975" cy="32686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0057" name="Rastrový obrázek" r:id="rId5" imgW="5057143" imgH="3780952" progId="Paint.Picture">
                  <p:embed/>
                </p:oleObj>
              </mc:Choice>
              <mc:Fallback>
                <p:oleObj name="Rastrový obrázek" r:id="rId5" imgW="5057143" imgH="3780952" progId="Paint.Picture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3589338"/>
                        <a:ext cx="4371975" cy="32686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5720" name="Object 8"/>
          <p:cNvGraphicFramePr>
            <a:graphicFrameLocks noChangeAspect="1"/>
          </p:cNvGraphicFramePr>
          <p:nvPr/>
        </p:nvGraphicFramePr>
        <p:xfrm>
          <a:off x="4419600" y="4324350"/>
          <a:ext cx="4562475" cy="2533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0058" name="Rastrový obrázek" r:id="rId7" imgW="4563112" imgH="2534004" progId="Paint.Picture">
                  <p:embed/>
                </p:oleObj>
              </mc:Choice>
              <mc:Fallback>
                <p:oleObj name="Rastrový obrázek" r:id="rId7" imgW="4563112" imgH="2534004" progId="Paint.Picture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19600" y="4324350"/>
                        <a:ext cx="4562475" cy="25336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5721" name="Object 9"/>
          <p:cNvGraphicFramePr>
            <a:graphicFrameLocks noChangeAspect="1"/>
          </p:cNvGraphicFramePr>
          <p:nvPr/>
        </p:nvGraphicFramePr>
        <p:xfrm>
          <a:off x="4800600" y="838200"/>
          <a:ext cx="4343400" cy="3705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0059" name="Rastrový obrázek" r:id="rId9" imgW="8059275" imgH="7706801" progId="Paint.Picture">
                  <p:embed/>
                </p:oleObj>
              </mc:Choice>
              <mc:Fallback>
                <p:oleObj name="Rastrový obrázek" r:id="rId9" imgW="8059275" imgH="7706801" progId="Paint.Picture">
                  <p:embed/>
                  <p:pic>
                    <p:nvPicPr>
                      <p:cNvPr id="0" name="Object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00600" y="838200"/>
                        <a:ext cx="4343400" cy="37052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2"/>
          <p:cNvSpPr>
            <a:spLocks noGrp="1"/>
          </p:cNvSpPr>
          <p:nvPr>
            <p:ph type="title" idx="429496729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Příklad vytahovače, vyhazovače a přidržovače</a:t>
            </a:r>
          </a:p>
        </p:txBody>
      </p:sp>
      <p:graphicFrame>
        <p:nvGraphicFramePr>
          <p:cNvPr id="116739" name="Object 3"/>
          <p:cNvGraphicFramePr>
            <a:graphicFrameLocks noChangeAspect="1"/>
          </p:cNvGraphicFramePr>
          <p:nvPr/>
        </p:nvGraphicFramePr>
        <p:xfrm>
          <a:off x="914400" y="1604963"/>
          <a:ext cx="7772400" cy="52530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1074" name="Rastrový obrázek" r:id="rId3" imgW="7400000" imgH="5001323" progId="Paint.Picture">
                  <p:embed/>
                </p:oleObj>
              </mc:Choice>
              <mc:Fallback>
                <p:oleObj name="Rastrový obrázek" r:id="rId3" imgW="7400000" imgH="5001323" progId="Paint.Picture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14400" y="1604963"/>
                        <a:ext cx="7772400" cy="52530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2"/>
          <p:cNvSpPr>
            <a:spLocks noGrp="1"/>
          </p:cNvSpPr>
          <p:nvPr>
            <p:ph type="title" idx="429496729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Příklad vyhazovače</a:t>
            </a:r>
          </a:p>
        </p:txBody>
      </p:sp>
      <p:graphicFrame>
        <p:nvGraphicFramePr>
          <p:cNvPr id="117763" name="Object 3"/>
          <p:cNvGraphicFramePr>
            <a:graphicFrameLocks noChangeAspect="1"/>
          </p:cNvGraphicFramePr>
          <p:nvPr/>
        </p:nvGraphicFramePr>
        <p:xfrm>
          <a:off x="0" y="3448050"/>
          <a:ext cx="4419600" cy="3409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2100" name="Rastrový obrázek" r:id="rId3" imgW="7373379" imgH="5687219" progId="Paint.Picture">
                  <p:embed/>
                </p:oleObj>
              </mc:Choice>
              <mc:Fallback>
                <p:oleObj name="Rastrový obrázek" r:id="rId3" imgW="7373379" imgH="5687219" progId="Paint.Picture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3448050"/>
                        <a:ext cx="4419600" cy="34099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7764" name="Object 4"/>
          <p:cNvGraphicFramePr>
            <a:graphicFrameLocks noChangeAspect="1"/>
          </p:cNvGraphicFramePr>
          <p:nvPr/>
        </p:nvGraphicFramePr>
        <p:xfrm>
          <a:off x="4343400" y="1143000"/>
          <a:ext cx="4800600" cy="3155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2101" name="Rastrový obrázek" r:id="rId5" imgW="6647619" imgH="5095238" progId="Paint.Picture">
                  <p:embed/>
                </p:oleObj>
              </mc:Choice>
              <mc:Fallback>
                <p:oleObj name="Rastrový obrázek" r:id="rId5" imgW="6647619" imgH="5095238" progId="Paint.Picture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43400" y="1143000"/>
                        <a:ext cx="4800600" cy="31559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Příklad vysouvače</a:t>
            </a:r>
          </a:p>
        </p:txBody>
      </p:sp>
      <p:graphicFrame>
        <p:nvGraphicFramePr>
          <p:cNvPr id="118787" name="Object 3"/>
          <p:cNvGraphicFramePr>
            <a:graphicFrameLocks noChangeAspect="1"/>
          </p:cNvGraphicFramePr>
          <p:nvPr/>
        </p:nvGraphicFramePr>
        <p:xfrm>
          <a:off x="381000" y="1768475"/>
          <a:ext cx="8610600" cy="5089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8790" name="Rastrový obrázek" r:id="rId3" imgW="6058746" imgH="3580952" progId="Paint.Picture">
                  <p:embed/>
                </p:oleObj>
              </mc:Choice>
              <mc:Fallback>
                <p:oleObj name="Rastrový obrázek" r:id="rId3" imgW="6058746" imgH="3580952" progId="Paint.Picture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1000" y="1768475"/>
                        <a:ext cx="8610600" cy="50895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/>
          </p:cNvSpPr>
          <p:nvPr>
            <p:ph type="title" idx="429496729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Použitá literatura</a:t>
            </a:r>
          </a:p>
        </p:txBody>
      </p:sp>
      <p:sp>
        <p:nvSpPr>
          <p:cNvPr id="68611" name="Rectangle 3"/>
          <p:cNvSpPr>
            <a:spLocks noChangeArrowheads="1"/>
          </p:cNvSpPr>
          <p:nvPr/>
        </p:nvSpPr>
        <p:spPr bwMode="auto">
          <a:xfrm>
            <a:off x="0" y="1524000"/>
            <a:ext cx="9144000" cy="436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 Ing. FRENZL Jiří – Ruční palné zbraně </a:t>
            </a:r>
          </a:p>
          <a:p>
            <a:pPr algn="r"/>
            <a:r>
              <a:rPr lang="cs-CZ" sz="2800" i="1" u="none">
                <a:latin typeface="Times New Roman" charset="0"/>
              </a:rPr>
              <a:t>Uherský Brod 1993</a:t>
            </a:r>
          </a:p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 Ing. KŘÍBEK Jan – Střelné zbraně I + II</a:t>
            </a:r>
          </a:p>
          <a:p>
            <a:pPr algn="r"/>
            <a:r>
              <a:rPr lang="cs-CZ" sz="2800" i="1" u="none">
                <a:latin typeface="Times New Roman" charset="0"/>
              </a:rPr>
              <a:t>Brno 1994</a:t>
            </a:r>
            <a:endParaRPr lang="cs-CZ" sz="2800" u="none">
              <a:latin typeface="Times New Roman" charset="0"/>
            </a:endParaRPr>
          </a:p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 Ing. STROUHAL Karel – Civilní ruční zbraně a střelivo</a:t>
            </a:r>
          </a:p>
          <a:p>
            <a:pPr algn="r"/>
            <a:r>
              <a:rPr lang="cs-CZ" sz="2800" i="1" u="none">
                <a:latin typeface="Times New Roman" charset="0"/>
              </a:rPr>
              <a:t>Uherský Brod 1993</a:t>
            </a:r>
          </a:p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 Alexandr B. Žuk – Pušky a samopaly</a:t>
            </a:r>
          </a:p>
          <a:p>
            <a:pPr algn="r"/>
            <a:r>
              <a:rPr lang="cs-CZ" sz="2800" i="1" u="none">
                <a:latin typeface="Times New Roman" charset="0"/>
              </a:rPr>
              <a:t>Moskva 1987</a:t>
            </a:r>
          </a:p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 Alexandr B. Žuk – Revolvery a pistole</a:t>
            </a:r>
          </a:p>
          <a:p>
            <a:pPr algn="r" eaLnBrk="0" hangingPunct="0"/>
            <a:r>
              <a:rPr lang="cs-CZ" sz="2800" i="1" u="none">
                <a:latin typeface="Times New Roman" charset="0"/>
              </a:rPr>
              <a:t>Moskva 1983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22860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Použitá literatura</a:t>
            </a:r>
          </a:p>
        </p:txBody>
      </p:sp>
      <p:sp>
        <p:nvSpPr>
          <p:cNvPr id="86019" name="Rectangle 3"/>
          <p:cNvSpPr>
            <a:spLocks noChangeArrowheads="1"/>
          </p:cNvSpPr>
          <p:nvPr/>
        </p:nvSpPr>
        <p:spPr bwMode="auto">
          <a:xfrm>
            <a:off x="0" y="1143000"/>
            <a:ext cx="9144000" cy="5643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 Prof. Ing. Fišer Miloslav CSc. – Konstrukce loveckých, sportovních a obraných zbraní </a:t>
            </a:r>
          </a:p>
          <a:p>
            <a:pPr algn="r"/>
            <a:r>
              <a:rPr lang="cs-CZ" sz="2800" i="1" u="none">
                <a:latin typeface="Times New Roman" charset="0"/>
              </a:rPr>
              <a:t>Ostrava 2009</a:t>
            </a:r>
          </a:p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 Prof. Ing. Fišer Miloslav CSc. </a:t>
            </a:r>
          </a:p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 Doc. Ing. Procházka Stanislav CSc. – Projektování  loveckých, sportovních a obraných zbraní </a:t>
            </a:r>
          </a:p>
          <a:p>
            <a:pPr algn="r"/>
            <a:r>
              <a:rPr lang="cs-CZ" sz="2800" i="1" u="none">
                <a:latin typeface="Times New Roman" charset="0"/>
              </a:rPr>
              <a:t>Ostrava 2007</a:t>
            </a:r>
          </a:p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 Plíhal Bohumil, Beer Stanislav, Komenda Jan, Jedlička Luděk, Kuda Bohuslav  - Balistika</a:t>
            </a:r>
          </a:p>
          <a:p>
            <a:pPr algn="r"/>
            <a:r>
              <a:rPr lang="cs-CZ" sz="2800" i="1" u="none">
                <a:latin typeface="Times New Roman" charset="0"/>
              </a:rPr>
              <a:t>Brno 2003</a:t>
            </a:r>
            <a:endParaRPr lang="cs-CZ" sz="2800" u="none">
              <a:latin typeface="Times New Roman" charset="0"/>
            </a:endParaRPr>
          </a:p>
          <a:p>
            <a:pPr algn="l"/>
            <a:endParaRPr lang="cs-CZ" sz="2800" u="none">
              <a:latin typeface="Times New Roman" charset="0"/>
            </a:endParaRPr>
          </a:p>
          <a:p>
            <a:pPr algn="l"/>
            <a:r>
              <a:rPr lang="cs-CZ" sz="2800" u="none">
                <a:latin typeface="Times New Roman" charset="0"/>
              </a:rPr>
              <a:t>Firemní literatura, odborná periodika, sbírky zákonů a ostatní normy.</a:t>
            </a:r>
            <a:endParaRPr lang="cs-CZ" sz="2800" i="1" u="none">
              <a:latin typeface="Times New Roman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6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6_Cesta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3069</TotalTime>
  <Words>305</Words>
  <Application>Microsoft Office PowerPoint</Application>
  <PresentationFormat>Předvádění na obrazovce (4:3)</PresentationFormat>
  <Paragraphs>70</Paragraphs>
  <Slides>27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27</vt:i4>
      </vt:variant>
    </vt:vector>
  </HeadingPairs>
  <TitlesOfParts>
    <vt:vector size="30" baseType="lpstr">
      <vt:lpstr>6_Cesta</vt:lpstr>
      <vt:lpstr>Rastrový obrázek</vt:lpstr>
      <vt:lpstr>Bitmap Image</vt:lpstr>
      <vt:lpstr>17. Konstrukce nejdůležitějších částí</vt:lpstr>
      <vt:lpstr>A N O T A C E</vt:lpstr>
      <vt:lpstr>Záchyt závěru</vt:lpstr>
      <vt:lpstr>Příklad  záchytu závěru a zádržky zásobníku</vt:lpstr>
      <vt:lpstr>Příklad  záchytu závěru a zádržky zásobníku</vt:lpstr>
      <vt:lpstr>Řez integrovanou šachtou zásobníku</vt:lpstr>
      <vt:lpstr>Pohled na zádržku zásobníku a záchyt závěru</vt:lpstr>
      <vt:lpstr>Zádržka zásobníku</vt:lpstr>
      <vt:lpstr>Příklad zádržky zásobníku </vt:lpstr>
      <vt:lpstr>Zásobovací mechanizmus</vt:lpstr>
      <vt:lpstr>Příklad zásobníku jednořadého</vt:lpstr>
      <vt:lpstr>Řez zásobníkem jednořadým</vt:lpstr>
      <vt:lpstr>Příklad trubkového zásobníku </vt:lpstr>
      <vt:lpstr>Příklad dvouřadého zásobníku</vt:lpstr>
      <vt:lpstr>Pojistky</vt:lpstr>
      <vt:lpstr>Příklady pojistek</vt:lpstr>
      <vt:lpstr>Pažba</vt:lpstr>
      <vt:lpstr>Příklady pažeb pistolových rukojetí</vt:lpstr>
      <vt:lpstr>Příklad sklopné pažby</vt:lpstr>
      <vt:lpstr>Vytahovací a vyhazovací mechanizmus</vt:lpstr>
      <vt:lpstr>Příklad vytahovače</vt:lpstr>
      <vt:lpstr>Příklad vytahovače a vyhazovače</vt:lpstr>
      <vt:lpstr>Příklad vytahovače, vyhazovače a přidržovače</vt:lpstr>
      <vt:lpstr>Příklad vyhazovače</vt:lpstr>
      <vt:lpstr>Příklad vysouvače</vt:lpstr>
      <vt:lpstr>Použitá literatura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skola2</dc:creator>
  <cp:lastModifiedBy>Pavel</cp:lastModifiedBy>
  <cp:revision>144</cp:revision>
  <dcterms:created xsi:type="dcterms:W3CDTF">2012-05-15T11:32:42Z</dcterms:created>
  <dcterms:modified xsi:type="dcterms:W3CDTF">2013-11-07T10:21:47Z</dcterms:modified>
</cp:coreProperties>
</file>