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57" r:id="rId1"/>
  </p:sldMasterIdLst>
  <p:notesMasterIdLst>
    <p:notesMasterId r:id="rId30"/>
  </p:notesMasterIdLst>
  <p:handoutMasterIdLst>
    <p:handoutMasterId r:id="rId31"/>
  </p:handoutMasterIdLst>
  <p:sldIdLst>
    <p:sldId id="257" r:id="rId2"/>
    <p:sldId id="279" r:id="rId3"/>
    <p:sldId id="281" r:id="rId4"/>
    <p:sldId id="285" r:id="rId5"/>
    <p:sldId id="290" r:id="rId6"/>
    <p:sldId id="286" r:id="rId7"/>
    <p:sldId id="287" r:id="rId8"/>
    <p:sldId id="288" r:id="rId9"/>
    <p:sldId id="294" r:id="rId10"/>
    <p:sldId id="283" r:id="rId11"/>
    <p:sldId id="289" r:id="rId12"/>
    <p:sldId id="299" r:id="rId13"/>
    <p:sldId id="291" r:id="rId14"/>
    <p:sldId id="293" r:id="rId15"/>
    <p:sldId id="295" r:id="rId16"/>
    <p:sldId id="307" r:id="rId17"/>
    <p:sldId id="300" r:id="rId18"/>
    <p:sldId id="301" r:id="rId19"/>
    <p:sldId id="292" r:id="rId20"/>
    <p:sldId id="302" r:id="rId21"/>
    <p:sldId id="297" r:id="rId22"/>
    <p:sldId id="298" r:id="rId23"/>
    <p:sldId id="305" r:id="rId24"/>
    <p:sldId id="303" r:id="rId25"/>
    <p:sldId id="304" r:id="rId26"/>
    <p:sldId id="306" r:id="rId27"/>
    <p:sldId id="282" r:id="rId28"/>
    <p:sldId id="296" r:id="rId29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ctr" rtl="0" fontAlgn="base">
      <a:spcBef>
        <a:spcPct val="0"/>
      </a:spcBef>
      <a:spcAft>
        <a:spcPct val="0"/>
      </a:spcAft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u="sng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527430"/>
    <a:srgbClr val="FF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16" autoAdjust="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png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59D734-D1CC-4174-ADD8-C5011E468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6280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Uvedení autoři, není-li uvedeno jinak jsou autory tohoto výukového materiálu a všech jeho částí. Tento projekt je spolufinancován ESF a státním rozpočtem ČR.</a:t>
            </a:r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0"/>
            <a:r>
              <a:rPr lang="cs-CZ" smtClean="0"/>
              <a:t>Druhá úroveň</a:t>
            </a:r>
          </a:p>
          <a:p>
            <a:pPr lvl="0"/>
            <a:r>
              <a:rPr lang="cs-CZ" smtClean="0"/>
              <a:t>Třetí úroveň</a:t>
            </a:r>
          </a:p>
          <a:p>
            <a:pPr lvl="0"/>
            <a:r>
              <a:rPr lang="cs-CZ" smtClean="0"/>
              <a:t>Čtvrtá úroveň</a:t>
            </a:r>
          </a:p>
          <a:p>
            <a:pPr lvl="0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u="none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9F39EEC-C65D-4530-8953-75D76D446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786248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3AC94-241A-448B-9684-D46760B7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84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datum 2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>
              <a:defRPr sz="1200" u="none">
                <a:solidFill>
                  <a:schemeClr val="accent1">
                    <a:shade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zápatí 23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>
              <a:defRPr sz="1200" u="none">
                <a:solidFill>
                  <a:schemeClr val="accent1">
                    <a:shade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323E6E4-D9E5-4499-A64D-45E515BA3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8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1.png"/><Relationship Id="rId5" Type="http://schemas.openxmlformats.org/officeDocument/2006/relationships/oleObject" Target="../embeddings/oleObject8.bin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3.png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5.png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22.png"/><Relationship Id="rId5" Type="http://schemas.openxmlformats.org/officeDocument/2006/relationships/oleObject" Target="../embeddings/oleObject19.bin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24.png"/><Relationship Id="rId5" Type="http://schemas.openxmlformats.org/officeDocument/2006/relationships/oleObject" Target="../embeddings/oleObject21.bin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s-CZ" u="none"/>
          </a:p>
        </p:txBody>
      </p:sp>
      <p:graphicFrame>
        <p:nvGraphicFramePr>
          <p:cNvPr id="10277" name="Group 37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593248669"/>
              </p:ext>
            </p:extLst>
          </p:nvPr>
        </p:nvGraphicFramePr>
        <p:xfrm>
          <a:off x="381000" y="1981200"/>
          <a:ext cx="8493125" cy="4018502"/>
        </p:xfrm>
        <a:graphic>
          <a:graphicData uri="http://schemas.openxmlformats.org/drawingml/2006/table">
            <a:tbl>
              <a:tblPr/>
              <a:tblGrid>
                <a:gridCol w="2114550"/>
                <a:gridCol w="6378575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r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Ing. Štursa Petr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prezentace</a:t>
                      </a: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5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18. Hlavně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10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Balistika a konstrukce hlavních dílů zbraní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(pro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ročník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předmětu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SZb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28. Listopadu 2012</a:t>
                      </a: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67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algn="l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algn="l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algn="l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algn="l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u="none"/>
              <a:t>Uvedení autor, není-li uvedeno jinak, je autorem tohoto výukového materiálu a všech jeho částí. Tento projekt je spolufinancován ESF a státním rozpočtem ČR.</a:t>
            </a:r>
          </a:p>
        </p:txBody>
      </p:sp>
      <p:sp>
        <p:nvSpPr>
          <p:cNvPr id="10275" name="Rectangle 35"/>
          <p:cNvSpPr>
            <a:spLocks noGrp="1"/>
          </p:cNvSpPr>
          <p:nvPr>
            <p:ph type="title" idx="4294967295"/>
          </p:nvPr>
        </p:nvSpPr>
        <p:spPr bwMode="auto">
          <a:xfrm>
            <a:off x="228600" y="10668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18. Hlavně</a:t>
            </a: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16632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9916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A N O T A C E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201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 u="none"/>
              <a:t>	Záměrem této sady výukových materiálů s názvem </a:t>
            </a:r>
            <a:r>
              <a:rPr lang="cs-CZ" sz="2800" b="1" u="none"/>
              <a:t>Balistika a konstrukce hlavních dílů zbraní </a:t>
            </a:r>
            <a:r>
              <a:rPr lang="cs-CZ" sz="2800" u="none"/>
              <a:t>je ukázat žákům 2. ročníku SŠ-COPt, ve vyučovaném předmětu </a:t>
            </a:r>
            <a:r>
              <a:rPr lang="cs-CZ" sz="2800" i="1" u="none"/>
              <a:t>Střelné zbraně a balistika </a:t>
            </a:r>
            <a:r>
              <a:rPr lang="cs-CZ" sz="2800" u="none"/>
              <a:t>zajímavou technikou některá úskalí této zajímavé vědní disciplíny.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44196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solidFill>
                  <a:schemeClr val="tx2"/>
                </a:solidFill>
              </a:rPr>
              <a:t>	</a:t>
            </a:r>
            <a:r>
              <a:rPr lang="cs-CZ" sz="2800" u="none"/>
              <a:t>Jednotlivé prezentace  této sady popisují postupně probírané oblasti a zábavnou formou se je snaží přiblížit žákům a tak je vtáhnout do daného problému.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Co je to hlaveň </a:t>
            </a: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0" y="12954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Hlaveň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má tvar trubky, ve které probíhá přeměna chemické energie střelného prachu na kinetickou (pohybovou) energii střely. Hlavní úloha hlavně spočívá ve ve vedení střely v potřebném směru. Hlaveň se skládá ze ze čtyř na sebe navazujících částí:	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Nábojová komora s náběhem do hlavně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Dosedací kužel s krčkem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Přechodový kužel s volnou částí běhu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Vývrt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Ústí hlavně</a:t>
            </a:r>
            <a:r>
              <a:rPr lang="cs-CZ" sz="2800" b="1" u="none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Broková hlaveň</a:t>
            </a:r>
          </a:p>
        </p:txBody>
      </p:sp>
      <p:graphicFrame>
        <p:nvGraphicFramePr>
          <p:cNvPr id="72708" name="Object 4"/>
          <p:cNvGraphicFramePr>
            <a:graphicFrameLocks noChangeAspect="1"/>
          </p:cNvGraphicFramePr>
          <p:nvPr/>
        </p:nvGraphicFramePr>
        <p:xfrm>
          <a:off x="0" y="4164013"/>
          <a:ext cx="9144000" cy="2693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3" name="Rastrový obrázek" r:id="rId3" imgW="6335009" imgH="1867161" progId="Paint.Picture">
                  <p:embed/>
                </p:oleObj>
              </mc:Choice>
              <mc:Fallback>
                <p:oleObj name="Rastrový obrázek" r:id="rId3" imgW="6335009" imgH="1867161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164013"/>
                        <a:ext cx="9144000" cy="2693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28575" y="838200"/>
            <a:ext cx="8799513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1a – rádiusové ústí hlavně                   O – otvor pro zápalník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2 – klasické zahrdlení hlavně	         Z - závěr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3a – hladký vývrt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4 – přechodový kužel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5 – nábojová komora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Zv – závěrová vůle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Uzl – uzamykací rozměr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Kulová hlaveň </a:t>
            </a:r>
          </a:p>
        </p:txBody>
      </p:sp>
      <p:graphicFrame>
        <p:nvGraphicFramePr>
          <p:cNvPr id="77828" name="Object 4"/>
          <p:cNvGraphicFramePr>
            <a:graphicFrameLocks noChangeAspect="1"/>
          </p:cNvGraphicFramePr>
          <p:nvPr/>
        </p:nvGraphicFramePr>
        <p:xfrm>
          <a:off x="0" y="685800"/>
          <a:ext cx="9144000" cy="2678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99" name="Rastrový obrázek" r:id="rId3" imgW="6211167" imgH="1819529" progId="Paint.Picture">
                  <p:embed/>
                </p:oleObj>
              </mc:Choice>
              <mc:Fallback>
                <p:oleObj name="Rastrový obrázek" r:id="rId3" imgW="6211167" imgH="1819529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685800"/>
                        <a:ext cx="9144000" cy="2678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7830" name="Rectangle 6"/>
          <p:cNvSpPr>
            <a:spLocks noChangeArrowheads="1"/>
          </p:cNvSpPr>
          <p:nvPr/>
        </p:nvSpPr>
        <p:spPr bwMode="auto">
          <a:xfrm>
            <a:off x="0" y="3349625"/>
            <a:ext cx="9144000" cy="350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1b – válcové ústí hlavně                   O – otvor pro zápalník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3b – drážkovaný vývrt hlavně	      Zv – závěrová vůle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4 – přechodový kužel		      Uzl – uzamykací rozměr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5 – nábojová komora		      Z – závěr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6 – volný běh střely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7 – válcový krček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8 – dosedací kužel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9 – čelo závěru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Kulová hlaveň s nákružkem (rantlem) </a:t>
            </a:r>
          </a:p>
        </p:txBody>
      </p:sp>
      <p:sp>
        <p:nvSpPr>
          <p:cNvPr id="73732" name="Rectangle 4"/>
          <p:cNvSpPr>
            <a:spLocks noChangeArrowheads="1"/>
          </p:cNvSpPr>
          <p:nvPr/>
        </p:nvSpPr>
        <p:spPr bwMode="auto">
          <a:xfrm>
            <a:off x="1314450" y="9334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3733" name="Object 5"/>
          <p:cNvGraphicFramePr>
            <a:graphicFrameLocks noChangeAspect="1"/>
          </p:cNvGraphicFramePr>
          <p:nvPr/>
        </p:nvGraphicFramePr>
        <p:xfrm>
          <a:off x="0" y="4213225"/>
          <a:ext cx="9144000" cy="2644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23" name="Rastrový obrázek" r:id="rId3" imgW="6190476" imgH="1790476" progId="Paint.Picture">
                  <p:embed/>
                </p:oleObj>
              </mc:Choice>
              <mc:Fallback>
                <p:oleObj name="Rastrový obrázek" r:id="rId3" imgW="6190476" imgH="1790476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213225"/>
                        <a:ext cx="9144000" cy="2644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4" name="Rectangle 6"/>
          <p:cNvSpPr>
            <a:spLocks noChangeArrowheads="1"/>
          </p:cNvSpPr>
          <p:nvPr/>
        </p:nvSpPr>
        <p:spPr bwMode="auto">
          <a:xfrm>
            <a:off x="0" y="9906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1b – válcové ústí hlavně		9 – čelo závěru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3b – drážkovaný vývrt		10 – osazení pro nákružek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4 – přechodový kužel 		O – otvor pro zápalník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5 – nábojová komora		Z – závěr 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6 – volný běh střely		Zv – závěrová vůle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7 – krček				Uzl – uzamykací rozměr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8 – dosedací kužel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Obrázek komory </a:t>
            </a:r>
          </a:p>
        </p:txBody>
      </p:sp>
      <p:sp>
        <p:nvSpPr>
          <p:cNvPr id="74756" name="Rectangle 4"/>
          <p:cNvSpPr>
            <a:spLocks noChangeArrowheads="1"/>
          </p:cNvSpPr>
          <p:nvPr/>
        </p:nvSpPr>
        <p:spPr bwMode="auto">
          <a:xfrm>
            <a:off x="1319213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4755" name="Object 3"/>
          <p:cNvGraphicFramePr>
            <a:graphicFrameLocks noChangeAspect="1"/>
          </p:cNvGraphicFramePr>
          <p:nvPr/>
        </p:nvGraphicFramePr>
        <p:xfrm>
          <a:off x="0" y="0"/>
          <a:ext cx="9144000" cy="6640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0" r:id="rId3" imgW="10533333" imgH="7640116" progId="Paint.Picture">
                  <p:embed/>
                </p:oleObj>
              </mc:Choice>
              <mc:Fallback>
                <p:oleObj r:id="rId3" imgW="10533333" imgH="7640116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640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91440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Význam jednotlivých částí nábojové komory </a:t>
            </a: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auto">
          <a:xfrm>
            <a:off x="0" y="5257800"/>
            <a:ext cx="91440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>
            <a:spAutoFit/>
          </a:bodyPr>
          <a:lstStyle/>
          <a:p>
            <a:pPr algn="just" eaLnBrk="0" hangingPunct="0"/>
            <a:endParaRPr lang="cs-CZ" u="none"/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0" y="9144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>
                <a:latin typeface="Times New Roman" pitchFamily="18" charset="0"/>
              </a:rPr>
              <a:t>Náběhový kužel</a:t>
            </a:r>
            <a:r>
              <a:rPr lang="cs-CZ" sz="2800" u="none">
                <a:latin typeface="Times New Roman" pitchFamily="18" charset="0"/>
              </a:rPr>
              <a:t> – usnadňuje zasunutí nabíjeného náboje a jeho správné ustavení do osy hlavně. Tím musí zabezpečit bezproblémové uzavření zbraně. </a:t>
            </a: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0" y="2743200"/>
            <a:ext cx="91440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>
                <a:latin typeface="Times New Roman" pitchFamily="18" charset="0"/>
              </a:rPr>
              <a:t>Komora hlavně</a:t>
            </a:r>
            <a:r>
              <a:rPr lang="cs-CZ" sz="2800" u="none">
                <a:latin typeface="Times New Roman" pitchFamily="18" charset="0"/>
              </a:rPr>
              <a:t> – zabezpečuje  utěsnění samotného vývrtu a vloženého náboje proti unikání rozpínajících se tlakových plynů do závěru nebo závorníku. Současně slouží pro vložení náboje a jeho bezpečné uzavření.</a:t>
            </a: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auto">
          <a:xfrm>
            <a:off x="0" y="4876800"/>
            <a:ext cx="9144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>
                <a:latin typeface="Times New Roman" pitchFamily="18" charset="0"/>
              </a:rPr>
              <a:t>Dosedací kužel</a:t>
            </a:r>
            <a:r>
              <a:rPr lang="cs-CZ" sz="2800" u="none">
                <a:latin typeface="Times New Roman" pitchFamily="18" charset="0"/>
              </a:rPr>
              <a:t> – slouží pro dosednutí lahvicovitého náboje a spolu s čelem závěru vytváří uzamykací rozměr. Tento jedním z nejdůležitějších rozměrů celého systému zbraně.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Hlavní části komory </a:t>
            </a:r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0" y="838200"/>
            <a:ext cx="90678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>
                <a:latin typeface="Times New Roman" pitchFamily="18" charset="0"/>
                <a:cs typeface="Times New Roman" pitchFamily="18" charset="0"/>
              </a:rPr>
              <a:t>Přechodový kužel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– usnadňuje zaříznutí střely do drážek vývrtu a zabraňuje tak nebezpečnému vzrůstu tlaku rozpínajících se plynů. Jeho velikost značně ovlivňuje vývin rány a hodnotu tlaku prachových plynů, zaříznutí do drážek je tím snazší čím je přechodový kužel pozvolnější. Starší méně výkonné ráže mají kuželovitost 1:30, zatím co výkonné ráže mají 1:100. Návaznost přechodového kužele na nábojovou komoru má ráz kompromisu. Jestliže ve zbrani dané ráže používáme náboje s rozdílnou celkovou délkou a rozdílným tvarem přední části střely. Krátká špičatá střela může vytvářet zvětšený volný chod, zatím co střela dlouhá a zaoblená se může zařezávat do drážek pouhým uzamčením závěru. Oddělení střely od nábojnice.</a:t>
            </a:r>
            <a:r>
              <a:rPr lang="cs-CZ" sz="2800" u="none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Popis jednotlivých částí</a:t>
            </a: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0" y="1524000"/>
            <a:ext cx="9144000" cy="436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800">
                <a:latin typeface="Times New Roman" pitchFamily="18" charset="0"/>
                <a:cs typeface="Times New Roman" pitchFamily="18" charset="0"/>
              </a:rPr>
              <a:t>Válcový krček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 – vede přední část náboje ve které je zalisována střela.</a:t>
            </a:r>
          </a:p>
          <a:p>
            <a:pPr algn="l" eaLnBrk="0" hangingPunct="0">
              <a:spcBef>
                <a:spcPct val="50000"/>
              </a:spcBef>
            </a:pPr>
            <a:endParaRPr lang="cs-CZ" sz="2800" u="none">
              <a:latin typeface="Times New Roman" pitchFamily="18" charset="0"/>
              <a:cs typeface="Times New Roman" pitchFamily="18" charset="0"/>
            </a:endParaRPr>
          </a:p>
          <a:p>
            <a:pPr algn="l" eaLnBrk="0" hangingPunct="0">
              <a:spcBef>
                <a:spcPct val="50000"/>
              </a:spcBef>
            </a:pPr>
            <a:r>
              <a:rPr lang="cs-CZ" sz="2800">
                <a:latin typeface="Times New Roman" pitchFamily="18" charset="0"/>
                <a:cs typeface="Times New Roman" pitchFamily="18" charset="0"/>
              </a:rPr>
              <a:t>Volná část přechodového kužele</a:t>
            </a:r>
            <a:r>
              <a:rPr lang="cs-CZ" sz="2800" b="1" u="none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– je to válcový přechod mezi přechodovým kuželem a krčkem. Slouží k bezpečnému uzavření náboje do nábojové komory, aby nedošlo k zaříznutí střely do vývrtu. Usnadňuje zaříznutí střely do drážek, je-li tato část velká (opotřebená) může způsobit stržení střely a ztrátu stability.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Vývrt</a:t>
            </a:r>
          </a:p>
        </p:txBody>
      </p:sp>
      <p:sp>
        <p:nvSpPr>
          <p:cNvPr id="76814" name="Rectangle 14"/>
          <p:cNvSpPr>
            <a:spLocks noChangeArrowheads="1"/>
          </p:cNvSpPr>
          <p:nvPr/>
        </p:nvSpPr>
        <p:spPr bwMode="auto">
          <a:xfrm>
            <a:off x="0" y="1295400"/>
            <a:ext cx="9144000" cy="478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/>
            <a:r>
              <a:rPr lang="cs-CZ" sz="2800" u="none"/>
              <a:t>	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Drážkovaný nebo polygonní vývrt hlavně je skupina vodících ploch ve tvaru šroubovice, která zajišťuje roztočení střely okolo jeho podélné osy. Vývrt je tvořen dvěma druhy prvků, těmito prvky jsou drážky a pole. Drážky jsou místa, která jsou "vyříznuta" v hlavni. Je tedy jasné, že vystouplé prvky se nazývají pole. Drážky a pole se mohou lišit počtem, hloubkou, tvarem, směrem stoupání (pravo a levotočivé), a velikostí stoupání. Rotace udělená vývrtem střele, výrazně zvyšuje její stabilitu. Vývrt hlavně lze charakterizovat jeho stoupáním, to nám říká, že na jednu otáčku musí projektil urazit danou vzdálenost.</a:t>
            </a:r>
            <a:endParaRPr lang="cs-CZ" sz="2800" u="none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Rychlost rotace střely</a:t>
            </a:r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0" y="762000"/>
            <a:ext cx="9144000" cy="565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>
            <a:spAutoFit/>
          </a:bodyPr>
          <a:lstStyle/>
          <a:p>
            <a:pPr indent="449263" eaLnBrk="0" hangingPunct="0">
              <a:tabLst>
                <a:tab pos="685800" algn="l"/>
                <a:tab pos="4343400" algn="l"/>
              </a:tabLst>
            </a:pPr>
            <a:r>
              <a:rPr lang="cs-CZ" sz="3200" b="1" u="none">
                <a:latin typeface="Times New Roman" pitchFamily="18" charset="0"/>
                <a:cs typeface="Times New Roman" pitchFamily="18" charset="0"/>
              </a:rPr>
              <a:t>	n = v</a:t>
            </a:r>
            <a:r>
              <a:rPr lang="cs-CZ" sz="3200" b="1" u="none" baseline="-3000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3200" b="1" u="none">
                <a:latin typeface="Times New Roman" pitchFamily="18" charset="0"/>
                <a:cs typeface="Times New Roman" pitchFamily="18" charset="0"/>
              </a:rPr>
              <a:t> / s</a:t>
            </a:r>
          </a:p>
          <a:p>
            <a:pPr indent="449263" algn="just" eaLnBrk="0" hangingPunct="0">
              <a:tabLst>
                <a:tab pos="685800" algn="l"/>
                <a:tab pos="4343400" algn="l"/>
              </a:tabLst>
            </a:pPr>
            <a:r>
              <a:rPr lang="cs-CZ" sz="2800" u="none">
                <a:cs typeface="Times New Roman" pitchFamily="18" charset="0"/>
              </a:rPr>
              <a:t>	 </a:t>
            </a:r>
          </a:p>
          <a:p>
            <a:pPr indent="449263" algn="just" eaLnBrk="0" hangingPunct="0">
              <a:tabLst>
                <a:tab pos="685800" algn="l"/>
                <a:tab pos="4343400" algn="l"/>
              </a:tabLst>
            </a:pPr>
            <a:r>
              <a:rPr lang="cs-CZ" sz="2800" u="none">
                <a:cs typeface="Times New Roman" pitchFamily="18" charset="0"/>
              </a:rPr>
              <a:t>	n – počet otáček střely	</a:t>
            </a:r>
          </a:p>
          <a:p>
            <a:pPr indent="449263" algn="just" eaLnBrk="0" hangingPunct="0">
              <a:tabLst>
                <a:tab pos="685800" algn="l"/>
                <a:tab pos="4343400" algn="l"/>
              </a:tabLst>
            </a:pPr>
            <a:r>
              <a:rPr lang="cs-CZ" sz="2800" u="none">
                <a:cs typeface="Times New Roman" pitchFamily="18" charset="0"/>
              </a:rPr>
              <a:t>	v</a:t>
            </a:r>
            <a:r>
              <a:rPr lang="cs-CZ" sz="2800" u="none" baseline="-30000">
                <a:cs typeface="Times New Roman" pitchFamily="18" charset="0"/>
              </a:rPr>
              <a:t>ú</a:t>
            </a:r>
            <a:r>
              <a:rPr lang="cs-CZ" sz="2800" u="none">
                <a:cs typeface="Times New Roman" pitchFamily="18" charset="0"/>
              </a:rPr>
              <a:t> – úsťová rychlost</a:t>
            </a:r>
          </a:p>
          <a:p>
            <a:pPr indent="449263" algn="just" eaLnBrk="0" hangingPunct="0">
              <a:tabLst>
                <a:tab pos="685800" algn="l"/>
                <a:tab pos="4343400" algn="l"/>
              </a:tabLst>
            </a:pPr>
            <a:r>
              <a:rPr lang="cs-CZ" sz="2800" u="none">
                <a:cs typeface="Times New Roman" pitchFamily="18" charset="0"/>
              </a:rPr>
              <a:t>	s – stoupání vývrtu</a:t>
            </a:r>
          </a:p>
          <a:p>
            <a:pPr indent="449263" algn="just" eaLnBrk="0" hangingPunct="0">
              <a:tabLst>
                <a:tab pos="685800" algn="l"/>
                <a:tab pos="4343400" algn="l"/>
              </a:tabLst>
            </a:pPr>
            <a:r>
              <a:rPr lang="cs-CZ" sz="2800" u="none">
                <a:cs typeface="Times New Roman" pitchFamily="18" charset="0"/>
              </a:rPr>
              <a:t>Kombinace hmotnosti, délky a tvaru střely určuje stoupání vývrtu. Střely velké ráže kulatého tvaru určené na krátkou vzdálenost potřebují velké stoupání, např.: 1:1200 mm. Naopak střely malé ráže podlouhlého tvaru určené na dlouhou vzdálenost potřebují malé stoupání, např.: 80 grainová střela 5,56x45 mm NATO potřebuje stoupání 1:200 mm a větší. Klasický vývrt udržuje konstantní rotaci projektilu po celou délku hlavně.</a:t>
            </a:r>
            <a:endParaRPr lang="cs-CZ" sz="2800" u="none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Druhy drážkovaných vývrtů </a:t>
            </a:r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1314450" y="23717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8853" name="Object 5"/>
          <p:cNvGraphicFramePr>
            <a:graphicFrameLocks noChangeAspect="1"/>
          </p:cNvGraphicFramePr>
          <p:nvPr/>
        </p:nvGraphicFramePr>
        <p:xfrm>
          <a:off x="0" y="1066800"/>
          <a:ext cx="9144000" cy="3184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8" name="Rastrový obrázek" r:id="rId3" imgW="7685714" imgH="2676899" progId="Paint.Picture">
                  <p:embed/>
                </p:oleObj>
              </mc:Choice>
              <mc:Fallback>
                <p:oleObj name="Rastrový obrázek" r:id="rId3" imgW="7685714" imgH="2676899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066800"/>
                        <a:ext cx="9144000" cy="3184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854" name="Rectangle 6"/>
          <p:cNvSpPr>
            <a:spLocks noChangeArrowheads="1"/>
          </p:cNvSpPr>
          <p:nvPr/>
        </p:nvSpPr>
        <p:spPr bwMode="auto">
          <a:xfrm>
            <a:off x="2667000" y="4648200"/>
            <a:ext cx="384175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A – pravoúhlý vývrt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B – lichoběžníkový vývrt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C – polygonní vývrt	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Základní kontrolované rozměry vývrtu </a:t>
            </a:r>
          </a:p>
        </p:txBody>
      </p:sp>
      <p:sp>
        <p:nvSpPr>
          <p:cNvPr id="80899" name="Rectangle 3"/>
          <p:cNvSpPr>
            <a:spLocks noChangeArrowheads="1"/>
          </p:cNvSpPr>
          <p:nvPr/>
        </p:nvSpPr>
        <p:spPr bwMode="auto">
          <a:xfrm>
            <a:off x="0" y="1371600"/>
            <a:ext cx="89916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>
                <a:latin typeface="Times New Roman" pitchFamily="18" charset="0"/>
              </a:rPr>
              <a:t>Průměr D</a:t>
            </a:r>
            <a:r>
              <a:rPr lang="cs-CZ" sz="2800" u="none">
                <a:latin typeface="Times New Roman" pitchFamily="18" charset="0"/>
              </a:rPr>
              <a:t> – rozměr vývrtu přes drážky. Měří se speciálním měřidlem. Musí se měřit podle počtu drážek ve vývrtu. 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4 drážkový vývrt 2x. 6ti drážkový vývrt 3x.</a:t>
            </a:r>
          </a:p>
          <a:p>
            <a:pPr algn="l"/>
            <a:endParaRPr lang="cs-CZ" sz="2800">
              <a:latin typeface="Times New Roman" pitchFamily="18" charset="0"/>
            </a:endParaRPr>
          </a:p>
          <a:p>
            <a:pPr algn="l"/>
            <a:r>
              <a:rPr lang="cs-CZ" sz="2800">
                <a:latin typeface="Times New Roman" pitchFamily="18" charset="0"/>
              </a:rPr>
              <a:t>Průměr d</a:t>
            </a:r>
            <a:r>
              <a:rPr lang="cs-CZ" sz="2800" u="none">
                <a:latin typeface="Times New Roman" pitchFamily="18" charset="0"/>
              </a:rPr>
              <a:t> – rozměr vývrtu přes políčka. Je měřitelný běžnými válcovými kalibry. Může se měřit přes celou délku hlavně</a:t>
            </a:r>
          </a:p>
          <a:p>
            <a:pPr algn="l"/>
            <a:endParaRPr lang="cs-CZ" sz="2800">
              <a:latin typeface="Times New Roman" pitchFamily="18" charset="0"/>
            </a:endParaRPr>
          </a:p>
          <a:p>
            <a:pPr algn="l"/>
            <a:r>
              <a:rPr lang="cs-CZ" sz="2800">
                <a:latin typeface="Times New Roman" pitchFamily="18" charset="0"/>
              </a:rPr>
              <a:t>Š</a:t>
            </a:r>
            <a:r>
              <a:rPr lang="cs-CZ" sz="2800" u="none">
                <a:latin typeface="Times New Roman" pitchFamily="18" charset="0"/>
              </a:rPr>
              <a:t> – šířka drážky. Měří se speciálním měřidlem. Musí se měřit podle počtu drážek ve vývrtu. </a:t>
            </a:r>
          </a:p>
          <a:p>
            <a:pPr algn="l"/>
            <a:r>
              <a:rPr lang="cs-CZ" sz="2800" u="none">
                <a:latin typeface="Times New Roman" pitchFamily="18" charset="0"/>
              </a:rPr>
              <a:t>4 drážkový vývrt 2x. 6ti drážkový vývrt 3x.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Tg. Postup výroby hlavně r.4,5 mm </a:t>
            </a:r>
          </a:p>
        </p:txBody>
      </p:sp>
      <p:graphicFrame>
        <p:nvGraphicFramePr>
          <p:cNvPr id="82949" name="Object 5"/>
          <p:cNvGraphicFramePr>
            <a:graphicFrameLocks noChangeAspect="1"/>
          </p:cNvGraphicFramePr>
          <p:nvPr/>
        </p:nvGraphicFramePr>
        <p:xfrm>
          <a:off x="0" y="787400"/>
          <a:ext cx="7772400" cy="607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3" name="List" r:id="rId3" imgW="5610606" imgH="4381805" progId="Excel.Sheet.8">
                  <p:embed/>
                </p:oleObj>
              </mc:Choice>
              <mc:Fallback>
                <p:oleObj name="List" r:id="rId3" imgW="5610606" imgH="4381805" progId="Excel.Sheet.8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787400"/>
                        <a:ext cx="7772400" cy="607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Postup vrtání hlavní</a:t>
            </a:r>
          </a:p>
        </p:txBody>
      </p:sp>
      <p:sp>
        <p:nvSpPr>
          <p:cNvPr id="105475" name="Rectangle 3"/>
          <p:cNvSpPr>
            <a:spLocks noChangeArrowheads="1"/>
          </p:cNvSpPr>
          <p:nvPr/>
        </p:nvSpPr>
        <p:spPr bwMode="auto">
          <a:xfrm>
            <a:off x="152400" y="787400"/>
            <a:ext cx="8991600" cy="607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 eaLnBrk="0" hangingPunct="0">
              <a:tabLst>
                <a:tab pos="5210175" algn="l"/>
              </a:tabLst>
            </a:pPr>
            <a:r>
              <a:rPr lang="cs-CZ" sz="2800" u="none">
                <a:latin typeface="Times New Roman" pitchFamily="18" charset="0"/>
              </a:rPr>
              <a:t>         </a:t>
            </a: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Před samotnou výrobou vývrtu hlavně musíme provést vyvrtání připraveného polotovaru hlavně. Polotovar musí být zarovnaný na potřebnou délku a jedna jeho strana musí být osoustružena na průměr pro zaručení souososti vyvrtávaného otvoru. Princip vrtání polotovaru na výrobu hlavně:</a:t>
            </a:r>
          </a:p>
          <a:p>
            <a:pPr algn="l" eaLnBrk="0" hangingPunct="0">
              <a:tabLst>
                <a:tab pos="5210175" algn="l"/>
              </a:tabLst>
            </a:pPr>
            <a:endParaRPr lang="cs-CZ" sz="2800" u="none">
              <a:latin typeface="Times New Roman" pitchFamily="18" charset="0"/>
              <a:cs typeface="Times New Roman" pitchFamily="18" charset="0"/>
            </a:endParaRPr>
          </a:p>
          <a:p>
            <a:pPr algn="l" eaLnBrk="0" hangingPunct="0">
              <a:tabLst>
                <a:tab pos="5210175" algn="l"/>
              </a:tabLst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a – kuželový unášeč připevněný na vřeteni hlavňového vrtacího stroje (otáčí obrobek a vykonává hlavní řezný pohyb)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b – hlavňový vrták, (neotáčí se) ale posouvá se do řezu (vedlejší pohyb)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c – kuželové vodící pouzdro</a:t>
            </a:r>
          </a:p>
          <a:p>
            <a:pPr algn="l" eaLnBrk="0" hangingPunct="0">
              <a:tabLst>
                <a:tab pos="5210175" algn="l"/>
              </a:tabLst>
            </a:pPr>
            <a:r>
              <a:rPr lang="cs-CZ" sz="2800" u="none">
                <a:latin typeface="Times New Roman" pitchFamily="18" charset="0"/>
                <a:cs typeface="Times New Roman" pitchFamily="18" charset="0"/>
              </a:rPr>
              <a:t>d – zarovnaný a částečně osoustružený polotovar vrtané hlavně</a:t>
            </a:r>
            <a:r>
              <a:rPr lang="cs-CZ" sz="2800" u="none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Upínací pouzdra</a:t>
            </a:r>
          </a:p>
        </p:txBody>
      </p:sp>
      <p:graphicFrame>
        <p:nvGraphicFramePr>
          <p:cNvPr id="98307" name="Object 3"/>
          <p:cNvGraphicFramePr>
            <a:graphicFrameLocks noChangeAspect="1"/>
          </p:cNvGraphicFramePr>
          <p:nvPr/>
        </p:nvGraphicFramePr>
        <p:xfrm>
          <a:off x="0" y="1371600"/>
          <a:ext cx="5181600" cy="324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7" name="Rastrový obrázek" r:id="rId3" imgW="4277322" imgH="2676899" progId="Paint.Picture">
                  <p:embed/>
                </p:oleObj>
              </mc:Choice>
              <mc:Fallback>
                <p:oleObj name="Rastrový obrázek" r:id="rId3" imgW="4277322" imgH="2676899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371600"/>
                        <a:ext cx="5181600" cy="3241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8308" name="Object 4"/>
          <p:cNvGraphicFramePr>
            <a:graphicFrameLocks noChangeAspect="1"/>
          </p:cNvGraphicFramePr>
          <p:nvPr/>
        </p:nvGraphicFramePr>
        <p:xfrm>
          <a:off x="5600700" y="3406775"/>
          <a:ext cx="3543300" cy="3451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18" name="Rastrový obrázek" r:id="rId5" imgW="4038095" imgH="3933333" progId="Paint.Picture">
                  <p:embed/>
                </p:oleObj>
              </mc:Choice>
              <mc:Fallback>
                <p:oleObj name="Rastrový obrázek" r:id="rId5" imgW="4038095" imgH="3933333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00700" y="3406775"/>
                        <a:ext cx="3543300" cy="3451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Tvar hlavňového vrtáku</a:t>
            </a:r>
          </a:p>
        </p:txBody>
      </p:sp>
      <p:graphicFrame>
        <p:nvGraphicFramePr>
          <p:cNvPr id="99332" name="Object 4"/>
          <p:cNvGraphicFramePr>
            <a:graphicFrameLocks noChangeAspect="1"/>
          </p:cNvGraphicFramePr>
          <p:nvPr/>
        </p:nvGraphicFramePr>
        <p:xfrm>
          <a:off x="4191000" y="4192588"/>
          <a:ext cx="4953000" cy="2665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40" name="Rastrový obrázek" r:id="rId3" imgW="8266667" imgH="4447619" progId="Paint.Picture">
                  <p:embed/>
                </p:oleObj>
              </mc:Choice>
              <mc:Fallback>
                <p:oleObj name="Rastrový obrázek" r:id="rId3" imgW="8266667" imgH="4447619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4192588"/>
                        <a:ext cx="4953000" cy="2665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9333" name="Object 5"/>
          <p:cNvGraphicFramePr>
            <a:graphicFrameLocks noChangeAspect="1"/>
          </p:cNvGraphicFramePr>
          <p:nvPr/>
        </p:nvGraphicFramePr>
        <p:xfrm>
          <a:off x="0" y="838200"/>
          <a:ext cx="4572000" cy="3876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41" name="Rastrový obrázek" r:id="rId5" imgW="5952381" imgH="5047619" progId="Paint.Picture">
                  <p:embed/>
                </p:oleObj>
              </mc:Choice>
              <mc:Fallback>
                <p:oleObj name="Rastrový obrázek" r:id="rId5" imgW="5952381" imgH="5047619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838200"/>
                        <a:ext cx="4572000" cy="3876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hlavňového vrtání</a:t>
            </a:r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1319213" y="20335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79878" name="Object 6"/>
          <p:cNvGraphicFramePr>
            <a:graphicFrameLocks noChangeAspect="1"/>
          </p:cNvGraphicFramePr>
          <p:nvPr/>
        </p:nvGraphicFramePr>
        <p:xfrm>
          <a:off x="0" y="3671888"/>
          <a:ext cx="9144000" cy="3186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6" name="Rastrový obrázek" r:id="rId3" imgW="9619048" imgH="3352381" progId="Paint.Picture">
                  <p:embed/>
                </p:oleObj>
              </mc:Choice>
              <mc:Fallback>
                <p:oleObj name="Rastrový obrázek" r:id="rId3" imgW="9619048" imgH="3352381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671888"/>
                        <a:ext cx="9144000" cy="3186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9879" name="Object 7"/>
          <p:cNvGraphicFramePr>
            <a:graphicFrameLocks noChangeAspect="1"/>
          </p:cNvGraphicFramePr>
          <p:nvPr/>
        </p:nvGraphicFramePr>
        <p:xfrm>
          <a:off x="228600" y="838200"/>
          <a:ext cx="8915400" cy="2720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7" name="Rastrový obrázek" r:id="rId5" imgW="11174385" imgH="3409524" progId="Paint.Picture">
                  <p:embed/>
                </p:oleObj>
              </mc:Choice>
              <mc:Fallback>
                <p:oleObj name="Rastrový obrázek" r:id="rId5" imgW="11174385" imgH="3409524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" y="838200"/>
                        <a:ext cx="8915400" cy="2720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hlavňového vrtání</a:t>
            </a:r>
          </a:p>
        </p:txBody>
      </p:sp>
      <p:graphicFrame>
        <p:nvGraphicFramePr>
          <p:cNvPr id="100355" name="Object 3"/>
          <p:cNvGraphicFramePr>
            <a:graphicFrameLocks noChangeAspect="1"/>
          </p:cNvGraphicFramePr>
          <p:nvPr/>
        </p:nvGraphicFramePr>
        <p:xfrm>
          <a:off x="0" y="2209800"/>
          <a:ext cx="9144000" cy="4281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0359" name="Rastrový obrázek" r:id="rId3" imgW="7609524" imgH="3561905" progId="Paint.Picture">
                  <p:embed/>
                </p:oleObj>
              </mc:Choice>
              <mc:Fallback>
                <p:oleObj name="Rastrový obrázek" r:id="rId3" imgW="7609524" imgH="3561905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209800"/>
                        <a:ext cx="9144000" cy="4281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hlavňové vrtačky </a:t>
            </a:r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1314450" y="252888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graphicFrame>
        <p:nvGraphicFramePr>
          <p:cNvPr id="95238" name="Object 6"/>
          <p:cNvGraphicFramePr>
            <a:graphicFrameLocks noChangeAspect="1"/>
          </p:cNvGraphicFramePr>
          <p:nvPr/>
        </p:nvGraphicFramePr>
        <p:xfrm>
          <a:off x="0" y="1714500"/>
          <a:ext cx="9144000" cy="400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47" name="Rastrový obrázek" r:id="rId3" imgW="9666667" imgH="4229690" progId="Paint.Picture">
                  <p:embed/>
                </p:oleObj>
              </mc:Choice>
              <mc:Fallback>
                <p:oleObj name="Rastrový obrázek" r:id="rId3" imgW="9666667" imgH="4229690" progId="Paint.Picture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714500"/>
                        <a:ext cx="9144000" cy="4000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Hlavňový výstružník </a:t>
            </a:r>
          </a:p>
        </p:txBody>
      </p:sp>
      <p:graphicFrame>
        <p:nvGraphicFramePr>
          <p:cNvPr id="96260" name="Object 4"/>
          <p:cNvGraphicFramePr>
            <a:graphicFrameLocks noChangeAspect="1"/>
          </p:cNvGraphicFramePr>
          <p:nvPr/>
        </p:nvGraphicFramePr>
        <p:xfrm>
          <a:off x="0" y="3937000"/>
          <a:ext cx="9144000" cy="292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65" name="Rastrový obrázek" r:id="rId3" imgW="4858428" imgH="1552792" progId="Paint.Picture">
                  <p:embed/>
                </p:oleObj>
              </mc:Choice>
              <mc:Fallback>
                <p:oleObj name="Rastrový obrázek" r:id="rId3" imgW="4858428" imgH="1552792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937000"/>
                        <a:ext cx="9144000" cy="292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0" y="1066800"/>
            <a:ext cx="9144000" cy="308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	Tento výstružník je na rozdíl od klasických výstružníků, které jsou tlačeny do řezu, protahován celým vývrtem ven.</a:t>
            </a:r>
          </a:p>
          <a:p>
            <a:pPr algn="l"/>
            <a:endParaRPr lang="cs-CZ" sz="2800" u="none">
              <a:latin typeface="Times New Roman" pitchFamily="18" charset="0"/>
            </a:endParaRPr>
          </a:p>
          <a:p>
            <a:pPr algn="l"/>
            <a:r>
              <a:rPr lang="cs-CZ" sz="2800" u="none">
                <a:latin typeface="Times New Roman" pitchFamily="18" charset="0"/>
              </a:rPr>
              <a:t>a – prodlužovací tyč se závitem vnějším</a:t>
            </a:r>
          </a:p>
          <a:p>
            <a:pPr algn="l"/>
            <a:endParaRPr lang="cs-CZ" sz="2800" u="none">
              <a:latin typeface="Times New Roman" pitchFamily="18" charset="0"/>
            </a:endParaRPr>
          </a:p>
          <a:p>
            <a:pPr algn="l"/>
            <a:r>
              <a:rPr lang="cs-CZ" sz="2800" u="none">
                <a:latin typeface="Times New Roman" pitchFamily="18" charset="0"/>
              </a:rPr>
              <a:t>b – samotný výstružník (ostří) s vnitřním závitem, který se našroubovává na prodlužovací tyč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Tvar protlačovacího trnu</a:t>
            </a:r>
          </a:p>
        </p:txBody>
      </p:sp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0" y="1371600"/>
            <a:ext cx="9144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/>
            <a:r>
              <a:rPr lang="cs-CZ" sz="2800" u="none">
                <a:latin typeface="Times New Roman" pitchFamily="18" charset="0"/>
              </a:rPr>
              <a:t>	Tento protlačovací trn je zhotoven z tvrdokovu a protláčí vývrt na jedno tváření.</a:t>
            </a:r>
          </a:p>
        </p:txBody>
      </p:sp>
      <p:graphicFrame>
        <p:nvGraphicFramePr>
          <p:cNvPr id="103431" name="Object 7"/>
          <p:cNvGraphicFramePr>
            <a:graphicFrameLocks noChangeAspect="1"/>
          </p:cNvGraphicFramePr>
          <p:nvPr/>
        </p:nvGraphicFramePr>
        <p:xfrm>
          <a:off x="0" y="2743200"/>
          <a:ext cx="9144000" cy="3976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35" name="Rastrový obrázek" r:id="rId3" imgW="6504762" imgH="2828571" progId="Paint.Picture">
                  <p:embed/>
                </p:oleObj>
              </mc:Choice>
              <mc:Fallback>
                <p:oleObj name="Rastrový obrázek" r:id="rId3" imgW="6504762" imgH="2828571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743200"/>
                        <a:ext cx="9144000" cy="3976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protlačování vývrtu</a:t>
            </a:r>
          </a:p>
        </p:txBody>
      </p:sp>
      <p:graphicFrame>
        <p:nvGraphicFramePr>
          <p:cNvPr id="101380" name="Object 4"/>
          <p:cNvGraphicFramePr>
            <a:graphicFrameLocks noChangeAspect="1"/>
          </p:cNvGraphicFramePr>
          <p:nvPr/>
        </p:nvGraphicFramePr>
        <p:xfrm>
          <a:off x="0" y="1676400"/>
          <a:ext cx="9144000" cy="4791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1384" name="Rastrový obrázek" r:id="rId3" imgW="8600000" imgH="4505954" progId="Paint.Picture">
                  <p:embed/>
                </p:oleObj>
              </mc:Choice>
              <mc:Fallback>
                <p:oleObj name="Rastrový obrázek" r:id="rId3" imgW="8600000" imgH="4505954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676400"/>
                        <a:ext cx="9144000" cy="4791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3048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protlačování vývrtu</a:t>
            </a:r>
          </a:p>
        </p:txBody>
      </p:sp>
      <p:graphicFrame>
        <p:nvGraphicFramePr>
          <p:cNvPr id="102404" name="Object 4"/>
          <p:cNvGraphicFramePr>
            <a:graphicFrameLocks noChangeAspect="1"/>
          </p:cNvGraphicFramePr>
          <p:nvPr/>
        </p:nvGraphicFramePr>
        <p:xfrm>
          <a:off x="0" y="1295400"/>
          <a:ext cx="5486400" cy="343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2" name="Rastrový obrázek" r:id="rId3" imgW="8647619" imgH="5420482" progId="Paint.Picture">
                  <p:embed/>
                </p:oleObj>
              </mc:Choice>
              <mc:Fallback>
                <p:oleObj name="Rastrový obrázek" r:id="rId3" imgW="8647619" imgH="5420482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95400"/>
                        <a:ext cx="5486400" cy="343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05" name="Object 5"/>
          <p:cNvGraphicFramePr>
            <a:graphicFrameLocks noChangeAspect="1"/>
          </p:cNvGraphicFramePr>
          <p:nvPr/>
        </p:nvGraphicFramePr>
        <p:xfrm>
          <a:off x="5105400" y="3009900"/>
          <a:ext cx="4038600" cy="384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13" name="Rastrový obrázek" r:id="rId5" imgW="7676190" imgH="7314286" progId="Paint.Picture">
                  <p:embed/>
                </p:oleObj>
              </mc:Choice>
              <mc:Fallback>
                <p:oleObj name="Rastrový obrázek" r:id="rId5" imgW="7676190" imgH="7314286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5400" y="3009900"/>
                        <a:ext cx="4038600" cy="384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152400" y="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Princip protlačování vývrtu</a:t>
            </a:r>
          </a:p>
        </p:txBody>
      </p:sp>
      <p:graphicFrame>
        <p:nvGraphicFramePr>
          <p:cNvPr id="104451" name="Object 3"/>
          <p:cNvGraphicFramePr>
            <a:graphicFrameLocks noChangeAspect="1"/>
          </p:cNvGraphicFramePr>
          <p:nvPr/>
        </p:nvGraphicFramePr>
        <p:xfrm>
          <a:off x="0" y="990600"/>
          <a:ext cx="9144000" cy="2667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59" name="Rastrový obrázek" r:id="rId3" imgW="11428571" imgH="3333333" progId="Paint.Picture">
                  <p:embed/>
                </p:oleObj>
              </mc:Choice>
              <mc:Fallback>
                <p:oleObj name="Rastrový obrázek" r:id="rId3" imgW="11428571" imgH="3333333" progId="Paint.Picture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90600"/>
                        <a:ext cx="9144000" cy="2667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4452" name="Object 4"/>
          <p:cNvGraphicFramePr>
            <a:graphicFrameLocks noChangeAspect="1"/>
          </p:cNvGraphicFramePr>
          <p:nvPr/>
        </p:nvGraphicFramePr>
        <p:xfrm>
          <a:off x="0" y="4229100"/>
          <a:ext cx="9144000" cy="262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0" name="Rastrový obrázek" r:id="rId5" imgW="11428571" imgH="3285714" progId="Paint.Picture">
                  <p:embed/>
                </p:oleObj>
              </mc:Choice>
              <mc:Fallback>
                <p:oleObj name="Rastrový obrázek" r:id="rId5" imgW="11428571" imgH="3285714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229100"/>
                        <a:ext cx="9144000" cy="262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Použitá literatura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1524000"/>
            <a:ext cx="9144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Ing. FRENZL Jiří – Ruční palné zbraně 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Ing. KŘÍBEK Jan – Střelné zbraně I + II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Brno 1994</a:t>
            </a:r>
            <a:endParaRPr lang="cs-CZ" sz="2800" u="none">
              <a:latin typeface="Times New Roman" pitchFamily="18" charset="0"/>
            </a:endParaRP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Ing. STROUHAL Karel – Civilní ruční zbraně a střelivo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Uherský Brod 1993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Alexandr B. Žuk – Pušky a samopaly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Moskva 1987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Alexandr B. Žuk – Revolvery a pistole</a:t>
            </a:r>
          </a:p>
          <a:p>
            <a:pPr algn="r" eaLnBrk="0" hangingPunct="0"/>
            <a:r>
              <a:rPr lang="cs-CZ" sz="2800" i="1" u="none">
                <a:latin typeface="Times New Roman" pitchFamily="18" charset="0"/>
              </a:rPr>
              <a:t>Moskva 1983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228600" y="228600"/>
            <a:ext cx="86868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u="sng" cap="none" smtClean="0">
                <a:solidFill>
                  <a:schemeClr val="tx1"/>
                </a:solidFill>
                <a:effectLst/>
                <a:latin typeface="Times New Roman" pitchFamily="18" charset="0"/>
              </a:rPr>
              <a:t>Použitá literatura</a:t>
            </a:r>
          </a:p>
        </p:txBody>
      </p:sp>
      <p:sp>
        <p:nvSpPr>
          <p:cNvPr id="86019" name="Rectangle 3"/>
          <p:cNvSpPr>
            <a:spLocks noChangeArrowheads="1"/>
          </p:cNvSpPr>
          <p:nvPr/>
        </p:nvSpPr>
        <p:spPr bwMode="auto">
          <a:xfrm>
            <a:off x="0" y="1143000"/>
            <a:ext cx="9144000" cy="564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Prof. Ing. Fišer Miloslav CSc. – Konstrukce loveckých, sportovních a obraných zbraní 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Ostrava 2009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Prof. Ing. Fišer Miloslav CSc. 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Doc. Ing. Procházka Stanislav CSc. – Projektování  loveckých, sportovních a obraných zbraní 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Ostrava 2007</a:t>
            </a:r>
          </a:p>
          <a:p>
            <a:pPr algn="l">
              <a:buFontTx/>
              <a:buChar char="-"/>
            </a:pPr>
            <a:r>
              <a:rPr lang="cs-CZ" sz="2800" u="none">
                <a:latin typeface="Times New Roman" pitchFamily="18" charset="0"/>
              </a:rPr>
              <a:t> Plíhal Bohumil, Beer Stanislav, Komenda Jan, Jedlička Luděk, Kuda Bohuslav  - Balistika</a:t>
            </a:r>
          </a:p>
          <a:p>
            <a:pPr algn="r"/>
            <a:r>
              <a:rPr lang="cs-CZ" sz="2800" i="1" u="none">
                <a:latin typeface="Times New Roman" pitchFamily="18" charset="0"/>
              </a:rPr>
              <a:t>Brno 2003</a:t>
            </a:r>
            <a:endParaRPr lang="cs-CZ" sz="2800" u="none">
              <a:latin typeface="Times New Roman" pitchFamily="18" charset="0"/>
            </a:endParaRPr>
          </a:p>
          <a:p>
            <a:pPr algn="l"/>
            <a:endParaRPr lang="cs-CZ" sz="2800" u="none">
              <a:latin typeface="Times New Roman" pitchFamily="18" charset="0"/>
            </a:endParaRPr>
          </a:p>
          <a:p>
            <a:pPr algn="l"/>
            <a:r>
              <a:rPr lang="cs-CZ" sz="2800" u="none">
                <a:latin typeface="Times New Roman" pitchFamily="18" charset="0"/>
              </a:rPr>
              <a:t>Firemní literatura, odborná periodika, sbírky zákonů a ostatní normy.</a:t>
            </a:r>
            <a:endParaRPr lang="cs-CZ" sz="2800" i="1" u="none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6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6_Cest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5422</TotalTime>
  <Words>701</Words>
  <Application>Microsoft Office PowerPoint</Application>
  <PresentationFormat>Předvádění na obrazovce (4:3)</PresentationFormat>
  <Paragraphs>128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3</vt:i4>
      </vt:variant>
      <vt:variant>
        <vt:lpstr>Nadpisy snímků</vt:lpstr>
      </vt:variant>
      <vt:variant>
        <vt:i4>28</vt:i4>
      </vt:variant>
    </vt:vector>
  </HeadingPairs>
  <TitlesOfParts>
    <vt:vector size="32" baseType="lpstr">
      <vt:lpstr>6_Cesta</vt:lpstr>
      <vt:lpstr>Rastrový obrázek</vt:lpstr>
      <vt:lpstr>Bitmap Image</vt:lpstr>
      <vt:lpstr>List</vt:lpstr>
      <vt:lpstr>18. Hlavně</vt:lpstr>
      <vt:lpstr>A N O T A C E</vt:lpstr>
      <vt:lpstr>Co je to hlaveň </vt:lpstr>
      <vt:lpstr>Broková hlaveň</vt:lpstr>
      <vt:lpstr>Kulová hlaveň </vt:lpstr>
      <vt:lpstr>Kulová hlaveň s nákružkem (rantlem) </vt:lpstr>
      <vt:lpstr>Obrázek komory </vt:lpstr>
      <vt:lpstr>Význam jednotlivých částí nábojové komory </vt:lpstr>
      <vt:lpstr>Hlavní části komory </vt:lpstr>
      <vt:lpstr>Popis jednotlivých částí</vt:lpstr>
      <vt:lpstr>Vývrt</vt:lpstr>
      <vt:lpstr>Rychlost rotace střely</vt:lpstr>
      <vt:lpstr>Druhy drážkovaných vývrtů </vt:lpstr>
      <vt:lpstr>Základní kontrolované rozměry vývrtu </vt:lpstr>
      <vt:lpstr>Tg. Postup výroby hlavně r.4,5 mm </vt:lpstr>
      <vt:lpstr>Postup vrtání hlavní</vt:lpstr>
      <vt:lpstr>Upínací pouzdra</vt:lpstr>
      <vt:lpstr>Tvar hlavňového vrtáku</vt:lpstr>
      <vt:lpstr>Princip hlavňového vrtání</vt:lpstr>
      <vt:lpstr>Princip hlavňového vrtání</vt:lpstr>
      <vt:lpstr>Princip hlavňové vrtačky </vt:lpstr>
      <vt:lpstr>Hlavňový výstružník </vt:lpstr>
      <vt:lpstr>Tvar protlačovacího trnu</vt:lpstr>
      <vt:lpstr>Princip protlačování vývrtu</vt:lpstr>
      <vt:lpstr>Princip protlačování vývrtu</vt:lpstr>
      <vt:lpstr>Princip protlačování vývrtu</vt:lpstr>
      <vt:lpstr>Použitá literatura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skola2</dc:creator>
  <cp:lastModifiedBy>Pavel</cp:lastModifiedBy>
  <cp:revision>137</cp:revision>
  <dcterms:created xsi:type="dcterms:W3CDTF">2012-05-15T11:32:42Z</dcterms:created>
  <dcterms:modified xsi:type="dcterms:W3CDTF">2013-11-07T10:22:10Z</dcterms:modified>
</cp:coreProperties>
</file>