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5"/>
  </p:notesMasterIdLst>
  <p:handoutMasterIdLst>
    <p:handoutMasterId r:id="rId26"/>
  </p:handoutMasterIdLst>
  <p:sldIdLst>
    <p:sldId id="257" r:id="rId2"/>
    <p:sldId id="279" r:id="rId3"/>
    <p:sldId id="300" r:id="rId4"/>
    <p:sldId id="301" r:id="rId5"/>
    <p:sldId id="302" r:id="rId6"/>
    <p:sldId id="286" r:id="rId7"/>
    <p:sldId id="295" r:id="rId8"/>
    <p:sldId id="298" r:id="rId9"/>
    <p:sldId id="294" r:id="rId10"/>
    <p:sldId id="283" r:id="rId11"/>
    <p:sldId id="281" r:id="rId12"/>
    <p:sldId id="307" r:id="rId13"/>
    <p:sldId id="284" r:id="rId14"/>
    <p:sldId id="305" r:id="rId15"/>
    <p:sldId id="288" r:id="rId16"/>
    <p:sldId id="299" r:id="rId17"/>
    <p:sldId id="303" r:id="rId18"/>
    <p:sldId id="292" r:id="rId19"/>
    <p:sldId id="304" r:id="rId20"/>
    <p:sldId id="293" r:id="rId21"/>
    <p:sldId id="306" r:id="rId22"/>
    <p:sldId id="282" r:id="rId23"/>
    <p:sldId id="296" r:id="rId2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png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u="none"/>
            </a:lvl1pPr>
          </a:lstStyle>
          <a:p>
            <a:pPr>
              <a:defRPr/>
            </a:pPr>
            <a:fld id="{237558ED-41D8-4EF5-A285-61484472B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3826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u="none"/>
            </a:lvl1pPr>
          </a:lstStyle>
          <a:p>
            <a:pPr>
              <a:defRPr/>
            </a:pPr>
            <a:fld id="{C500436C-45CD-4FD4-8F3F-4BA1FAE69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28452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7D80B-6217-4E83-A71A-78ED876FE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48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b="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b="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b="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360968C-3E1C-4853-BB20-180FA31BA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png"/><Relationship Id="rId5" Type="http://schemas.openxmlformats.org/officeDocument/2006/relationships/oleObject" Target="../embeddings/oleObject4.bin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7.bin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2.png"/><Relationship Id="rId5" Type="http://schemas.openxmlformats.org/officeDocument/2006/relationships/oleObject" Target="../embeddings/oleObject9.bin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5.png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8.png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1.png"/><Relationship Id="rId5" Type="http://schemas.openxmlformats.org/officeDocument/2006/relationships/oleObject" Target="../embeddings/oleObject18.bin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b="0" u="none"/>
          </a:p>
        </p:txBody>
      </p:sp>
      <p:graphicFrame>
        <p:nvGraphicFramePr>
          <p:cNvPr id="10274" name="Group 34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670314603"/>
              </p:ext>
            </p:extLst>
          </p:nvPr>
        </p:nvGraphicFramePr>
        <p:xfrm>
          <a:off x="3048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19. Leštění a kování hlavní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Prosince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0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11430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19. Leštění a kování hlavní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b="0" u="none"/>
              <a:t>	Záměrem této sady výukových materiálů s názvem </a:t>
            </a:r>
            <a:r>
              <a:rPr lang="cs-CZ" sz="2800" u="none"/>
              <a:t>Balistika a konstrukce hlavních dílů zbraní </a:t>
            </a:r>
            <a:r>
              <a:rPr lang="cs-CZ" sz="2800" b="0" u="none"/>
              <a:t>je ukázat žákům 2. ročníku SŠ-COPt, ve vyučovaném předmětu </a:t>
            </a:r>
            <a:r>
              <a:rPr lang="cs-CZ" sz="2800" b="0" i="1" u="none"/>
              <a:t>Střelné zbraně a balistika </a:t>
            </a:r>
            <a:r>
              <a:rPr lang="cs-CZ" sz="2800" b="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b="0" u="none">
                <a:solidFill>
                  <a:schemeClr val="tx2"/>
                </a:solidFill>
              </a:rPr>
              <a:t>	</a:t>
            </a:r>
            <a:r>
              <a:rPr lang="cs-CZ" sz="2800" b="0" u="none"/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Další zlepšení povrchu</a:t>
            </a:r>
          </a:p>
        </p:txBody>
      </p:sp>
      <p:sp>
        <p:nvSpPr>
          <p:cNvPr id="98308" name="Rectangle 4"/>
          <p:cNvSpPr>
            <a:spLocks noChangeArrowheads="1"/>
          </p:cNvSpPr>
          <p:nvPr/>
        </p:nvSpPr>
        <p:spPr bwMode="auto">
          <a:xfrm>
            <a:off x="0" y="1295400"/>
            <a:ext cx="89916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indent="-228600" algn="l" eaLnBrk="0" hangingPunct="0">
              <a:tabLst>
                <a:tab pos="571500" algn="l"/>
              </a:tabLst>
            </a:pPr>
            <a:r>
              <a:rPr lang="cs-CZ" sz="1200" b="0" u="none">
                <a:cs typeface="Times New Roman" charset="0"/>
              </a:rPr>
              <a:t>	</a:t>
            </a:r>
            <a:r>
              <a:rPr lang="cs-CZ" sz="2800" b="0" u="none">
                <a:latin typeface="Times New Roman" charset="0"/>
                <a:cs typeface="Times New Roman" charset="0"/>
              </a:rPr>
              <a:t>Po vyvrtání a vystružení hlavně je nutno pro zlepšení geometrického tvaru a zvětšení rozměrové přesnosti provedení další úpravy povrchu. Toto se provádí několika způsoby:</a:t>
            </a:r>
          </a:p>
          <a:p>
            <a:pPr indent="-228600" algn="l" eaLnBrk="0" hangingPunct="0">
              <a:tabLst>
                <a:tab pos="571500" algn="l"/>
              </a:tabLst>
            </a:pPr>
            <a:endParaRPr lang="cs-CZ" sz="2800" b="0" u="none">
              <a:latin typeface="Times New Roman" charset="0"/>
              <a:cs typeface="Times New Roman" charset="0"/>
            </a:endParaRPr>
          </a:p>
          <a:p>
            <a:pPr indent="-228600" algn="l" eaLnBrk="0" hangingPunct="0">
              <a:tabLst>
                <a:tab pos="571500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</a:rPr>
              <a:t> 	1 – Leštění otvoru olovem s přidáním brusné pasty</a:t>
            </a:r>
          </a:p>
          <a:p>
            <a:pPr indent="-228600" algn="l" eaLnBrk="0" hangingPunct="0">
              <a:tabLst>
                <a:tab pos="571500" algn="l"/>
              </a:tabLst>
            </a:pPr>
            <a:endParaRPr lang="cs-CZ" sz="2800" b="0" u="none">
              <a:latin typeface="Times New Roman" charset="0"/>
              <a:cs typeface="Times New Roman" charset="0"/>
            </a:endParaRPr>
          </a:p>
          <a:p>
            <a:pPr indent="-228600" algn="l" eaLnBrk="0" hangingPunct="0">
              <a:tabLst>
                <a:tab pos="571500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</a:rPr>
              <a:t>	2 – Honováním na  tří vřetenovém honovacím stroji</a:t>
            </a:r>
          </a:p>
        </p:txBody>
      </p:sp>
      <p:sp>
        <p:nvSpPr>
          <p:cNvPr id="98309" name="Rectangle 5"/>
          <p:cNvSpPr>
            <a:spLocks noChangeArrowheads="1"/>
          </p:cNvSpPr>
          <p:nvPr/>
        </p:nvSpPr>
        <p:spPr bwMode="auto">
          <a:xfrm>
            <a:off x="0" y="2627313"/>
            <a:ext cx="914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just" eaLnBrk="0" hangingPunct="0">
              <a:tabLst>
                <a:tab pos="571500" algn="l"/>
                <a:tab pos="800100" algn="l"/>
              </a:tabLst>
            </a:pPr>
            <a:r>
              <a:rPr lang="cs-CZ" sz="1200" b="0" u="none">
                <a:cs typeface="Times New Roman" charset="0"/>
              </a:rPr>
              <a:t> </a:t>
            </a:r>
          </a:p>
          <a:p>
            <a:pPr algn="l" eaLnBrk="0" hangingPunct="0">
              <a:tabLst>
                <a:tab pos="571500" algn="l"/>
                <a:tab pos="800100" algn="l"/>
              </a:tabLst>
            </a:pPr>
            <a:endParaRPr lang="cs-CZ" b="0" u="none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Leštění olovem</a:t>
            </a:r>
          </a:p>
        </p:txBody>
      </p:sp>
      <p:graphicFrame>
        <p:nvGraphicFramePr>
          <p:cNvPr id="99331" name="Object 1027"/>
          <p:cNvGraphicFramePr>
            <a:graphicFrameLocks noChangeAspect="1"/>
          </p:cNvGraphicFramePr>
          <p:nvPr/>
        </p:nvGraphicFramePr>
        <p:xfrm>
          <a:off x="0" y="4114800"/>
          <a:ext cx="9144000" cy="252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98" r:id="rId3" imgW="8839200" imgH="2438400" progId="AutoCAD.Drawing.16">
                  <p:embed/>
                </p:oleObj>
              </mc:Choice>
              <mc:Fallback>
                <p:oleObj r:id="rId3" imgW="8839200" imgH="2438400" progId="AutoCAD.Drawing.16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114800"/>
                        <a:ext cx="9144000" cy="2527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9332" name="Rectangle 1028"/>
          <p:cNvSpPr>
            <a:spLocks noChangeArrowheads="1"/>
          </p:cNvSpPr>
          <p:nvPr/>
        </p:nvSpPr>
        <p:spPr bwMode="auto">
          <a:xfrm>
            <a:off x="304800" y="914400"/>
            <a:ext cx="88392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just" eaLnBrk="0" hangingPunct="0">
              <a:tabLst>
                <a:tab pos="571500" algn="l"/>
              </a:tabLst>
            </a:pPr>
            <a:r>
              <a:rPr lang="cs-CZ" sz="2800" b="0" u="none">
                <a:latin typeface="Times New Roman" charset="0"/>
              </a:rPr>
              <a:t>	N</a:t>
            </a:r>
            <a:r>
              <a:rPr lang="cs-CZ" sz="2800" b="0" u="none">
                <a:latin typeface="Times New Roman" charset="0"/>
                <a:cs typeface="Times New Roman" charset="0"/>
              </a:rPr>
              <a:t>a ocelovou kalenou tyčku opatřenou na jejím konci nafrézovanými zuby, zastrčenou v polotovaru hlavně nastříkneme roztavené olovo. Na takto vzniklý olověný nástroj, který se otáčí a posouvá přes vyvrtaný otvor nanášíme brusnou pastu, která leští polotovar hlavně. </a:t>
            </a:r>
          </a:p>
          <a:p>
            <a:pPr algn="just" eaLnBrk="0" hangingPunct="0">
              <a:tabLst>
                <a:tab pos="571500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</a:rPr>
              <a:t>	A – ozubený trn pro nástřik olova</a:t>
            </a:r>
          </a:p>
          <a:p>
            <a:pPr algn="just" eaLnBrk="0" hangingPunct="0">
              <a:tabLst>
                <a:tab pos="571500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</a:rPr>
              <a:t>	B – nastříknuté olovo o velikosti leštěného otvoru</a:t>
            </a:r>
          </a:p>
          <a:p>
            <a:pPr algn="l" eaLnBrk="0" hangingPunct="0">
              <a:tabLst>
                <a:tab pos="571500" algn="l"/>
              </a:tabLst>
            </a:pPr>
            <a:endParaRPr lang="cs-CZ" sz="2800" b="0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Honování</a:t>
            </a:r>
          </a:p>
        </p:txBody>
      </p:sp>
      <p:sp>
        <p:nvSpPr>
          <p:cNvPr id="100355" name="Rectangle 1027"/>
          <p:cNvSpPr>
            <a:spLocks noChangeArrowheads="1"/>
          </p:cNvSpPr>
          <p:nvPr/>
        </p:nvSpPr>
        <p:spPr bwMode="auto">
          <a:xfrm>
            <a:off x="0" y="9144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tabLst>
                <a:tab pos="5210175" algn="l"/>
              </a:tabLst>
            </a:pPr>
            <a:r>
              <a:rPr lang="cs-CZ" sz="2800" b="0" u="none">
                <a:latin typeface="Times New Roman" charset="0"/>
              </a:rPr>
              <a:t>        P</a:t>
            </a:r>
            <a:r>
              <a:rPr lang="cs-CZ" sz="2800" b="0" u="none">
                <a:latin typeface="Times New Roman" charset="0"/>
                <a:cs typeface="Times New Roman" charset="0"/>
              </a:rPr>
              <a:t>rovádíme u všech kulových hlavní po vyvrtání a u brokových hlavní po vyvrtání a vystružení. Zlepšujeme tím geometrickou přesnost a rozměr otvoru, současně s jeho povrchem. Dosahujeme hodnot Ra = 0,4 – 0,02 </a:t>
            </a:r>
            <a:r>
              <a:rPr lang="cs-CZ" sz="2800" b="0" u="none">
                <a:latin typeface="Times New Roman" charset="0"/>
                <a:cs typeface="Times New Roman" charset="0"/>
                <a:sym typeface="Symbol" pitchFamily="18" charset="2"/>
              </a:rPr>
              <a:t></a:t>
            </a:r>
            <a:r>
              <a:rPr lang="cs-CZ" sz="2800" b="0" u="none">
                <a:latin typeface="Times New Roman" charset="0"/>
                <a:cs typeface="Times New Roman" charset="0"/>
              </a:rPr>
              <a:t>m. U honování se otáčí honovací trn a obrobek je pevně upnutý. Předchůdcem honování bylo leštění olovem.</a:t>
            </a:r>
          </a:p>
          <a:p>
            <a:pPr algn="l" eaLnBrk="0" hangingPunct="0">
              <a:tabLst>
                <a:tab pos="5210175" algn="l"/>
              </a:tabLst>
            </a:pPr>
            <a:endParaRPr lang="cs-CZ" sz="2800" b="0" u="none">
              <a:latin typeface="Times New Roman" charset="0"/>
              <a:cs typeface="Times New Roman" charset="0"/>
              <a:sym typeface="Symbol" pitchFamily="18" charset="2"/>
            </a:endParaRPr>
          </a:p>
          <a:p>
            <a:pPr algn="l" eaLnBrk="0" hangingPunct="0">
              <a:tabLst>
                <a:tab pos="5210175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  <a:sym typeface="Symbol" pitchFamily="18" charset="2"/>
              </a:rPr>
              <a:t>       a – řídící kuželová tyč, jejím stlačováním se mění vytažení honovacích kamenů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  <a:sym typeface="Symbol" pitchFamily="18" charset="2"/>
              </a:rPr>
              <a:t>       b – honovací kameny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  <a:sym typeface="Symbol" pitchFamily="18" charset="2"/>
              </a:rPr>
              <a:t>       c – obal honovací tyče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b="0" u="none">
                <a:latin typeface="Times New Roman" charset="0"/>
                <a:cs typeface="Times New Roman" charset="0"/>
                <a:sym typeface="Symbol" pitchFamily="18" charset="2"/>
              </a:rPr>
              <a:t>       d – pružina řídící tyče</a:t>
            </a:r>
          </a:p>
          <a:p>
            <a:pPr algn="l" eaLnBrk="0" hangingPunct="0">
              <a:tabLst>
                <a:tab pos="5210175" algn="l"/>
              </a:tabLst>
            </a:pPr>
            <a:endParaRPr lang="cs-CZ" sz="2800" b="0" u="none">
              <a:latin typeface="Times New Roman" charset="0"/>
              <a:cs typeface="Times New Roman" charset="0"/>
              <a:sym typeface="Symbol" pitchFamily="18" charset="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honování</a:t>
            </a:r>
          </a:p>
        </p:txBody>
      </p:sp>
      <p:sp>
        <p:nvSpPr>
          <p:cNvPr id="73737" name="Rectangle 9"/>
          <p:cNvSpPr>
            <a:spLocks noChangeArrowheads="1"/>
          </p:cNvSpPr>
          <p:nvPr/>
        </p:nvSpPr>
        <p:spPr bwMode="auto">
          <a:xfrm>
            <a:off x="1314450" y="25288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73739" name="Rectangle 11"/>
          <p:cNvSpPr>
            <a:spLocks noChangeArrowheads="1"/>
          </p:cNvSpPr>
          <p:nvPr/>
        </p:nvSpPr>
        <p:spPr bwMode="auto">
          <a:xfrm>
            <a:off x="1314450" y="1600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3738" name="Object 10"/>
          <p:cNvGraphicFramePr>
            <a:graphicFrameLocks noChangeAspect="1"/>
          </p:cNvGraphicFramePr>
          <p:nvPr/>
        </p:nvGraphicFramePr>
        <p:xfrm>
          <a:off x="0" y="1419225"/>
          <a:ext cx="9144000" cy="513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42" r:id="rId3" imgW="8790476" imgH="4933333" progId="Paint.Picture">
                  <p:embed/>
                </p:oleObj>
              </mc:Choice>
              <mc:Fallback>
                <p:oleObj r:id="rId3" imgW="8790476" imgH="4933333" progId="Paint.Picture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19225"/>
                        <a:ext cx="9144000" cy="5133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Hlavní části honovacího nástroje</a:t>
            </a: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695450" y="21050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82950" name="Object 6"/>
          <p:cNvGraphicFramePr>
            <a:graphicFrameLocks noChangeAspect="1"/>
          </p:cNvGraphicFramePr>
          <p:nvPr/>
        </p:nvGraphicFramePr>
        <p:xfrm>
          <a:off x="381000" y="990600"/>
          <a:ext cx="8412163" cy="176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26" name="Rastrový obrázek" r:id="rId3" imgW="8411749" imgH="1762371" progId="Paint.Picture">
                  <p:embed/>
                </p:oleObj>
              </mc:Choice>
              <mc:Fallback>
                <p:oleObj name="Rastrový obrázek" r:id="rId3" imgW="8411749" imgH="1762371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990600"/>
                        <a:ext cx="8412163" cy="1762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1" name="Object 7"/>
          <p:cNvGraphicFramePr>
            <a:graphicFrameLocks noChangeAspect="1"/>
          </p:cNvGraphicFramePr>
          <p:nvPr/>
        </p:nvGraphicFramePr>
        <p:xfrm>
          <a:off x="381000" y="3429000"/>
          <a:ext cx="8001000" cy="1506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27" name="Rastrový obrázek" r:id="rId5" imgW="7542857" imgH="1419048" progId="Paint.Picture">
                  <p:embed/>
                </p:oleObj>
              </mc:Choice>
              <mc:Fallback>
                <p:oleObj name="Rastrový obrázek" r:id="rId5" imgW="7542857" imgH="1419048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429000"/>
                        <a:ext cx="8001000" cy="1506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2" name="Object 8"/>
          <p:cNvGraphicFramePr>
            <a:graphicFrameLocks noChangeAspect="1"/>
          </p:cNvGraphicFramePr>
          <p:nvPr/>
        </p:nvGraphicFramePr>
        <p:xfrm>
          <a:off x="0" y="5562600"/>
          <a:ext cx="9037638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28" name="Rastrový obrázek" r:id="rId7" imgW="9038095" imgH="1047619" progId="Paint.Picture">
                  <p:embed/>
                </p:oleObj>
              </mc:Choice>
              <mc:Fallback>
                <p:oleObj name="Rastrový obrázek" r:id="rId7" imgW="9038095" imgH="1047619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5562600"/>
                        <a:ext cx="9037638" cy="104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Sestava honovacího nástroje</a:t>
            </a:r>
          </a:p>
        </p:txBody>
      </p:sp>
      <p:sp>
        <p:nvSpPr>
          <p:cNvPr id="96261" name="Rectangle 1029"/>
          <p:cNvSpPr>
            <a:spLocks noChangeArrowheads="1"/>
          </p:cNvSpPr>
          <p:nvPr/>
        </p:nvSpPr>
        <p:spPr bwMode="auto">
          <a:xfrm>
            <a:off x="1695450" y="2090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96262" name="Object 1030"/>
          <p:cNvGraphicFramePr>
            <a:graphicFrameLocks noChangeAspect="1"/>
          </p:cNvGraphicFramePr>
          <p:nvPr/>
        </p:nvGraphicFramePr>
        <p:xfrm>
          <a:off x="0" y="4953000"/>
          <a:ext cx="9078913" cy="1666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48" name="Rastrový obrázek" r:id="rId3" imgW="9078592" imgH="1666667" progId="Paint.Picture">
                  <p:embed/>
                </p:oleObj>
              </mc:Choice>
              <mc:Fallback>
                <p:oleObj name="Rastrový obrázek" r:id="rId3" imgW="9078592" imgH="1666667" progId="Paint.Picture">
                  <p:embed/>
                  <p:pic>
                    <p:nvPicPr>
                      <p:cNvPr id="0" name="Object 10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53000"/>
                        <a:ext cx="9078913" cy="1666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6263" name="Object 1031"/>
          <p:cNvGraphicFramePr>
            <a:graphicFrameLocks noChangeAspect="1"/>
          </p:cNvGraphicFramePr>
          <p:nvPr/>
        </p:nvGraphicFramePr>
        <p:xfrm>
          <a:off x="0" y="1219200"/>
          <a:ext cx="8999538" cy="3714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49" name="Rastrový obrázek" r:id="rId5" imgW="9000000" imgH="3715269" progId="Paint.Picture">
                  <p:embed/>
                </p:oleObj>
              </mc:Choice>
              <mc:Fallback>
                <p:oleObj name="Rastrový obrázek" r:id="rId5" imgW="9000000" imgH="3715269" progId="Paint.Picture">
                  <p:embed/>
                  <p:pic>
                    <p:nvPicPr>
                      <p:cNvPr id="0" name="Object 10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19200"/>
                        <a:ext cx="8999538" cy="3714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050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Velikost honovaného průměru </a:t>
            </a:r>
          </a:p>
        </p:txBody>
      </p:sp>
      <p:sp>
        <p:nvSpPr>
          <p:cNvPr id="81926" name="Rectangle 2054"/>
          <p:cNvSpPr>
            <a:spLocks noChangeArrowheads="1"/>
          </p:cNvSpPr>
          <p:nvPr/>
        </p:nvSpPr>
        <p:spPr bwMode="auto">
          <a:xfrm>
            <a:off x="1695450" y="21526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81927" name="Object 2055"/>
          <p:cNvGraphicFramePr>
            <a:graphicFrameLocks noChangeAspect="1"/>
          </p:cNvGraphicFramePr>
          <p:nvPr/>
        </p:nvGraphicFramePr>
        <p:xfrm>
          <a:off x="0" y="762000"/>
          <a:ext cx="8951913" cy="179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74" name="Rastrový obrázek" r:id="rId3" imgW="8952381" imgH="1790476" progId="Paint.Picture">
                  <p:embed/>
                </p:oleObj>
              </mc:Choice>
              <mc:Fallback>
                <p:oleObj name="Rastrový obrázek" r:id="rId3" imgW="8952381" imgH="1790476" progId="Paint.Picture">
                  <p:embed/>
                  <p:pic>
                    <p:nvPicPr>
                      <p:cNvPr id="0" name="Object 20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62000"/>
                        <a:ext cx="8951913" cy="179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8" name="Object 2056"/>
          <p:cNvGraphicFramePr>
            <a:graphicFrameLocks noChangeAspect="1"/>
          </p:cNvGraphicFramePr>
          <p:nvPr/>
        </p:nvGraphicFramePr>
        <p:xfrm>
          <a:off x="0" y="2590800"/>
          <a:ext cx="8915400" cy="199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75" name="Rastrový obrázek" r:id="rId5" imgW="8745171" imgH="1952898" progId="Paint.Picture">
                  <p:embed/>
                </p:oleObj>
              </mc:Choice>
              <mc:Fallback>
                <p:oleObj name="Rastrový obrázek" r:id="rId5" imgW="8745171" imgH="1952898" progId="Paint.Picture">
                  <p:embed/>
                  <p:pic>
                    <p:nvPicPr>
                      <p:cNvPr id="0" name="Object 205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590800"/>
                        <a:ext cx="8915400" cy="1990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9" name="Object 2057"/>
          <p:cNvGraphicFramePr>
            <a:graphicFrameLocks noChangeAspect="1"/>
          </p:cNvGraphicFramePr>
          <p:nvPr/>
        </p:nvGraphicFramePr>
        <p:xfrm>
          <a:off x="228600" y="4895850"/>
          <a:ext cx="8589963" cy="196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76" name="Rastrový obrázek" r:id="rId7" imgW="8590476" imgH="1961905" progId="Paint.Picture">
                  <p:embed/>
                </p:oleObj>
              </mc:Choice>
              <mc:Fallback>
                <p:oleObj name="Rastrový obrázek" r:id="rId7" imgW="8590476" imgH="1961905" progId="Paint.Picture">
                  <p:embed/>
                  <p:pic>
                    <p:nvPicPr>
                      <p:cNvPr id="0" name="Object 20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" y="4895850"/>
                        <a:ext cx="8589963" cy="1962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Kování za studena</a:t>
            </a: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0" y="8382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b="0" u="none">
                <a:latin typeface="Times New Roman" charset="0"/>
              </a:rPr>
              <a:t>	Tato technologie</a:t>
            </a:r>
            <a:r>
              <a:rPr lang="cs-CZ" sz="2800" b="0" u="none">
                <a:latin typeface="Times New Roman" charset="0"/>
                <a:cs typeface="Times New Roman" charset="0"/>
              </a:rPr>
              <a:t> je založena na systému rotačních kovacích zařízení typu GFM. Tato kovací technologie byla vyvinuta v Německu za 2. světové války a po válce ve vývoji a výrobě pokračovala firma GFM ve městě Steyr v Rakousku. Materiál se nakovává na krátký trn se šroubovicí, který se posouvá předvrtaným otvorem. Tato metoda je rychlá a přesná. Výroba celé hlavně trvá cca 4 min. Materiál je v drážkách vhodně zhuštěn, což prodlužuje životnost hlavně. Pro kování hlavní za studena se doporučuje používat vysoce čistý materiál. Pro dosažení vysokého stupně čistoty se běžně materiál jedenkrát, nebo i dvakrát přetavuje v elektrické peci. Nečistoty v oceli mají negativní vliv na deformační charakteristiky během kování.</a:t>
            </a:r>
            <a:r>
              <a:rPr lang="cs-CZ" sz="900" b="0" u="none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Kovací trn </a:t>
            </a:r>
          </a:p>
        </p:txBody>
      </p:sp>
      <p:graphicFrame>
        <p:nvGraphicFramePr>
          <p:cNvPr id="67590" name="Object 6"/>
          <p:cNvGraphicFramePr>
            <a:graphicFrameLocks noChangeAspect="1"/>
          </p:cNvGraphicFramePr>
          <p:nvPr/>
        </p:nvGraphicFramePr>
        <p:xfrm>
          <a:off x="0" y="4359275"/>
          <a:ext cx="9144000" cy="2498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596" name="Rastrový obrázek" r:id="rId3" imgW="8085714" imgH="2209524" progId="Paint.Picture">
                  <p:embed/>
                </p:oleObj>
              </mc:Choice>
              <mc:Fallback>
                <p:oleObj name="Rastrový obrázek" r:id="rId3" imgW="8085714" imgH="2209524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59275"/>
                        <a:ext cx="9144000" cy="2498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592" name="Object 8"/>
          <p:cNvGraphicFramePr>
            <a:graphicFrameLocks noChangeAspect="1"/>
          </p:cNvGraphicFramePr>
          <p:nvPr/>
        </p:nvGraphicFramePr>
        <p:xfrm>
          <a:off x="0" y="1295400"/>
          <a:ext cx="9144000" cy="2251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597" name="Rastrový obrázek" r:id="rId5" imgW="11219048" imgH="2762636" progId="Paint.Picture">
                  <p:embed/>
                </p:oleObj>
              </mc:Choice>
              <mc:Fallback>
                <p:oleObj name="Rastrový obrázek" r:id="rId5" imgW="11219048" imgH="2762636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95400"/>
                        <a:ext cx="9144000" cy="2251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Výkres kovacího trnu</a:t>
            </a:r>
          </a:p>
        </p:txBody>
      </p:sp>
      <p:sp>
        <p:nvSpPr>
          <p:cNvPr id="105477" name="Rectangle 5"/>
          <p:cNvSpPr>
            <a:spLocks noChangeArrowheads="1"/>
          </p:cNvSpPr>
          <p:nvPr/>
        </p:nvSpPr>
        <p:spPr bwMode="auto">
          <a:xfrm>
            <a:off x="1319213" y="25669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105476" name="Object 4"/>
          <p:cNvGraphicFramePr>
            <a:graphicFrameLocks noChangeAspect="1"/>
          </p:cNvGraphicFramePr>
          <p:nvPr/>
        </p:nvGraphicFramePr>
        <p:xfrm>
          <a:off x="0" y="2959100"/>
          <a:ext cx="9144000" cy="242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0" r:id="rId3" imgW="6980952" imgH="1848108" progId="Paint.Picture">
                  <p:embed/>
                </p:oleObj>
              </mc:Choice>
              <mc:Fallback>
                <p:oleObj r:id="rId3" imgW="6980952" imgH="184810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959100"/>
                        <a:ext cx="9144000" cy="242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91440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Kovací kladivo</a:t>
            </a:r>
          </a:p>
        </p:txBody>
      </p:sp>
      <p:graphicFrame>
        <p:nvGraphicFramePr>
          <p:cNvPr id="71692" name="Object 12"/>
          <p:cNvGraphicFramePr>
            <a:graphicFrameLocks noChangeAspect="1"/>
          </p:cNvGraphicFramePr>
          <p:nvPr/>
        </p:nvGraphicFramePr>
        <p:xfrm>
          <a:off x="0" y="2794000"/>
          <a:ext cx="4632325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0" name="Rastrový obrázek" r:id="rId3" imgW="8097380" imgH="7104762" progId="Paint.Picture">
                  <p:embed/>
                </p:oleObj>
              </mc:Choice>
              <mc:Fallback>
                <p:oleObj name="Rastrový obrázek" r:id="rId3" imgW="8097380" imgH="7104762" progId="Paint.Picture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794000"/>
                        <a:ext cx="4632325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693" name="Object 13"/>
          <p:cNvGraphicFramePr>
            <a:graphicFrameLocks noChangeAspect="1"/>
          </p:cNvGraphicFramePr>
          <p:nvPr/>
        </p:nvGraphicFramePr>
        <p:xfrm>
          <a:off x="4419600" y="685800"/>
          <a:ext cx="4724400" cy="3141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1" name="Rastrový obrázek" r:id="rId5" imgW="10514286" imgH="6990476" progId="Paint.Picture">
                  <p:embed/>
                </p:oleObj>
              </mc:Choice>
              <mc:Fallback>
                <p:oleObj name="Rastrový obrázek" r:id="rId5" imgW="10514286" imgH="6990476" progId="Paint.Picture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9600" y="685800"/>
                        <a:ext cx="4724400" cy="3141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Výkres kovacího kladiva</a:t>
            </a:r>
          </a:p>
        </p:txBody>
      </p:sp>
      <p:graphicFrame>
        <p:nvGraphicFramePr>
          <p:cNvPr id="103427" name="Object 3"/>
          <p:cNvGraphicFramePr>
            <a:graphicFrameLocks noChangeAspect="1"/>
          </p:cNvGraphicFramePr>
          <p:nvPr/>
        </p:nvGraphicFramePr>
        <p:xfrm>
          <a:off x="0" y="2459038"/>
          <a:ext cx="9144000" cy="4173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30" name="Rastrový obrázek" r:id="rId3" imgW="5152381" imgH="2352381" progId="Paint.Picture">
                  <p:embed/>
                </p:oleObj>
              </mc:Choice>
              <mc:Fallback>
                <p:oleObj name="Rastrový obrázek" r:id="rId3" imgW="5152381" imgH="2352381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459038"/>
                        <a:ext cx="9144000" cy="4173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</a:t>
            </a:r>
          </a:p>
        </p:txBody>
      </p:sp>
      <p:graphicFrame>
        <p:nvGraphicFramePr>
          <p:cNvPr id="75783" name="Object 7"/>
          <p:cNvGraphicFramePr>
            <a:graphicFrameLocks noChangeAspect="1"/>
          </p:cNvGraphicFramePr>
          <p:nvPr/>
        </p:nvGraphicFramePr>
        <p:xfrm>
          <a:off x="0" y="2667000"/>
          <a:ext cx="417195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44" name="Rastrový obrázek" r:id="rId3" imgW="8133333" imgH="7923810" progId="Paint.Picture">
                  <p:embed/>
                </p:oleObj>
              </mc:Choice>
              <mc:Fallback>
                <p:oleObj name="Rastrový obrázek" r:id="rId3" imgW="8133333" imgH="7923810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667000"/>
                        <a:ext cx="417195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784" name="Object 8"/>
          <p:cNvGraphicFramePr>
            <a:graphicFrameLocks noChangeAspect="1"/>
          </p:cNvGraphicFramePr>
          <p:nvPr/>
        </p:nvGraphicFramePr>
        <p:xfrm>
          <a:off x="4876800" y="1371600"/>
          <a:ext cx="408305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45" name="Rastrový obrázek" r:id="rId5" imgW="8000000" imgH="7961905" progId="Paint.Picture">
                  <p:embed/>
                </p:oleObj>
              </mc:Choice>
              <mc:Fallback>
                <p:oleObj name="Rastrový obrázek" r:id="rId5" imgW="8000000" imgH="7961905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1371600"/>
                        <a:ext cx="408305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228600" y="2057400"/>
            <a:ext cx="38623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0" u="none">
                <a:latin typeface="Times New Roman" charset="0"/>
              </a:rPr>
              <a:t>Kladiva v sevřeném stavu</a:t>
            </a:r>
          </a:p>
        </p:txBody>
      </p:sp>
      <p:sp>
        <p:nvSpPr>
          <p:cNvPr id="75787" name="Rectangle 11"/>
          <p:cNvSpPr>
            <a:spLocks noChangeArrowheads="1"/>
          </p:cNvSpPr>
          <p:nvPr/>
        </p:nvSpPr>
        <p:spPr bwMode="auto">
          <a:xfrm>
            <a:off x="4724400" y="914400"/>
            <a:ext cx="41783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0" u="none">
                <a:latin typeface="Times New Roman" charset="0"/>
              </a:rPr>
              <a:t>Kladiva v rozevřeném stavu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</a:t>
            </a:r>
          </a:p>
        </p:txBody>
      </p:sp>
      <p:graphicFrame>
        <p:nvGraphicFramePr>
          <p:cNvPr id="97284" name="Object 4"/>
          <p:cNvGraphicFramePr>
            <a:graphicFrameLocks noChangeAspect="1"/>
          </p:cNvGraphicFramePr>
          <p:nvPr/>
        </p:nvGraphicFramePr>
        <p:xfrm>
          <a:off x="0" y="1401763"/>
          <a:ext cx="9144000" cy="5456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66" name="Rastrový obrázek" r:id="rId3" imgW="10488489" imgH="6257143" progId="Paint.Picture">
                  <p:embed/>
                </p:oleObj>
              </mc:Choice>
              <mc:Fallback>
                <p:oleObj name="Rastrový obrázek" r:id="rId3" imgW="10488489" imgH="6257143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01763"/>
                        <a:ext cx="9144000" cy="5456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 v řezu</a:t>
            </a:r>
          </a:p>
        </p:txBody>
      </p:sp>
      <p:graphicFrame>
        <p:nvGraphicFramePr>
          <p:cNvPr id="101379" name="Object 3"/>
          <p:cNvGraphicFramePr>
            <a:graphicFrameLocks noChangeAspect="1"/>
          </p:cNvGraphicFramePr>
          <p:nvPr/>
        </p:nvGraphicFramePr>
        <p:xfrm>
          <a:off x="0" y="1227138"/>
          <a:ext cx="9144000" cy="5075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690" name="Rastrový obrázek" r:id="rId3" imgW="11447619" imgH="6354062" progId="Paint.Picture">
                  <p:embed/>
                </p:oleObj>
              </mc:Choice>
              <mc:Fallback>
                <p:oleObj name="Rastrový obrázek" r:id="rId3" imgW="11447619" imgH="6354062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27138"/>
                        <a:ext cx="9144000" cy="5075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</a:t>
            </a:r>
          </a:p>
        </p:txBody>
      </p:sp>
      <p:graphicFrame>
        <p:nvGraphicFramePr>
          <p:cNvPr id="79876" name="Object 4"/>
          <p:cNvGraphicFramePr>
            <a:graphicFrameLocks noChangeAspect="1"/>
          </p:cNvGraphicFramePr>
          <p:nvPr/>
        </p:nvGraphicFramePr>
        <p:xfrm>
          <a:off x="0" y="715963"/>
          <a:ext cx="9144000" cy="6142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0" name="Rastrový obrázek" r:id="rId3" imgW="10278910" imgH="6904762" progId="Paint.Picture">
                  <p:embed/>
                </p:oleObj>
              </mc:Choice>
              <mc:Fallback>
                <p:oleObj name="Rastrový obrázek" r:id="rId3" imgW="10278910" imgH="6904762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15963"/>
                        <a:ext cx="9144000" cy="6142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03" name="Object 1027"/>
          <p:cNvGraphicFramePr>
            <a:graphicFrameLocks noChangeAspect="1"/>
          </p:cNvGraphicFramePr>
          <p:nvPr/>
        </p:nvGraphicFramePr>
        <p:xfrm>
          <a:off x="0" y="1571625"/>
          <a:ext cx="9144000" cy="5286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714" name="Rastrový obrázek" r:id="rId3" imgW="11466667" imgH="6628571" progId="Paint.Picture">
                  <p:embed/>
                </p:oleObj>
              </mc:Choice>
              <mc:Fallback>
                <p:oleObj name="Rastrový obrázek" r:id="rId3" imgW="11466667" imgH="6628571" progId="Paint.Picture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71625"/>
                        <a:ext cx="9144000" cy="5286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05" name="Rectangle 1029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 v řezu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Princip kování</a:t>
            </a: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1695450" y="2114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80902" name="Object 6"/>
          <p:cNvGraphicFramePr>
            <a:graphicFrameLocks noChangeAspect="1"/>
          </p:cNvGraphicFramePr>
          <p:nvPr/>
        </p:nvGraphicFramePr>
        <p:xfrm>
          <a:off x="838200" y="717550"/>
          <a:ext cx="6881813" cy="6140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5" name="Rastrový obrázek" r:id="rId3" imgW="7516274" imgH="6706536" progId="Paint.Picture">
                  <p:embed/>
                </p:oleObj>
              </mc:Choice>
              <mc:Fallback>
                <p:oleObj name="Rastrový obrázek" r:id="rId3" imgW="7516274" imgH="6706536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717550"/>
                        <a:ext cx="6881813" cy="6140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Výkres principu kování</a:t>
            </a:r>
          </a:p>
        </p:txBody>
      </p:sp>
      <p:sp>
        <p:nvSpPr>
          <p:cNvPr id="104453" name="Rectangle 5"/>
          <p:cNvSpPr>
            <a:spLocks noChangeArrowheads="1"/>
          </p:cNvSpPr>
          <p:nvPr/>
        </p:nvSpPr>
        <p:spPr bwMode="auto">
          <a:xfrm>
            <a:off x="1319213" y="1709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104452" name="Object 4"/>
          <p:cNvGraphicFramePr>
            <a:graphicFrameLocks noChangeAspect="1"/>
          </p:cNvGraphicFramePr>
          <p:nvPr/>
        </p:nvGraphicFramePr>
        <p:xfrm>
          <a:off x="0" y="1752600"/>
          <a:ext cx="9144000" cy="483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56" r:id="rId3" imgW="7419048" imgH="3924848" progId="Paint.Picture">
                  <p:embed/>
                </p:oleObj>
              </mc:Choice>
              <mc:Fallback>
                <p:oleObj r:id="rId3" imgW="7419048" imgH="392484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752600"/>
                        <a:ext cx="9144000" cy="4832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Brno 1994</a:t>
            </a:r>
            <a:endParaRPr lang="cs-CZ" sz="2800" b="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b="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b="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b="0" i="1" u="none">
                <a:latin typeface="Times New Roman" charset="0"/>
              </a:rPr>
              <a:t>Brno 2003</a:t>
            </a:r>
            <a:endParaRPr lang="cs-CZ" sz="2800" b="0" u="none">
              <a:latin typeface="Times New Roman" charset="0"/>
            </a:endParaRPr>
          </a:p>
          <a:p>
            <a:pPr algn="l"/>
            <a:endParaRPr lang="cs-CZ" sz="2800" b="0" u="none">
              <a:latin typeface="Times New Roman" charset="0"/>
            </a:endParaRPr>
          </a:p>
          <a:p>
            <a:pPr algn="l"/>
            <a:r>
              <a:rPr lang="cs-CZ" sz="2800" b="0" u="none">
                <a:latin typeface="Times New Roman" charset="0"/>
              </a:rPr>
              <a:t>Firemní literatura, odborná periodika, sbírky zákonů a ostatní normy.</a:t>
            </a:r>
            <a:endParaRPr lang="cs-CZ" sz="2800" b="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3019</TotalTime>
  <Words>320</Words>
  <Application>Microsoft Office PowerPoint</Application>
  <PresentationFormat>Předvádění na obrazovce (4:3)</PresentationFormat>
  <Paragraphs>77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6_Cesta</vt:lpstr>
      <vt:lpstr>AutoCAD.Drawing.16</vt:lpstr>
      <vt:lpstr>Bitmap Image</vt:lpstr>
      <vt:lpstr>Rastrový obrázek</vt:lpstr>
      <vt:lpstr>19. Leštění a kování hlavní</vt:lpstr>
      <vt:lpstr>A N O T A C E</vt:lpstr>
      <vt:lpstr>Další zlepšení povrchu</vt:lpstr>
      <vt:lpstr>Leštění olovem</vt:lpstr>
      <vt:lpstr>Honování</vt:lpstr>
      <vt:lpstr>Princip honování</vt:lpstr>
      <vt:lpstr>Hlavní části honovacího nástroje</vt:lpstr>
      <vt:lpstr>Sestava honovacího nástroje</vt:lpstr>
      <vt:lpstr>Velikost honovaného průměru </vt:lpstr>
      <vt:lpstr>Kování za studena</vt:lpstr>
      <vt:lpstr>Kovací trn </vt:lpstr>
      <vt:lpstr>Výkres kovacího trnu</vt:lpstr>
      <vt:lpstr>Kovací kladivo</vt:lpstr>
      <vt:lpstr>Výkres kovacího kladiva</vt:lpstr>
      <vt:lpstr>Princip kování</vt:lpstr>
      <vt:lpstr>Princip kování</vt:lpstr>
      <vt:lpstr>Princip kování v řezu</vt:lpstr>
      <vt:lpstr>Princip kování</vt:lpstr>
      <vt:lpstr>Princip kování v řezu</vt:lpstr>
      <vt:lpstr>Princip kování</vt:lpstr>
      <vt:lpstr>Výkres principu kování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138</cp:revision>
  <dcterms:created xsi:type="dcterms:W3CDTF">2012-05-15T11:32:42Z</dcterms:created>
  <dcterms:modified xsi:type="dcterms:W3CDTF">2013-11-07T10:22:30Z</dcterms:modified>
</cp:coreProperties>
</file>