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57" r:id="rId1"/>
  </p:sldMasterIdLst>
  <p:notesMasterIdLst>
    <p:notesMasterId r:id="rId26"/>
  </p:notesMasterIdLst>
  <p:handoutMasterIdLst>
    <p:handoutMasterId r:id="rId27"/>
  </p:handoutMasterIdLst>
  <p:sldIdLst>
    <p:sldId id="257" r:id="rId2"/>
    <p:sldId id="279" r:id="rId3"/>
    <p:sldId id="281" r:id="rId4"/>
    <p:sldId id="283" r:id="rId5"/>
    <p:sldId id="285" r:id="rId6"/>
    <p:sldId id="287" r:id="rId7"/>
    <p:sldId id="288" r:id="rId8"/>
    <p:sldId id="289" r:id="rId9"/>
    <p:sldId id="290" r:id="rId10"/>
    <p:sldId id="291" r:id="rId11"/>
    <p:sldId id="292" r:id="rId12"/>
    <p:sldId id="286" r:id="rId13"/>
    <p:sldId id="293" r:id="rId14"/>
    <p:sldId id="299" r:id="rId15"/>
    <p:sldId id="302" r:id="rId16"/>
    <p:sldId id="303" r:id="rId17"/>
    <p:sldId id="300" r:id="rId18"/>
    <p:sldId id="301" r:id="rId19"/>
    <p:sldId id="304" r:id="rId20"/>
    <p:sldId id="305" r:id="rId21"/>
    <p:sldId id="306" r:id="rId22"/>
    <p:sldId id="307" r:id="rId23"/>
    <p:sldId id="282" r:id="rId24"/>
    <p:sldId id="296" r:id="rId25"/>
  </p:sldIdLst>
  <p:sldSz cx="9144000" cy="6858000" type="screen4x3"/>
  <p:notesSz cx="6858000" cy="9144000"/>
  <p:defaultTextStyle>
    <a:defPPr>
      <a:defRPr lang="cs-CZ"/>
    </a:defPPr>
    <a:lvl1pPr algn="ctr" rtl="0" fontAlgn="base">
      <a:spcBef>
        <a:spcPct val="0"/>
      </a:spcBef>
      <a:spcAft>
        <a:spcPct val="0"/>
      </a:spcAft>
      <a:defRPr b="1" u="sng" kern="1200">
        <a:solidFill>
          <a:schemeClr val="tx1"/>
        </a:solidFill>
        <a:latin typeface="Arial" charset="0"/>
        <a:ea typeface="+mn-ea"/>
        <a:cs typeface="Arial" charset="0"/>
      </a:defRPr>
    </a:lvl1pPr>
    <a:lvl2pPr marL="457200" algn="ctr" rtl="0" fontAlgn="base">
      <a:spcBef>
        <a:spcPct val="0"/>
      </a:spcBef>
      <a:spcAft>
        <a:spcPct val="0"/>
      </a:spcAft>
      <a:defRPr b="1" u="sng" kern="1200">
        <a:solidFill>
          <a:schemeClr val="tx1"/>
        </a:solidFill>
        <a:latin typeface="Arial" charset="0"/>
        <a:ea typeface="+mn-ea"/>
        <a:cs typeface="Arial" charset="0"/>
      </a:defRPr>
    </a:lvl2pPr>
    <a:lvl3pPr marL="914400" algn="ctr" rtl="0" fontAlgn="base">
      <a:spcBef>
        <a:spcPct val="0"/>
      </a:spcBef>
      <a:spcAft>
        <a:spcPct val="0"/>
      </a:spcAft>
      <a:defRPr b="1" u="sng" kern="1200">
        <a:solidFill>
          <a:schemeClr val="tx1"/>
        </a:solidFill>
        <a:latin typeface="Arial" charset="0"/>
        <a:ea typeface="+mn-ea"/>
        <a:cs typeface="Arial" charset="0"/>
      </a:defRPr>
    </a:lvl3pPr>
    <a:lvl4pPr marL="1371600" algn="ctr" rtl="0" fontAlgn="base">
      <a:spcBef>
        <a:spcPct val="0"/>
      </a:spcBef>
      <a:spcAft>
        <a:spcPct val="0"/>
      </a:spcAft>
      <a:defRPr b="1" u="sng" kern="1200">
        <a:solidFill>
          <a:schemeClr val="tx1"/>
        </a:solidFill>
        <a:latin typeface="Arial" charset="0"/>
        <a:ea typeface="+mn-ea"/>
        <a:cs typeface="Arial" charset="0"/>
      </a:defRPr>
    </a:lvl4pPr>
    <a:lvl5pPr marL="1828800" algn="ctr" rtl="0" fontAlgn="base">
      <a:spcBef>
        <a:spcPct val="0"/>
      </a:spcBef>
      <a:spcAft>
        <a:spcPct val="0"/>
      </a:spcAft>
      <a:defRPr b="1" u="sng" kern="1200">
        <a:solidFill>
          <a:schemeClr val="tx1"/>
        </a:solidFill>
        <a:latin typeface="Arial" charset="0"/>
        <a:ea typeface="+mn-ea"/>
        <a:cs typeface="Arial" charset="0"/>
      </a:defRPr>
    </a:lvl5pPr>
    <a:lvl6pPr marL="2286000" algn="l" defTabSz="914400" rtl="0" eaLnBrk="1" latinLnBrk="0" hangingPunct="1">
      <a:defRPr b="1" u="sng" kern="1200">
        <a:solidFill>
          <a:schemeClr val="tx1"/>
        </a:solidFill>
        <a:latin typeface="Arial" charset="0"/>
        <a:ea typeface="+mn-ea"/>
        <a:cs typeface="Arial" charset="0"/>
      </a:defRPr>
    </a:lvl6pPr>
    <a:lvl7pPr marL="2743200" algn="l" defTabSz="914400" rtl="0" eaLnBrk="1" latinLnBrk="0" hangingPunct="1">
      <a:defRPr b="1" u="sng" kern="1200">
        <a:solidFill>
          <a:schemeClr val="tx1"/>
        </a:solidFill>
        <a:latin typeface="Arial" charset="0"/>
        <a:ea typeface="+mn-ea"/>
        <a:cs typeface="Arial" charset="0"/>
      </a:defRPr>
    </a:lvl7pPr>
    <a:lvl8pPr marL="3200400" algn="l" defTabSz="914400" rtl="0" eaLnBrk="1" latinLnBrk="0" hangingPunct="1">
      <a:defRPr b="1" u="sng" kern="1200">
        <a:solidFill>
          <a:schemeClr val="tx1"/>
        </a:solidFill>
        <a:latin typeface="Arial" charset="0"/>
        <a:ea typeface="+mn-ea"/>
        <a:cs typeface="Arial" charset="0"/>
      </a:defRPr>
    </a:lvl8pPr>
    <a:lvl9pPr marL="3657600" algn="l" defTabSz="914400" rtl="0" eaLnBrk="1" latinLnBrk="0" hangingPunct="1">
      <a:defRPr b="1" u="sng"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27430"/>
    <a:srgbClr val="FFCC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9597" autoAdjust="0"/>
    <p:restoredTop sz="94660"/>
  </p:normalViewPr>
  <p:slideViewPr>
    <p:cSldViewPr>
      <p:cViewPr varScale="1">
        <p:scale>
          <a:sx n="95" d="100"/>
          <a:sy n="95" d="100"/>
        </p:scale>
        <p:origin x="-90"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3.v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image" Target="../media/image8.png"/></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image" Target="../media/image14.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6.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7.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0.png"/></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1.png"/></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22.png"/></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3.png"/></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2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200" b="0" u="none"/>
            </a:lvl1pPr>
          </a:lstStyle>
          <a:p>
            <a:pPr>
              <a:defRPr/>
            </a:pPr>
            <a:r>
              <a:rPr lang="cs-CZ"/>
              <a:t>Uvedení autoři, není-li uvedeno jinak jsou autory tohoto výukového materiálu a všech jeho částí. Tento projekt je spolufinancován ESF a státním rozpočtem ČR.</a:t>
            </a:r>
          </a:p>
        </p:txBody>
      </p:sp>
      <p:sp>
        <p:nvSpPr>
          <p:cNvPr id="35843" name="Rectangle 3"/>
          <p:cNvSpPr>
            <a:spLocks noGrp="1" noChangeArrowheads="1"/>
          </p:cNvSpPr>
          <p:nvPr>
            <p:ph type="dt" sz="quarter"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b="0" u="none"/>
            </a:lvl1pPr>
          </a:lstStyle>
          <a:p>
            <a:pPr>
              <a:defRPr/>
            </a:pPr>
            <a:r>
              <a:rPr lang="cs-CZ"/>
              <a:t>Uvedení autoři, není-li uvedeno jinak jsou autory tohoto výukového materiálu a všech jeho částí. Tento projekt je spolufinancován ESF a státním rozpočtem ČR.</a:t>
            </a:r>
          </a:p>
        </p:txBody>
      </p:sp>
      <p:sp>
        <p:nvSpPr>
          <p:cNvPr id="35844" name="Rectangle 4"/>
          <p:cNvSpPr>
            <a:spLocks noGrp="1" noChangeArrowheads="1"/>
          </p:cNvSpPr>
          <p:nvPr>
            <p:ph type="ftr" sz="quarter" idx="2"/>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a:defRPr sz="1200" b="0" u="none"/>
            </a:lvl1pPr>
          </a:lstStyle>
          <a:p>
            <a:pPr>
              <a:defRPr/>
            </a:pPr>
            <a:endParaRPr lang="cs-CZ"/>
          </a:p>
        </p:txBody>
      </p:sp>
      <p:sp>
        <p:nvSpPr>
          <p:cNvPr id="35845" name="Rectangle 5"/>
          <p:cNvSpPr>
            <a:spLocks noGrp="1" noChangeArrowheads="1"/>
          </p:cNvSpPr>
          <p:nvPr>
            <p:ph type="sldNum" sz="quarter" idx="3"/>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b="0" u="none"/>
            </a:lvl1pPr>
          </a:lstStyle>
          <a:p>
            <a:pPr>
              <a:defRPr/>
            </a:pPr>
            <a:fld id="{662AD959-429F-45C3-99FA-2FFB4B8F393B}" type="slidenum">
              <a:rPr lang="cs-CZ"/>
              <a:pPr>
                <a:defRPr/>
              </a:pPr>
              <a:t>‹#›</a:t>
            </a:fld>
            <a:endParaRPr lang="cs-CZ"/>
          </a:p>
        </p:txBody>
      </p:sp>
    </p:spTree>
    <p:extLst>
      <p:ext uri="{BB962C8B-B14F-4D97-AF65-F5344CB8AC3E}">
        <p14:creationId xmlns:p14="http://schemas.microsoft.com/office/powerpoint/2010/main" val="2064842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200" b="0" u="none"/>
            </a:lvl1pPr>
          </a:lstStyle>
          <a:p>
            <a:pPr>
              <a:defRPr/>
            </a:pPr>
            <a:r>
              <a:rPr lang="cs-CZ"/>
              <a:t>Uvedení autoři, není-li uvedeno jinak jsou autory tohoto výukového materiálu a všech jeho částí. Tento projekt je spolufinancován ESF a státním rozpočtem ČR.</a:t>
            </a:r>
          </a:p>
        </p:txBody>
      </p:sp>
      <p:sp>
        <p:nvSpPr>
          <p:cNvPr id="13315"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b="0" u="none"/>
            </a:lvl1pPr>
          </a:lstStyle>
          <a:p>
            <a:pPr>
              <a:defRPr/>
            </a:pPr>
            <a:r>
              <a:rPr lang="cs-CZ"/>
              <a:t>Uvedení autoři, není-li uvedeno jinak jsou autory tohoto výukového materiálu a všech jeho částí. Tento projekt je spolufinancován ESF a státním rozpočtem ČR.</a:t>
            </a:r>
          </a:p>
        </p:txBody>
      </p:sp>
      <p:sp>
        <p:nvSpPr>
          <p:cNvPr id="307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7"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0"/>
            <a:r>
              <a:rPr lang="cs-CZ" smtClean="0"/>
              <a:t>Druhá úroveň</a:t>
            </a:r>
          </a:p>
          <a:p>
            <a:pPr lvl="0"/>
            <a:r>
              <a:rPr lang="cs-CZ" smtClean="0"/>
              <a:t>Třetí úroveň</a:t>
            </a:r>
          </a:p>
          <a:p>
            <a:pPr lvl="0"/>
            <a:r>
              <a:rPr lang="cs-CZ" smtClean="0"/>
              <a:t>Čtvrtá úroveň</a:t>
            </a:r>
          </a:p>
          <a:p>
            <a:pPr lvl="0"/>
            <a:r>
              <a:rPr lang="cs-CZ" smtClean="0"/>
              <a:t>Pátá úroveň</a:t>
            </a:r>
          </a:p>
        </p:txBody>
      </p:sp>
      <p:sp>
        <p:nvSpPr>
          <p:cNvPr id="13318"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a:defRPr sz="1200" b="0" u="none"/>
            </a:lvl1pPr>
          </a:lstStyle>
          <a:p>
            <a:pPr>
              <a:defRPr/>
            </a:pPr>
            <a:endParaRPr lang="cs-CZ"/>
          </a:p>
        </p:txBody>
      </p:sp>
      <p:sp>
        <p:nvSpPr>
          <p:cNvPr id="13319"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b="0" u="none"/>
            </a:lvl1pPr>
          </a:lstStyle>
          <a:p>
            <a:pPr>
              <a:defRPr/>
            </a:pPr>
            <a:fld id="{00661510-A7D1-4BB9-8A06-DF208E6B7845}" type="slidenum">
              <a:rPr lang="cs-CZ"/>
              <a:pPr>
                <a:defRPr/>
              </a:pPr>
              <a:t>‹#›</a:t>
            </a:fld>
            <a:endParaRPr lang="cs-CZ"/>
          </a:p>
        </p:txBody>
      </p:sp>
    </p:spTree>
    <p:extLst>
      <p:ext uri="{BB962C8B-B14F-4D97-AF65-F5344CB8AC3E}">
        <p14:creationId xmlns:p14="http://schemas.microsoft.com/office/powerpoint/2010/main" val="3983024168"/>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2"/>
          <p:cNvSpPr>
            <a:spLocks noGrp="1"/>
          </p:cNvSpPr>
          <p:nvPr>
            <p:ph type="dt" sz="half" idx="10"/>
          </p:nvPr>
        </p:nvSpPr>
        <p:spPr/>
        <p:txBody>
          <a:bodyPr/>
          <a:lstStyle>
            <a:lvl1pPr>
              <a:defRPr/>
            </a:lvl1pPr>
          </a:lstStyle>
          <a:p>
            <a:pPr>
              <a:defRPr/>
            </a:pPr>
            <a:endParaRPr lang="cs-CZ"/>
          </a:p>
        </p:txBody>
      </p:sp>
      <p:sp>
        <p:nvSpPr>
          <p:cNvPr id="3" name="Zástupný symbol pro zápatí 23"/>
          <p:cNvSpPr>
            <a:spLocks noGrp="1"/>
          </p:cNvSpPr>
          <p:nvPr>
            <p:ph type="ftr" sz="quarter" idx="11"/>
          </p:nvPr>
        </p:nvSpPr>
        <p:spPr/>
        <p:txBody>
          <a:bodyPr/>
          <a:lstStyle>
            <a:lvl1pPr>
              <a:defRPr/>
            </a:lvl1pPr>
          </a:lstStyle>
          <a:p>
            <a:pPr>
              <a:defRPr/>
            </a:pPr>
            <a:endParaRPr lang="cs-CZ"/>
          </a:p>
        </p:txBody>
      </p:sp>
      <p:sp>
        <p:nvSpPr>
          <p:cNvPr id="4" name="Zástupný symbol pro číslo snímku 6"/>
          <p:cNvSpPr>
            <a:spLocks noGrp="1"/>
          </p:cNvSpPr>
          <p:nvPr>
            <p:ph type="sldNum" sz="quarter" idx="12"/>
          </p:nvPr>
        </p:nvSpPr>
        <p:spPr/>
        <p:txBody>
          <a:bodyPr/>
          <a:lstStyle>
            <a:lvl1pPr>
              <a:defRPr/>
            </a:lvl1pPr>
          </a:lstStyle>
          <a:p>
            <a:pPr>
              <a:defRPr/>
            </a:pPr>
            <a:fld id="{8310F413-4274-4BAF-8E0C-415D6CDEDC26}" type="slidenum">
              <a:rPr lang="cs-CZ"/>
              <a:pPr>
                <a:defRPr/>
              </a:pPr>
              <a:t>‹#›</a:t>
            </a:fld>
            <a:endParaRPr lang="cs-CZ"/>
          </a:p>
        </p:txBody>
      </p:sp>
    </p:spTree>
    <p:extLst>
      <p:ext uri="{BB962C8B-B14F-4D97-AF65-F5344CB8AC3E}">
        <p14:creationId xmlns:p14="http://schemas.microsoft.com/office/powerpoint/2010/main" val="110027270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Zástupný symbol pro text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smtClean="0"/>
          </a:p>
        </p:txBody>
      </p:sp>
      <p:sp>
        <p:nvSpPr>
          <p:cNvPr id="10" name="Zástupný symbol pro nadpis 9"/>
          <p:cNvSpPr>
            <a:spLocks noGrp="1"/>
          </p:cNvSpPr>
          <p:nvPr>
            <p:ph type="title"/>
          </p:nvPr>
        </p:nvSpPr>
        <p:spPr>
          <a:xfrm>
            <a:off x="304800" y="457200"/>
            <a:ext cx="8686800" cy="838200"/>
          </a:xfrm>
          <a:prstGeom prst="rect">
            <a:avLst/>
          </a:prstGeom>
        </p:spPr>
        <p:txBody>
          <a:bodyPr vert="horz" anchor="ctr">
            <a:normAutofit/>
          </a:bodyPr>
          <a:lstStyle/>
          <a:p>
            <a:r>
              <a:rPr lang="cs-CZ" smtClean="0"/>
              <a:t>Klepnutím lze upravit styl předlohy nadpisů.</a:t>
            </a:r>
            <a:endParaRPr lang="en-US"/>
          </a:p>
        </p:txBody>
      </p:sp>
      <p:sp>
        <p:nvSpPr>
          <p:cNvPr id="13" name="Zástupný symbol pro datum 2"/>
          <p:cNvSpPr>
            <a:spLocks noGrp="1"/>
          </p:cNvSpPr>
          <p:nvPr>
            <p:ph type="dt" sz="half" idx="2"/>
          </p:nvPr>
        </p:nvSpPr>
        <p:spPr>
          <a:xfrm>
            <a:off x="6477000" y="76200"/>
            <a:ext cx="2514600" cy="288925"/>
          </a:xfrm>
          <a:prstGeom prst="rect">
            <a:avLst/>
          </a:prstGeom>
        </p:spPr>
        <p:txBody>
          <a:bodyPr vert="horz"/>
          <a:lstStyle>
            <a:lvl1pPr algn="l">
              <a:defRPr sz="1200" b="0" u="none">
                <a:solidFill>
                  <a:schemeClr val="accent1">
                    <a:shade val="75000"/>
                  </a:schemeClr>
                </a:solidFill>
              </a:defRPr>
            </a:lvl1pPr>
          </a:lstStyle>
          <a:p>
            <a:pPr>
              <a:defRPr/>
            </a:pPr>
            <a:endParaRPr lang="cs-CZ"/>
          </a:p>
        </p:txBody>
      </p:sp>
      <p:sp>
        <p:nvSpPr>
          <p:cNvPr id="14" name="Zástupný symbol pro zápatí 23"/>
          <p:cNvSpPr>
            <a:spLocks noGrp="1"/>
          </p:cNvSpPr>
          <p:nvPr>
            <p:ph type="ftr" sz="quarter" idx="3"/>
          </p:nvPr>
        </p:nvSpPr>
        <p:spPr>
          <a:xfrm>
            <a:off x="3124200" y="76200"/>
            <a:ext cx="3352800" cy="288925"/>
          </a:xfrm>
          <a:prstGeom prst="rect">
            <a:avLst/>
          </a:prstGeom>
        </p:spPr>
        <p:txBody>
          <a:bodyPr vert="horz"/>
          <a:lstStyle>
            <a:lvl1pPr algn="r">
              <a:defRPr sz="1200" b="0" u="none">
                <a:solidFill>
                  <a:schemeClr val="accent1">
                    <a:shade val="75000"/>
                  </a:schemeClr>
                </a:solidFill>
              </a:defRPr>
            </a:lvl1pPr>
          </a:lstStyle>
          <a:p>
            <a:pPr>
              <a:defRPr/>
            </a:pPr>
            <a:endParaRPr lang="cs-CZ"/>
          </a:p>
        </p:txBody>
      </p:sp>
      <p:sp>
        <p:nvSpPr>
          <p:cNvPr id="15" name="Zástupný symbol pro číslo snímku 6"/>
          <p:cNvSpPr>
            <a:spLocks noGrp="1"/>
          </p:cNvSpPr>
          <p:nvPr>
            <p:ph type="sldNum" sz="quarter" idx="4"/>
          </p:nvPr>
        </p:nvSpPr>
        <p:spPr>
          <a:xfrm>
            <a:off x="8229600" y="6477000"/>
            <a:ext cx="762000" cy="244475"/>
          </a:xfrm>
          <a:prstGeom prst="rect">
            <a:avLst/>
          </a:prstGeom>
        </p:spPr>
        <p:txBody>
          <a:bodyPr vert="horz"/>
          <a:lstStyle>
            <a:lvl1pPr algn="r">
              <a:defRPr sz="1200" b="0" u="none">
                <a:solidFill>
                  <a:schemeClr val="accent1">
                    <a:shade val="75000"/>
                  </a:schemeClr>
                </a:solidFill>
              </a:defRPr>
            </a:lvl1pPr>
          </a:lstStyle>
          <a:p>
            <a:pPr>
              <a:defRPr/>
            </a:pPr>
            <a:fld id="{485C434F-00E0-4157-A7E0-3DDF46078AD3}"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4058" r:id="rId1"/>
  </p:sldLayoutIdLst>
  <p:hf hdr="0" ftr="0" dt="0"/>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5.png"/><Relationship Id="rId5" Type="http://schemas.openxmlformats.org/officeDocument/2006/relationships/oleObject" Target="../embeddings/oleObject2.bin"/><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9.png"/><Relationship Id="rId5" Type="http://schemas.openxmlformats.org/officeDocument/2006/relationships/oleObject" Target="../embeddings/oleObject6.bin"/><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image" Target="../media/image11.png"/><Relationship Id="rId5" Type="http://schemas.openxmlformats.org/officeDocument/2006/relationships/oleObject" Target="../embeddings/oleObject8.bin"/><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1.xml"/><Relationship Id="rId1" Type="http://schemas.openxmlformats.org/officeDocument/2006/relationships/vmlDrawing" Target="../drawings/vmlDrawing5.v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xml"/><Relationship Id="rId1" Type="http://schemas.openxmlformats.org/officeDocument/2006/relationships/vmlDrawing" Target="../drawings/vmlDrawing6.v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image" Target="../media/image15.png"/><Relationship Id="rId5" Type="http://schemas.openxmlformats.org/officeDocument/2006/relationships/oleObject" Target="../embeddings/oleObject12.bin"/><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1.xml"/><Relationship Id="rId1" Type="http://schemas.openxmlformats.org/officeDocument/2006/relationships/vmlDrawing" Target="../drawings/vmlDrawing8.v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xml"/><Relationship Id="rId1" Type="http://schemas.openxmlformats.org/officeDocument/2006/relationships/vmlDrawing" Target="../drawings/vmlDrawing9.v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1.xml"/><Relationship Id="rId1" Type="http://schemas.openxmlformats.org/officeDocument/2006/relationships/vmlDrawing" Target="../drawings/vmlDrawing10.v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1.xml"/><Relationship Id="rId1" Type="http://schemas.openxmlformats.org/officeDocument/2006/relationships/vmlDrawing" Target="../drawings/vmlDrawing11.v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1.xml"/><Relationship Id="rId1" Type="http://schemas.openxmlformats.org/officeDocument/2006/relationships/vmlDrawing" Target="../drawings/vmlDrawing12.v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1.xml"/><Relationship Id="rId1" Type="http://schemas.openxmlformats.org/officeDocument/2006/relationships/vmlDrawing" Target="../drawings/vmlDrawing13.v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1.xml"/><Relationship Id="rId1" Type="http://schemas.openxmlformats.org/officeDocument/2006/relationships/vmlDrawing" Target="../drawings/vmlDrawing14.v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1.xml"/><Relationship Id="rId1" Type="http://schemas.openxmlformats.org/officeDocument/2006/relationships/vmlDrawing" Target="../drawings/vmlDrawing15.v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1.xml"/><Relationship Id="rId1" Type="http://schemas.openxmlformats.org/officeDocument/2006/relationships/vmlDrawing" Target="../drawings/vmlDrawing16.v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délník 9"/>
          <p:cNvSpPr/>
          <p:nvPr/>
        </p:nvSpPr>
        <p:spPr>
          <a:xfrm>
            <a:off x="0" y="0"/>
            <a:ext cx="9144000" cy="1196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cs-CZ" b="0" u="none"/>
          </a:p>
        </p:txBody>
      </p:sp>
      <p:graphicFrame>
        <p:nvGraphicFramePr>
          <p:cNvPr id="10274" name="Group 34"/>
          <p:cNvGraphicFramePr>
            <a:graphicFrameLocks noGrp="1"/>
          </p:cNvGraphicFramePr>
          <p:nvPr>
            <p:ph type="tbl" idx="4294967295"/>
            <p:extLst>
              <p:ext uri="{D42A27DB-BD31-4B8C-83A1-F6EECF244321}">
                <p14:modId xmlns:p14="http://schemas.microsoft.com/office/powerpoint/2010/main" val="2075689467"/>
              </p:ext>
            </p:extLst>
          </p:nvPr>
        </p:nvGraphicFramePr>
        <p:xfrm>
          <a:off x="304800" y="1981200"/>
          <a:ext cx="8493125" cy="4018502"/>
        </p:xfrm>
        <a:graphic>
          <a:graphicData uri="http://schemas.openxmlformats.org/drawingml/2006/table">
            <a:tbl>
              <a:tblPr/>
              <a:tblGrid>
                <a:gridCol w="2114550"/>
                <a:gridCol w="6378575"/>
              </a:tblGrid>
              <a:tr h="51752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dirty="0" smtClean="0">
                          <a:ln>
                            <a:noFill/>
                          </a:ln>
                          <a:solidFill>
                            <a:schemeClr val="tx1"/>
                          </a:solidFill>
                          <a:effectLst/>
                          <a:latin typeface="Arial" charset="0"/>
                          <a:cs typeface="Arial" charset="0"/>
                        </a:rPr>
                        <a:t>Název SŠ:</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cs typeface="Arial" charset="0"/>
                        </a:rPr>
                        <a:t>SŠ-COPT Uherský Brod</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Auto</a:t>
                      </a:r>
                      <a:r>
                        <a:rPr kumimoji="0" lang="cs-CZ" sz="2200" b="0" i="1" u="none" strike="noStrike" cap="none" normalizeH="0" baseline="0" smtClean="0">
                          <a:ln>
                            <a:noFill/>
                          </a:ln>
                          <a:solidFill>
                            <a:schemeClr val="tx1"/>
                          </a:solidFill>
                          <a:effectLst/>
                          <a:latin typeface="Arial" charset="0"/>
                        </a:rPr>
                        <a:t>r</a:t>
                      </a:r>
                      <a:r>
                        <a:rPr kumimoji="0" lang="cs-CZ" sz="2200" b="0" i="1" u="none" strike="noStrike" cap="none" normalizeH="0" baseline="0" smtClean="0">
                          <a:ln>
                            <a:noFill/>
                          </a:ln>
                          <a:solidFill>
                            <a:schemeClr val="tx1"/>
                          </a:solidFill>
                          <a:effectLst/>
                          <a:latin typeface="Arial" charset="0"/>
                          <a:cs typeface="Arial" charset="0"/>
                        </a:rPr>
                        <a:t>:</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rPr>
                        <a:t>Ing. Štursa Petr</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20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Název prezentace</a:t>
                      </a:r>
                      <a:r>
                        <a:rPr kumimoji="0" lang="cs-CZ" sz="2200" b="0" i="1" u="none" strike="noStrike" cap="none" normalizeH="0" baseline="0" smtClean="0">
                          <a:ln>
                            <a:noFill/>
                          </a:ln>
                          <a:solidFill>
                            <a:schemeClr val="tx1"/>
                          </a:solidFill>
                          <a:effectLst/>
                          <a:latin typeface="Arial" charset="0"/>
                        </a:rPr>
                        <a:t>:</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cs-CZ" sz="500" b="1" i="0" u="none" strike="noStrike" cap="none" normalizeH="0" baseline="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rPr>
                        <a:t>20. Protahování a vyjiskřování</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663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cs-CZ" sz="1000" b="0" i="1" u="none" strike="noStrike" cap="none" normalizeH="0" baseline="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Název sady:</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rPr>
                        <a:t>Balistika a konstrukce hlavních dílů zbraní </a:t>
                      </a:r>
                      <a:r>
                        <a:rPr kumimoji="0" lang="cs-CZ" sz="2400" b="0" i="0" u="none" strike="noStrike" cap="none" normalizeH="0" baseline="0" smtClean="0">
                          <a:ln>
                            <a:noFill/>
                          </a:ln>
                          <a:solidFill>
                            <a:schemeClr val="tx1"/>
                          </a:solidFill>
                          <a:effectLst/>
                          <a:latin typeface="Arial" charset="0"/>
                          <a:cs typeface="Arial" charset="0"/>
                        </a:rPr>
                        <a:t>(pro </a:t>
                      </a:r>
                      <a:r>
                        <a:rPr kumimoji="0" lang="cs-CZ" sz="2400" b="0" i="0" u="none" strike="noStrike" cap="none" normalizeH="0" baseline="0" smtClean="0">
                          <a:ln>
                            <a:noFill/>
                          </a:ln>
                          <a:solidFill>
                            <a:schemeClr val="tx1"/>
                          </a:solidFill>
                          <a:effectLst/>
                          <a:latin typeface="Arial" charset="0"/>
                        </a:rPr>
                        <a:t>2</a:t>
                      </a:r>
                      <a:r>
                        <a:rPr kumimoji="0" lang="cs-CZ" sz="2400" b="0" i="0" u="none" strike="noStrike" cap="none" normalizeH="0" baseline="0" smtClean="0">
                          <a:ln>
                            <a:noFill/>
                          </a:ln>
                          <a:solidFill>
                            <a:schemeClr val="tx1"/>
                          </a:solidFill>
                          <a:effectLst/>
                          <a:latin typeface="Arial" charset="0"/>
                          <a:cs typeface="Arial" charset="0"/>
                        </a:rPr>
                        <a:t>. </a:t>
                      </a:r>
                      <a:r>
                        <a:rPr kumimoji="0" lang="cs-CZ" sz="2400" b="0" i="0" u="none" strike="noStrike" cap="none" normalizeH="0" baseline="0" dirty="0" smtClean="0">
                          <a:ln>
                            <a:noFill/>
                          </a:ln>
                          <a:solidFill>
                            <a:schemeClr val="tx1"/>
                          </a:solidFill>
                          <a:effectLst/>
                          <a:latin typeface="Arial" charset="0"/>
                          <a:cs typeface="Arial" charset="0"/>
                        </a:rPr>
                        <a:t>ročník </a:t>
                      </a:r>
                      <a:r>
                        <a:rPr kumimoji="0" lang="cs-CZ" sz="2400" b="0" i="0" u="none" strike="noStrike" cap="none" normalizeH="0" baseline="0" dirty="0" smtClean="0">
                          <a:ln>
                            <a:noFill/>
                          </a:ln>
                          <a:solidFill>
                            <a:schemeClr val="tx1"/>
                          </a:solidFill>
                          <a:effectLst/>
                          <a:latin typeface="Arial" charset="0"/>
                        </a:rPr>
                        <a:t>předmětu </a:t>
                      </a:r>
                      <a:r>
                        <a:rPr kumimoji="0" lang="cs-CZ" sz="2400" b="0" i="0" u="none" strike="noStrike" cap="none" normalizeH="0" baseline="0" dirty="0" err="1" smtClean="0">
                          <a:ln>
                            <a:noFill/>
                          </a:ln>
                          <a:solidFill>
                            <a:schemeClr val="tx1"/>
                          </a:solidFill>
                          <a:effectLst/>
                          <a:latin typeface="Arial" charset="0"/>
                        </a:rPr>
                        <a:t>SZb</a:t>
                      </a:r>
                      <a:r>
                        <a:rPr kumimoji="0" lang="cs-CZ" sz="2400" b="0" i="0" u="none" strike="noStrike" cap="none" normalizeH="0" baseline="0" dirty="0" smtClean="0">
                          <a:ln>
                            <a:noFill/>
                          </a:ln>
                          <a:solidFill>
                            <a:schemeClr val="tx1"/>
                          </a:solidFill>
                          <a:effectLst/>
                          <a:latin typeface="Arial" charset="0"/>
                          <a:cs typeface="Arial" charset="0"/>
                        </a:rPr>
                        <a:t>)</a:t>
                      </a:r>
                      <a:endParaRPr kumimoji="0" lang="cs-CZ" sz="2400" b="1" i="0" u="none" strike="noStrike" cap="none" normalizeH="0" baseline="0" dirty="0" smtClean="0">
                        <a:ln>
                          <a:noFill/>
                        </a:ln>
                        <a:solidFill>
                          <a:schemeClr val="tx1"/>
                        </a:solidFill>
                        <a:effectLst/>
                        <a:latin typeface="Arial" charset="0"/>
                        <a:cs typeface="Arial" charset="0"/>
                      </a:endParaRP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705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Číslo projektu:</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cs typeface="Arial" charset="0"/>
                        </a:rPr>
                        <a:t>CZ.1.07./1.5.00/34.0727</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705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Datum vzniku:</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rPr>
                        <a:t>9. Prosince 2012</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0267" name="Text Box 43"/>
          <p:cNvSpPr txBox="1">
            <a:spLocks noChangeArrowheads="1"/>
          </p:cNvSpPr>
          <p:nvPr/>
        </p:nvSpPr>
        <p:spPr bwMode="auto">
          <a:xfrm>
            <a:off x="468313" y="6021388"/>
            <a:ext cx="83486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defRPr>
                <a:solidFill>
                  <a:schemeClr val="tx1"/>
                </a:solidFill>
                <a:latin typeface="Arial" charset="0"/>
                <a:cs typeface="Arial" charset="0"/>
              </a:defRPr>
            </a:lvl1pPr>
            <a:lvl2pPr marL="742950" indent="-285750" algn="l" eaLnBrk="0" hangingPunct="0">
              <a:defRPr>
                <a:solidFill>
                  <a:schemeClr val="tx1"/>
                </a:solidFill>
                <a:latin typeface="Arial" charset="0"/>
                <a:cs typeface="Arial" charset="0"/>
              </a:defRPr>
            </a:lvl2pPr>
            <a:lvl3pPr marL="1143000" indent="-228600" algn="l" eaLnBrk="0" hangingPunct="0">
              <a:defRPr>
                <a:solidFill>
                  <a:schemeClr val="tx1"/>
                </a:solidFill>
                <a:latin typeface="Arial" charset="0"/>
                <a:cs typeface="Arial" charset="0"/>
              </a:defRPr>
            </a:lvl3pPr>
            <a:lvl4pPr marL="1600200" indent="-228600" algn="l" eaLnBrk="0" hangingPunct="0">
              <a:defRPr>
                <a:solidFill>
                  <a:schemeClr val="tx1"/>
                </a:solidFill>
                <a:latin typeface="Arial" charset="0"/>
                <a:cs typeface="Arial" charset="0"/>
              </a:defRPr>
            </a:lvl4pPr>
            <a:lvl5pPr marL="2057400" indent="-228600" algn="l"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cs-CZ" b="0" i="1" u="none"/>
              <a:t>Uvedení autor, není-li uvedeno jinak, je autorem tohoto výukového materiálu a všech jeho částí. Tento projekt je spolufinancován ESF a státním rozpočtem ČR.</a:t>
            </a:r>
          </a:p>
        </p:txBody>
      </p:sp>
      <p:sp>
        <p:nvSpPr>
          <p:cNvPr id="10275" name="Rectangle 35"/>
          <p:cNvSpPr>
            <a:spLocks noGrp="1"/>
          </p:cNvSpPr>
          <p:nvPr>
            <p:ph type="title" idx="4294967295"/>
          </p:nvPr>
        </p:nvSpPr>
        <p:spPr bwMode="auto">
          <a:xfrm>
            <a:off x="228600" y="114300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20. Protahování a vyjiskřování</a:t>
            </a:r>
          </a:p>
        </p:txBody>
      </p:sp>
      <p:pic>
        <p:nvPicPr>
          <p:cNvPr id="7" name="Picture 2" descr="C:\Users\Pavel\Desktop\OPVK_hor_zakladni_logolink_RGB_cz.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91780" y="165774"/>
            <a:ext cx="3960440" cy="865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idx="4294967295"/>
          </p:nvPr>
        </p:nvSpPr>
        <p:spPr bwMode="auto">
          <a:xfrm>
            <a:off x="0" y="0"/>
            <a:ext cx="89916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A N O T A C E</a:t>
            </a:r>
          </a:p>
        </p:txBody>
      </p:sp>
      <p:sp>
        <p:nvSpPr>
          <p:cNvPr id="50179" name="Rectangle 3"/>
          <p:cNvSpPr>
            <a:spLocks noChangeArrowheads="1"/>
          </p:cNvSpPr>
          <p:nvPr/>
        </p:nvSpPr>
        <p:spPr bwMode="auto">
          <a:xfrm>
            <a:off x="0" y="1600200"/>
            <a:ext cx="9144000" cy="201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90000"/>
              </a:lnSpc>
              <a:spcBef>
                <a:spcPct val="20000"/>
              </a:spcBef>
              <a:buClr>
                <a:schemeClr val="accent1"/>
              </a:buClr>
              <a:buSzPct val="70000"/>
              <a:buFont typeface="Wingdings 2" pitchFamily="18" charset="2"/>
              <a:buNone/>
            </a:pPr>
            <a:r>
              <a:rPr lang="cs-CZ" sz="2800" b="0" u="none"/>
              <a:t>	Záměrem této sady výukových materiálů s názvem </a:t>
            </a:r>
            <a:r>
              <a:rPr lang="cs-CZ" sz="2800" u="none"/>
              <a:t>Balistika a konstrukce hlavních dílů zbraní </a:t>
            </a:r>
            <a:r>
              <a:rPr lang="cs-CZ" sz="2800" b="0" u="none"/>
              <a:t>je ukázat žákům 2. ročníku SŠ-COPt, ve vyučovaném předmětu </a:t>
            </a:r>
            <a:r>
              <a:rPr lang="cs-CZ" sz="2800" b="0" i="1" u="none"/>
              <a:t>Střelné zbraně a balistika </a:t>
            </a:r>
            <a:r>
              <a:rPr lang="cs-CZ" sz="2800" b="0" u="none"/>
              <a:t>zajímavou technikou některá úskalí této zajímavé vědní disciplíny.</a:t>
            </a:r>
          </a:p>
        </p:txBody>
      </p:sp>
      <p:sp>
        <p:nvSpPr>
          <p:cNvPr id="50180" name="Rectangle 4"/>
          <p:cNvSpPr>
            <a:spLocks noChangeArrowheads="1"/>
          </p:cNvSpPr>
          <p:nvPr/>
        </p:nvSpPr>
        <p:spPr bwMode="auto">
          <a:xfrm>
            <a:off x="0" y="4419600"/>
            <a:ext cx="91440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b="0" u="none">
                <a:solidFill>
                  <a:schemeClr val="tx2"/>
                </a:solidFill>
              </a:rPr>
              <a:t>	</a:t>
            </a:r>
            <a:r>
              <a:rPr lang="cs-CZ" sz="2800" b="0" u="none"/>
              <a:t>Jednotlivé prezentace  této sady popisují postupně probírané oblasti a zábavnou formou se je snaží přiblížit žákům a tak je vtáhnout do daného problému.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Rectangle 4"/>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Protahování vývrtu </a:t>
            </a:r>
          </a:p>
        </p:txBody>
      </p:sp>
      <p:sp>
        <p:nvSpPr>
          <p:cNvPr id="67590" name="Rectangle 6"/>
          <p:cNvSpPr>
            <a:spLocks noChangeArrowheads="1"/>
          </p:cNvSpPr>
          <p:nvPr/>
        </p:nvSpPr>
        <p:spPr bwMode="auto">
          <a:xfrm>
            <a:off x="0" y="762000"/>
            <a:ext cx="9144000" cy="564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cs-CZ" sz="2800" b="0" u="none">
                <a:latin typeface="Times New Roman" charset="0"/>
              </a:rPr>
              <a:t>	Tyčka vyvrtaná a vystružená na Ø v polích se drážkuje třískovou metodou speciálním drážkovacím trnem. Tento trn je tažen hlavní bez vývrtu, kde za sebou jdoucí zuby postupně odebírají materiál na protilehlých stranách otvoru. Potřebné hloubky drážky se dosahuje postupně několika tahy. Trn se při protahování současně otáčí a vytváří tak potřebné stoupání. Po vytvoření dvou drážek se hlaveň otočí a pokračuje výroba dalších drážek.</a:t>
            </a:r>
          </a:p>
          <a:p>
            <a:pPr algn="l" eaLnBrk="0" hangingPunct="0"/>
            <a:r>
              <a:rPr lang="cs-CZ" sz="2800" b="0" u="none">
                <a:latin typeface="Times New Roman" charset="0"/>
              </a:rPr>
              <a:t>	</a:t>
            </a:r>
            <a:r>
              <a:rPr lang="cs-CZ" sz="2800" b="0" u="none">
                <a:latin typeface="Times New Roman" charset="0"/>
                <a:cs typeface="Times New Roman" charset="0"/>
              </a:rPr>
              <a:t>Vtlačováním kuželového trnu (1) ve směru šipky, dojde k vytláčení obráběcích nožů (2) z vodící části drážkovacího trnu (3) a současnému drážkování vývrtu. Plynulým vytlačováním se nastavuje hloubka řezu. To je </a:t>
            </a:r>
            <a:r>
              <a:rPr lang="cs-CZ" sz="2800" b="0" u="none">
                <a:latin typeface="Times New Roman" charset="0"/>
                <a:cs typeface="Times New Roman" charset="0"/>
                <a:sym typeface="Symbol" pitchFamily="18" charset="2"/>
              </a:rPr>
              <a:t></a:t>
            </a:r>
            <a:r>
              <a:rPr lang="cs-CZ" sz="2800" b="0" u="none">
                <a:latin typeface="Times New Roman" charset="0"/>
                <a:cs typeface="Times New Roman" charset="0"/>
              </a:rPr>
              <a:t> vývrtu přes políčka.</a:t>
            </a:r>
            <a:r>
              <a:rPr lang="cs-CZ" sz="2800" b="0" u="none">
                <a:latin typeface="Times New Roman" charset="0"/>
                <a:sym typeface="Symbol" pitchFamily="18" charset="2"/>
              </a:rPr>
              <a:t> </a:t>
            </a:r>
            <a:endParaRPr lang="cs-CZ" sz="2800" b="0" u="none">
              <a:latin typeface="Times New Roman" charset="0"/>
              <a:cs typeface="Times New Roman" charset="0"/>
              <a:sym typeface="Symbol" pitchFamily="18" charset="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Hlavní díly protahovacího trnu</a:t>
            </a:r>
          </a:p>
        </p:txBody>
      </p:sp>
      <p:graphicFrame>
        <p:nvGraphicFramePr>
          <p:cNvPr id="70661" name="Object 5"/>
          <p:cNvGraphicFramePr>
            <a:graphicFrameLocks noChangeAspect="1"/>
          </p:cNvGraphicFramePr>
          <p:nvPr/>
        </p:nvGraphicFramePr>
        <p:xfrm>
          <a:off x="1295400" y="3276600"/>
          <a:ext cx="6324600" cy="1082675"/>
        </p:xfrm>
        <a:graphic>
          <a:graphicData uri="http://schemas.openxmlformats.org/presentationml/2006/ole">
            <mc:AlternateContent xmlns:mc="http://schemas.openxmlformats.org/markup-compatibility/2006">
              <mc:Choice xmlns:v="urn:schemas-microsoft-com:vml" Requires="v">
                <p:oleObj spid="_x0000_s70670" name="Rastrový obrázek" r:id="rId3" imgW="7954485" imgH="1362265" progId="Paint.Picture">
                  <p:embed/>
                </p:oleObj>
              </mc:Choice>
              <mc:Fallback>
                <p:oleObj name="Rastrový obrázek" r:id="rId3" imgW="7954485" imgH="1362265" progId="Paint.Picture">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400" y="3276600"/>
                        <a:ext cx="6324600" cy="108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0662" name="Object 6"/>
          <p:cNvGraphicFramePr>
            <a:graphicFrameLocks noChangeAspect="1"/>
          </p:cNvGraphicFramePr>
          <p:nvPr/>
        </p:nvGraphicFramePr>
        <p:xfrm>
          <a:off x="0" y="1066800"/>
          <a:ext cx="9144000" cy="1190625"/>
        </p:xfrm>
        <a:graphic>
          <a:graphicData uri="http://schemas.openxmlformats.org/presentationml/2006/ole">
            <mc:AlternateContent xmlns:mc="http://schemas.openxmlformats.org/markup-compatibility/2006">
              <mc:Choice xmlns:v="urn:schemas-microsoft-com:vml" Requires="v">
                <p:oleObj spid="_x0000_s70671" name="Rastrový obrázek" r:id="rId5" imgW="11403017" imgH="1486107" progId="Paint.Picture">
                  <p:embed/>
                </p:oleObj>
              </mc:Choice>
              <mc:Fallback>
                <p:oleObj name="Rastrový obrázek" r:id="rId5" imgW="11403017" imgH="1486107" progId="Paint.Picture">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066800"/>
                        <a:ext cx="91440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0663" name="Object 7"/>
          <p:cNvGraphicFramePr>
            <a:graphicFrameLocks noChangeAspect="1"/>
          </p:cNvGraphicFramePr>
          <p:nvPr/>
        </p:nvGraphicFramePr>
        <p:xfrm>
          <a:off x="0" y="4835525"/>
          <a:ext cx="9144000" cy="2022475"/>
        </p:xfrm>
        <a:graphic>
          <a:graphicData uri="http://schemas.openxmlformats.org/presentationml/2006/ole">
            <mc:AlternateContent xmlns:mc="http://schemas.openxmlformats.org/markup-compatibility/2006">
              <mc:Choice xmlns:v="urn:schemas-microsoft-com:vml" Requires="v">
                <p:oleObj spid="_x0000_s70672" name="Rastrový obrázek" r:id="rId7" imgW="10809524" imgH="2390476" progId="Paint.Picture">
                  <p:embed/>
                </p:oleObj>
              </mc:Choice>
              <mc:Fallback>
                <p:oleObj name="Rastrový obrázek" r:id="rId7" imgW="10809524" imgH="2390476" progId="Paint.Picture">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4835525"/>
                        <a:ext cx="9144000" cy="202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Sestava protahovacího trnu</a:t>
            </a:r>
          </a:p>
        </p:txBody>
      </p:sp>
      <p:graphicFrame>
        <p:nvGraphicFramePr>
          <p:cNvPr id="72711" name="Object 7"/>
          <p:cNvGraphicFramePr>
            <a:graphicFrameLocks noChangeAspect="1"/>
          </p:cNvGraphicFramePr>
          <p:nvPr/>
        </p:nvGraphicFramePr>
        <p:xfrm>
          <a:off x="0" y="3810000"/>
          <a:ext cx="9144000" cy="1971675"/>
        </p:xfrm>
        <a:graphic>
          <a:graphicData uri="http://schemas.openxmlformats.org/presentationml/2006/ole">
            <mc:AlternateContent xmlns:mc="http://schemas.openxmlformats.org/markup-compatibility/2006">
              <mc:Choice xmlns:v="urn:schemas-microsoft-com:vml" Requires="v">
                <p:oleObj spid="_x0000_s72715" name="Rastrový obrázek" r:id="rId3" imgW="8573697" imgH="1848108" progId="Paint.Picture">
                  <p:embed/>
                </p:oleObj>
              </mc:Choice>
              <mc:Fallback>
                <p:oleObj name="Rastrový obrázek" r:id="rId3" imgW="8573697" imgH="1848108" progId="Paint.Picture">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810000"/>
                        <a:ext cx="9144000" cy="197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2712" name="Rectangle 8"/>
          <p:cNvSpPr>
            <a:spLocks noChangeArrowheads="1"/>
          </p:cNvSpPr>
          <p:nvPr/>
        </p:nvSpPr>
        <p:spPr bwMode="auto">
          <a:xfrm>
            <a:off x="0" y="990600"/>
            <a:ext cx="91440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b="0" u="none">
                <a:latin typeface="Times New Roman" charset="0"/>
              </a:rPr>
              <a:t>	Šipka znázorňuje směr vtlačování kuželového trnu do protahovacího trnu. Tím dojde k rozpínání obráběcích nožů a současné odebírání třísky. Současně se tento trn musí otáčet ve směru stoupání vývrtu při pohybu uvnitř hlavně.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1026"/>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Řez trnem ve staženém stavu</a:t>
            </a:r>
          </a:p>
        </p:txBody>
      </p:sp>
      <p:graphicFrame>
        <p:nvGraphicFramePr>
          <p:cNvPr id="74755" name="Object 1027"/>
          <p:cNvGraphicFramePr>
            <a:graphicFrameLocks noChangeAspect="1"/>
          </p:cNvGraphicFramePr>
          <p:nvPr/>
        </p:nvGraphicFramePr>
        <p:xfrm>
          <a:off x="457200" y="5257800"/>
          <a:ext cx="8097838" cy="1257300"/>
        </p:xfrm>
        <a:graphic>
          <a:graphicData uri="http://schemas.openxmlformats.org/presentationml/2006/ole">
            <mc:AlternateContent xmlns:mc="http://schemas.openxmlformats.org/markup-compatibility/2006">
              <mc:Choice xmlns:v="urn:schemas-microsoft-com:vml" Requires="v">
                <p:oleObj spid="_x0000_s74761" name="Rastrový obrázek" r:id="rId3" imgW="8097380" imgH="1257476" progId="Paint.Picture">
                  <p:embed/>
                </p:oleObj>
              </mc:Choice>
              <mc:Fallback>
                <p:oleObj name="Rastrový obrázek" r:id="rId3" imgW="8097380" imgH="1257476" progId="Paint.Picture">
                  <p:embed/>
                  <p:pic>
                    <p:nvPicPr>
                      <p:cNvPr id="0" name="Object 10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5257800"/>
                        <a:ext cx="8097838" cy="125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4756" name="Object 1028"/>
          <p:cNvGraphicFramePr>
            <a:graphicFrameLocks noChangeAspect="1"/>
          </p:cNvGraphicFramePr>
          <p:nvPr/>
        </p:nvGraphicFramePr>
        <p:xfrm>
          <a:off x="228600" y="762000"/>
          <a:ext cx="7993063" cy="4076700"/>
        </p:xfrm>
        <a:graphic>
          <a:graphicData uri="http://schemas.openxmlformats.org/presentationml/2006/ole">
            <mc:AlternateContent xmlns:mc="http://schemas.openxmlformats.org/markup-compatibility/2006">
              <mc:Choice xmlns:v="urn:schemas-microsoft-com:vml" Requires="v">
                <p:oleObj spid="_x0000_s74762" name="Rastrový obrázek" r:id="rId5" imgW="7992591" imgH="4076190" progId="Paint.Picture">
                  <p:embed/>
                </p:oleObj>
              </mc:Choice>
              <mc:Fallback>
                <p:oleObj name="Rastrový obrázek" r:id="rId5" imgW="7992591" imgH="4076190" progId="Paint.Picture">
                  <p:embed/>
                  <p:pic>
                    <p:nvPicPr>
                      <p:cNvPr id="0" name="Object 102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600" y="762000"/>
                        <a:ext cx="7993063" cy="407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Pohled na trn v roztaženém stavu </a:t>
            </a:r>
          </a:p>
        </p:txBody>
      </p:sp>
      <p:graphicFrame>
        <p:nvGraphicFramePr>
          <p:cNvPr id="75779" name="Object 3"/>
          <p:cNvGraphicFramePr>
            <a:graphicFrameLocks noChangeAspect="1"/>
          </p:cNvGraphicFramePr>
          <p:nvPr/>
        </p:nvGraphicFramePr>
        <p:xfrm>
          <a:off x="990600" y="5486400"/>
          <a:ext cx="7466013" cy="1219200"/>
        </p:xfrm>
        <a:graphic>
          <a:graphicData uri="http://schemas.openxmlformats.org/presentationml/2006/ole">
            <mc:AlternateContent xmlns:mc="http://schemas.openxmlformats.org/markup-compatibility/2006">
              <mc:Choice xmlns:v="urn:schemas-microsoft-com:vml" Requires="v">
                <p:oleObj spid="_x0000_s75785" name="Rastrový obrázek" r:id="rId3" imgW="7466667" imgH="1219370" progId="Paint.Picture">
                  <p:embed/>
                </p:oleObj>
              </mc:Choice>
              <mc:Fallback>
                <p:oleObj name="Rastrový obrázek" r:id="rId3" imgW="7466667" imgH="1219370"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5486400"/>
                        <a:ext cx="7466013"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5780" name="Object 4"/>
          <p:cNvGraphicFramePr>
            <a:graphicFrameLocks noChangeAspect="1"/>
          </p:cNvGraphicFramePr>
          <p:nvPr/>
        </p:nvGraphicFramePr>
        <p:xfrm>
          <a:off x="2209800" y="914400"/>
          <a:ext cx="4476750" cy="4400550"/>
        </p:xfrm>
        <a:graphic>
          <a:graphicData uri="http://schemas.openxmlformats.org/presentationml/2006/ole">
            <mc:AlternateContent xmlns:mc="http://schemas.openxmlformats.org/markup-compatibility/2006">
              <mc:Choice xmlns:v="urn:schemas-microsoft-com:vml" Requires="v">
                <p:oleObj spid="_x0000_s75786" name="Rastrový obrázek" r:id="rId5" imgW="4476190" imgH="4401164" progId="Paint.Picture">
                  <p:embed/>
                </p:oleObj>
              </mc:Choice>
              <mc:Fallback>
                <p:oleObj name="Rastrový obrázek" r:id="rId5" imgW="4476190" imgH="4401164" progId="Paint.Picture">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09800" y="914400"/>
                        <a:ext cx="4476750" cy="440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Pohled na obráběcí nože </a:t>
            </a:r>
          </a:p>
        </p:txBody>
      </p:sp>
      <p:graphicFrame>
        <p:nvGraphicFramePr>
          <p:cNvPr id="76803" name="Object 3"/>
          <p:cNvGraphicFramePr>
            <a:graphicFrameLocks noChangeAspect="1"/>
          </p:cNvGraphicFramePr>
          <p:nvPr/>
        </p:nvGraphicFramePr>
        <p:xfrm>
          <a:off x="990600" y="812800"/>
          <a:ext cx="6705600" cy="6045200"/>
        </p:xfrm>
        <a:graphic>
          <a:graphicData uri="http://schemas.openxmlformats.org/presentationml/2006/ole">
            <mc:AlternateContent xmlns:mc="http://schemas.openxmlformats.org/markup-compatibility/2006">
              <mc:Choice xmlns:v="urn:schemas-microsoft-com:vml" Requires="v">
                <p:oleObj spid="_x0000_s76806" name="Rastrový obrázek" r:id="rId3" imgW="8345065" imgH="7523810" progId="Paint.Picture">
                  <p:embed/>
                </p:oleObj>
              </mc:Choice>
              <mc:Fallback>
                <p:oleObj name="Rastrový obrázek" r:id="rId3" imgW="8345065" imgH="7523810"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812800"/>
                        <a:ext cx="6705600" cy="604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Řez roztaženými noži </a:t>
            </a:r>
          </a:p>
        </p:txBody>
      </p:sp>
      <p:graphicFrame>
        <p:nvGraphicFramePr>
          <p:cNvPr id="77827" name="Object 3"/>
          <p:cNvGraphicFramePr>
            <a:graphicFrameLocks noChangeAspect="1"/>
          </p:cNvGraphicFramePr>
          <p:nvPr/>
        </p:nvGraphicFramePr>
        <p:xfrm>
          <a:off x="152400" y="1066800"/>
          <a:ext cx="8991600" cy="5694363"/>
        </p:xfrm>
        <a:graphic>
          <a:graphicData uri="http://schemas.openxmlformats.org/presentationml/2006/ole">
            <mc:AlternateContent xmlns:mc="http://schemas.openxmlformats.org/markup-compatibility/2006">
              <mc:Choice xmlns:v="urn:schemas-microsoft-com:vml" Requires="v">
                <p:oleObj spid="_x0000_s77830" name="Rastrový obrázek" r:id="rId3" imgW="6916115" imgH="4382112" progId="Paint.Picture">
                  <p:embed/>
                </p:oleObj>
              </mc:Choice>
              <mc:Fallback>
                <p:oleObj name="Rastrový obrázek" r:id="rId3" imgW="6916115" imgH="4382112"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066800"/>
                        <a:ext cx="8991600" cy="5694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Elektroerozivní výroba vývrtu </a:t>
            </a:r>
          </a:p>
        </p:txBody>
      </p:sp>
      <p:sp>
        <p:nvSpPr>
          <p:cNvPr id="78853" name="Rectangle 5"/>
          <p:cNvSpPr>
            <a:spLocks noChangeArrowheads="1"/>
          </p:cNvSpPr>
          <p:nvPr/>
        </p:nvSpPr>
        <p:spPr bwMode="auto">
          <a:xfrm>
            <a:off x="0" y="1143000"/>
            <a:ext cx="9144000" cy="521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cs-CZ" sz="2800" b="0" u="none">
                <a:latin typeface="Times New Roman" charset="0"/>
              </a:rPr>
              <a:t>V</a:t>
            </a:r>
            <a:r>
              <a:rPr lang="cs-CZ" sz="2800" b="0" u="none">
                <a:latin typeface="Times New Roman" charset="0"/>
                <a:cs typeface="Times New Roman" charset="0"/>
              </a:rPr>
              <a:t>yjiskřování - velmi nákladná metoda, bývá nejčastěji používána pro vývrt s progresivním stoupáním a progresivním Ø vývrtu.</a:t>
            </a:r>
          </a:p>
          <a:p>
            <a:pPr algn="l" eaLnBrk="0" hangingPunct="0"/>
            <a:r>
              <a:rPr lang="cs-CZ" sz="2800" b="0" u="none">
                <a:latin typeface="Times New Roman" charset="0"/>
                <a:cs typeface="Times New Roman" charset="0"/>
              </a:rPr>
              <a:t> </a:t>
            </a:r>
          </a:p>
          <a:p>
            <a:pPr algn="l" eaLnBrk="0" hangingPunct="0">
              <a:buFontTx/>
              <a:buChar char="-"/>
            </a:pPr>
            <a:r>
              <a:rPr lang="cs-CZ" sz="2800" b="0" u="none">
                <a:latin typeface="Times New Roman" charset="0"/>
                <a:cs typeface="Times New Roman" charset="0"/>
              </a:rPr>
              <a:t>Vývrt s progresivním stoupáním, je takový vývrt, kdy jeho šroubovice je výrazněji zakroucena u ústí hlavně. Rotace střely při průchodu vývrtem s progresivním stoupáním se zvyšuje.</a:t>
            </a:r>
          </a:p>
          <a:p>
            <a:pPr algn="l" eaLnBrk="0" hangingPunct="0"/>
            <a:endParaRPr lang="cs-CZ" sz="2800" b="0" u="none">
              <a:latin typeface="Times New Roman" charset="0"/>
              <a:cs typeface="Times New Roman" charset="0"/>
            </a:endParaRPr>
          </a:p>
          <a:p>
            <a:pPr algn="l" eaLnBrk="0" hangingPunct="0">
              <a:buFontTx/>
              <a:buChar char="-"/>
            </a:pPr>
            <a:r>
              <a:rPr lang="cs-CZ" sz="2800" b="0" u="none">
                <a:latin typeface="Times New Roman" charset="0"/>
                <a:cs typeface="Times New Roman" charset="0"/>
              </a:rPr>
              <a:t> Vývrt s progresivním Ø vývrtu, je takový vývrt, kdy jeho Ø přes políška se zmenšuje k ústí hlavně. Tím je střela při průchodu takovým vývrtem neustále utěsňována.</a:t>
            </a:r>
            <a:r>
              <a:rPr lang="cs-CZ" sz="2800" b="0" u="none">
                <a:latin typeface="Times New Roman" charset="0"/>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Nástroj na elektroerozivní obrábění </a:t>
            </a:r>
          </a:p>
        </p:txBody>
      </p:sp>
      <p:graphicFrame>
        <p:nvGraphicFramePr>
          <p:cNvPr id="79876" name="Object 4"/>
          <p:cNvGraphicFramePr>
            <a:graphicFrameLocks noChangeAspect="1"/>
          </p:cNvGraphicFramePr>
          <p:nvPr/>
        </p:nvGraphicFramePr>
        <p:xfrm>
          <a:off x="1295400" y="2667000"/>
          <a:ext cx="1765300" cy="4064000"/>
        </p:xfrm>
        <a:graphic>
          <a:graphicData uri="http://schemas.openxmlformats.org/presentationml/2006/ole">
            <mc:AlternateContent xmlns:mc="http://schemas.openxmlformats.org/markup-compatibility/2006">
              <mc:Choice xmlns:v="urn:schemas-microsoft-com:vml" Requires="v">
                <p:oleObj spid="_x0000_s79883" name="Rastrový obrázek" r:id="rId3" imgW="3467584" imgH="7980952" progId="Paint.Picture">
                  <p:embed/>
                </p:oleObj>
              </mc:Choice>
              <mc:Fallback>
                <p:oleObj name="Rastrový obrázek" r:id="rId3" imgW="3467584" imgH="7980952"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400" y="2667000"/>
                        <a:ext cx="1765300" cy="40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9877" name="Object 5"/>
          <p:cNvGraphicFramePr>
            <a:graphicFrameLocks noChangeAspect="1"/>
          </p:cNvGraphicFramePr>
          <p:nvPr/>
        </p:nvGraphicFramePr>
        <p:xfrm>
          <a:off x="4419600" y="2895600"/>
          <a:ext cx="3971925" cy="3800475"/>
        </p:xfrm>
        <a:graphic>
          <a:graphicData uri="http://schemas.openxmlformats.org/presentationml/2006/ole">
            <mc:AlternateContent xmlns:mc="http://schemas.openxmlformats.org/markup-compatibility/2006">
              <mc:Choice xmlns:v="urn:schemas-microsoft-com:vml" Requires="v">
                <p:oleObj spid="_x0000_s79884" name="Rastrový obrázek" r:id="rId5" imgW="3971429" imgH="3801006" progId="Paint.Picture">
                  <p:embed/>
                </p:oleObj>
              </mc:Choice>
              <mc:Fallback>
                <p:oleObj name="Rastrový obrázek" r:id="rId5" imgW="3971429" imgH="3801006" progId="Paint.Picture">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9600" y="2895600"/>
                        <a:ext cx="3971925" cy="380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9878" name="Rectangle 6"/>
          <p:cNvSpPr>
            <a:spLocks noChangeArrowheads="1"/>
          </p:cNvSpPr>
          <p:nvPr/>
        </p:nvSpPr>
        <p:spPr bwMode="auto">
          <a:xfrm>
            <a:off x="0" y="1066800"/>
            <a:ext cx="89916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b="0" u="none">
                <a:latin typeface="Times New Roman" charset="0"/>
              </a:rPr>
              <a:t>	Jako nástroj na elektroerozivní obrábění se používá elektroda vyrobená z elektrolytické měďi.</a:t>
            </a:r>
            <a:endParaRPr lang="cs-CZ" sz="2800" b="0" u="none">
              <a:latin typeface="Times New Roman" charset="0"/>
              <a:cs typeface="Times New Roman"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Legenda k elektroerozivnímu obrábění</a:t>
            </a:r>
          </a:p>
        </p:txBody>
      </p:sp>
      <p:sp>
        <p:nvSpPr>
          <p:cNvPr id="73733" name="Rectangle 5"/>
          <p:cNvSpPr>
            <a:spLocks noChangeArrowheads="1"/>
          </p:cNvSpPr>
          <p:nvPr/>
        </p:nvSpPr>
        <p:spPr bwMode="auto">
          <a:xfrm>
            <a:off x="0" y="1371600"/>
            <a:ext cx="9144000" cy="436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cs-CZ" sz="2800" b="0" u="none">
                <a:latin typeface="Times New Roman" charset="0"/>
              </a:rPr>
              <a:t>	Základní p</a:t>
            </a:r>
            <a:r>
              <a:rPr lang="cs-CZ" sz="2800" b="0" u="none">
                <a:latin typeface="Times New Roman" charset="0"/>
                <a:cs typeface="Times New Roman" charset="0"/>
              </a:rPr>
              <a:t>rincip zařízení pro elektroerozivní obrábění (vyjiskřování):</a:t>
            </a:r>
          </a:p>
          <a:p>
            <a:pPr algn="l" eaLnBrk="0" hangingPunct="0"/>
            <a:r>
              <a:rPr lang="cs-CZ" sz="2800" b="0" u="none">
                <a:latin typeface="Times New Roman" charset="0"/>
                <a:cs typeface="Times New Roman" charset="0"/>
              </a:rPr>
              <a:t>0 – směr rotace nástrojové elektrody</a:t>
            </a:r>
          </a:p>
          <a:p>
            <a:pPr algn="l" eaLnBrk="0" hangingPunct="0"/>
            <a:r>
              <a:rPr lang="cs-CZ" sz="2800" b="0" u="none">
                <a:latin typeface="Times New Roman" charset="0"/>
                <a:cs typeface="Times New Roman" charset="0"/>
              </a:rPr>
              <a:t>1 – směr posuvu nástrojové elektrody</a:t>
            </a:r>
          </a:p>
          <a:p>
            <a:pPr algn="l" eaLnBrk="0" hangingPunct="0"/>
            <a:r>
              <a:rPr lang="cs-CZ" sz="2800" b="0" u="none">
                <a:latin typeface="Times New Roman" charset="0"/>
                <a:cs typeface="Times New Roman" charset="0"/>
              </a:rPr>
              <a:t>2 – nástrojová elektroda</a:t>
            </a:r>
          </a:p>
          <a:p>
            <a:pPr algn="l" eaLnBrk="0" hangingPunct="0"/>
            <a:r>
              <a:rPr lang="cs-CZ" sz="2800" b="0" u="none">
                <a:latin typeface="Times New Roman" charset="0"/>
                <a:cs typeface="Times New Roman" charset="0"/>
              </a:rPr>
              <a:t>3 – elektrický generátor</a:t>
            </a:r>
          </a:p>
          <a:p>
            <a:pPr algn="l" eaLnBrk="0" hangingPunct="0"/>
            <a:r>
              <a:rPr lang="cs-CZ" sz="2800" b="0" u="none">
                <a:latin typeface="Times New Roman" charset="0"/>
                <a:cs typeface="Times New Roman" charset="0"/>
              </a:rPr>
              <a:t>4 – pracovní vana</a:t>
            </a:r>
          </a:p>
          <a:p>
            <a:pPr algn="l" eaLnBrk="0" hangingPunct="0"/>
            <a:r>
              <a:rPr lang="cs-CZ" sz="2800" b="0" u="none">
                <a:latin typeface="Times New Roman" charset="0"/>
                <a:cs typeface="Times New Roman" charset="0"/>
              </a:rPr>
              <a:t>5 – tekuté dielektrikum</a:t>
            </a:r>
          </a:p>
          <a:p>
            <a:pPr algn="l" eaLnBrk="0" hangingPunct="0"/>
            <a:r>
              <a:rPr lang="cs-CZ" sz="2800" b="0" u="none">
                <a:latin typeface="Times New Roman" charset="0"/>
                <a:cs typeface="Times New Roman" charset="0"/>
              </a:rPr>
              <a:t>6 – hlaveň</a:t>
            </a:r>
          </a:p>
          <a:p>
            <a:pPr algn="l" eaLnBrk="0" hangingPunct="0"/>
            <a:r>
              <a:rPr lang="cs-CZ" sz="2800" b="0" u="none">
                <a:latin typeface="Times New Roman" charset="0"/>
                <a:cs typeface="Times New Roman" charset="0"/>
              </a:rPr>
              <a:t>7 – elektrický výboj</a:t>
            </a:r>
            <a:r>
              <a:rPr lang="cs-CZ" sz="2800" b="0" u="none">
                <a:latin typeface="Times New Roman" charset="0"/>
              </a:rPr>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Princip elektroerozivního obrábění</a:t>
            </a:r>
          </a:p>
        </p:txBody>
      </p:sp>
      <p:sp>
        <p:nvSpPr>
          <p:cNvPr id="80901" name="Rectangle 5"/>
          <p:cNvSpPr>
            <a:spLocks noChangeArrowheads="1"/>
          </p:cNvSpPr>
          <p:nvPr/>
        </p:nvSpPr>
        <p:spPr bwMode="auto">
          <a:xfrm>
            <a:off x="1695450" y="2114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cs-CZ"/>
          </a:p>
        </p:txBody>
      </p:sp>
      <p:sp>
        <p:nvSpPr>
          <p:cNvPr id="80904" name="Rectangle 8"/>
          <p:cNvSpPr>
            <a:spLocks noChangeArrowheads="1"/>
          </p:cNvSpPr>
          <p:nvPr/>
        </p:nvSpPr>
        <p:spPr bwMode="auto">
          <a:xfrm>
            <a:off x="1828800" y="1295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cs-CZ"/>
          </a:p>
        </p:txBody>
      </p:sp>
      <p:graphicFrame>
        <p:nvGraphicFramePr>
          <p:cNvPr id="80903" name="Object 7"/>
          <p:cNvGraphicFramePr>
            <a:graphicFrameLocks noChangeAspect="1"/>
          </p:cNvGraphicFramePr>
          <p:nvPr/>
        </p:nvGraphicFramePr>
        <p:xfrm>
          <a:off x="533400" y="693738"/>
          <a:ext cx="7924800" cy="6164262"/>
        </p:xfrm>
        <a:graphic>
          <a:graphicData uri="http://schemas.openxmlformats.org/presentationml/2006/ole">
            <mc:AlternateContent xmlns:mc="http://schemas.openxmlformats.org/markup-compatibility/2006">
              <mc:Choice xmlns:v="urn:schemas-microsoft-com:vml" Requires="v">
                <p:oleObj spid="_x0000_s80907" r:id="rId3" imgW="5485714" imgH="4266667" progId="Paint.Picture">
                  <p:embed/>
                </p:oleObj>
              </mc:Choice>
              <mc:Fallback>
                <p:oleObj r:id="rId3" imgW="5485714" imgH="4266667" progId="Paint.Picture">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693738"/>
                        <a:ext cx="7924800" cy="61642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170"/>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Význam ústí hlavně </a:t>
            </a:r>
          </a:p>
        </p:txBody>
      </p:sp>
      <p:sp>
        <p:nvSpPr>
          <p:cNvPr id="97283" name="Rectangle 7171"/>
          <p:cNvSpPr>
            <a:spLocks noChangeArrowheads="1"/>
          </p:cNvSpPr>
          <p:nvPr/>
        </p:nvSpPr>
        <p:spPr bwMode="auto">
          <a:xfrm>
            <a:off x="0" y="838200"/>
            <a:ext cx="9144000" cy="5170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0">
            <a:spAutoFit/>
          </a:bodyPr>
          <a:lstStyle/>
          <a:p>
            <a:pPr algn="just" eaLnBrk="0" hangingPunct="0">
              <a:tabLst>
                <a:tab pos="571500" algn="l"/>
                <a:tab pos="800100" algn="l"/>
              </a:tabLst>
            </a:pPr>
            <a:r>
              <a:rPr lang="cs-CZ" sz="2800" b="0" u="none">
                <a:latin typeface="Times New Roman" charset="0"/>
              </a:rPr>
              <a:t>	Mí</a:t>
            </a:r>
            <a:r>
              <a:rPr lang="cs-CZ" sz="2800" b="0" u="none">
                <a:latin typeface="Times New Roman" charset="0"/>
                <a:cs typeface="Times New Roman" charset="0"/>
              </a:rPr>
              <a:t>sto kudy střela opouští drážky vývrtu a současně i hlaveň. Na kvalitě provedení ústí záleží precize celé zbraně. Musí být dokonale kolmé k ose celé hlavně. Současně musí být čistým ukončením vývrtu. Na ústí nesmí být žádné ostřiny ani zhmožděniny. Tyto by způsobovali nestandardní opouštění rotující střely hlaveň. Tím by se podstatně zhoršila stabilita letu. Současně slouží jako kryt vývrtu před mechanickým poškozením nárazem při neodborné manipulaci se zbraní.Nejpoužívanější jsou následující zakončení:</a:t>
            </a:r>
          </a:p>
          <a:p>
            <a:pPr algn="just" eaLnBrk="0" hangingPunct="0">
              <a:tabLst>
                <a:tab pos="571500" algn="l"/>
                <a:tab pos="800100" algn="l"/>
              </a:tabLst>
            </a:pPr>
            <a:endParaRPr lang="cs-CZ" sz="2800" b="0" u="none">
              <a:latin typeface="Times New Roman" charset="0"/>
              <a:cs typeface="Times New Roman" charset="0"/>
            </a:endParaRPr>
          </a:p>
          <a:p>
            <a:pPr algn="just" eaLnBrk="0" hangingPunct="0">
              <a:tabLst>
                <a:tab pos="571500" algn="l"/>
                <a:tab pos="800100" algn="l"/>
              </a:tabLst>
            </a:pPr>
            <a:r>
              <a:rPr lang="cs-CZ" sz="2800" b="0" u="none">
                <a:latin typeface="Times New Roman" charset="0"/>
                <a:cs typeface="Times New Roman" charset="0"/>
              </a:rPr>
              <a:t>1 – válcové ústí				2 – kuželové ústí</a:t>
            </a:r>
          </a:p>
          <a:p>
            <a:pPr algn="just" eaLnBrk="0" hangingPunct="0">
              <a:tabLst>
                <a:tab pos="571500" algn="l"/>
                <a:tab pos="800100" algn="l"/>
              </a:tabLst>
            </a:pPr>
            <a:r>
              <a:rPr lang="cs-CZ" sz="2800" b="0" u="none">
                <a:latin typeface="Times New Roman" charset="0"/>
                <a:cs typeface="Times New Roman" charset="0"/>
              </a:rPr>
              <a:t>3 – rádiusové ústí				4 – sférické ústí </a:t>
            </a:r>
            <a:endParaRPr lang="cs-CZ" b="0" u="none">
              <a:cs typeface="Times New Roman"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Válcové ústí hlavně</a:t>
            </a:r>
          </a:p>
        </p:txBody>
      </p:sp>
      <p:sp>
        <p:nvSpPr>
          <p:cNvPr id="100355" name="Rectangle 3"/>
          <p:cNvSpPr>
            <a:spLocks noChangeArrowheads="1"/>
          </p:cNvSpPr>
          <p:nvPr/>
        </p:nvSpPr>
        <p:spPr bwMode="auto">
          <a:xfrm>
            <a:off x="1695450" y="2114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cs-CZ"/>
          </a:p>
        </p:txBody>
      </p:sp>
      <p:graphicFrame>
        <p:nvGraphicFramePr>
          <p:cNvPr id="100356" name="Object 4"/>
          <p:cNvGraphicFramePr>
            <a:graphicFrameLocks noChangeAspect="1"/>
          </p:cNvGraphicFramePr>
          <p:nvPr/>
        </p:nvGraphicFramePr>
        <p:xfrm>
          <a:off x="0" y="1676400"/>
          <a:ext cx="9144000" cy="4178300"/>
        </p:xfrm>
        <a:graphic>
          <a:graphicData uri="http://schemas.openxmlformats.org/presentationml/2006/ole">
            <mc:AlternateContent xmlns:mc="http://schemas.openxmlformats.org/markup-compatibility/2006">
              <mc:Choice xmlns:v="urn:schemas-microsoft-com:vml" Requires="v">
                <p:oleObj spid="_x0000_s100359" r:id="rId3" imgW="6771429" imgH="3095238" progId="Paint.Picture">
                  <p:embed/>
                </p:oleObj>
              </mc:Choice>
              <mc:Fallback>
                <p:oleObj r:id="rId3" imgW="6771429" imgH="3095238"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76400"/>
                        <a:ext cx="9144000" cy="4178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Válcové ústí hlavně</a:t>
            </a:r>
          </a:p>
        </p:txBody>
      </p:sp>
      <p:graphicFrame>
        <p:nvGraphicFramePr>
          <p:cNvPr id="101379" name="Object 3"/>
          <p:cNvGraphicFramePr>
            <a:graphicFrameLocks noChangeAspect="1"/>
          </p:cNvGraphicFramePr>
          <p:nvPr/>
        </p:nvGraphicFramePr>
        <p:xfrm>
          <a:off x="228600" y="731838"/>
          <a:ext cx="8686800" cy="6126162"/>
        </p:xfrm>
        <a:graphic>
          <a:graphicData uri="http://schemas.openxmlformats.org/presentationml/2006/ole">
            <mc:AlternateContent xmlns:mc="http://schemas.openxmlformats.org/markup-compatibility/2006">
              <mc:Choice xmlns:v="urn:schemas-microsoft-com:vml" Requires="v">
                <p:oleObj spid="_x0000_s101382" name="Rastrový obrázek" r:id="rId3" imgW="6876190" imgH="4847619" progId="Paint.Picture">
                  <p:embed/>
                </p:oleObj>
              </mc:Choice>
              <mc:Fallback>
                <p:oleObj name="Rastrový obrázek" r:id="rId3" imgW="6876190" imgH="4847619"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731838"/>
                        <a:ext cx="8686800" cy="6126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Kuželové ústí hlavně</a:t>
            </a:r>
          </a:p>
        </p:txBody>
      </p:sp>
      <p:sp>
        <p:nvSpPr>
          <p:cNvPr id="98307" name="Rectangle 3"/>
          <p:cNvSpPr>
            <a:spLocks noChangeArrowheads="1"/>
          </p:cNvSpPr>
          <p:nvPr/>
        </p:nvSpPr>
        <p:spPr bwMode="auto">
          <a:xfrm>
            <a:off x="1690688" y="21288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cs-CZ"/>
          </a:p>
        </p:txBody>
      </p:sp>
      <p:graphicFrame>
        <p:nvGraphicFramePr>
          <p:cNvPr id="98308" name="Object 4"/>
          <p:cNvGraphicFramePr>
            <a:graphicFrameLocks noChangeAspect="1"/>
          </p:cNvGraphicFramePr>
          <p:nvPr/>
        </p:nvGraphicFramePr>
        <p:xfrm>
          <a:off x="0" y="1676400"/>
          <a:ext cx="9144000" cy="4125913"/>
        </p:xfrm>
        <a:graphic>
          <a:graphicData uri="http://schemas.openxmlformats.org/presentationml/2006/ole">
            <mc:AlternateContent xmlns:mc="http://schemas.openxmlformats.org/markup-compatibility/2006">
              <mc:Choice xmlns:v="urn:schemas-microsoft-com:vml" Requires="v">
                <p:oleObj spid="_x0000_s98311" r:id="rId3" imgW="6800000" imgH="3067478" progId="Paint.Picture">
                  <p:embed/>
                </p:oleObj>
              </mc:Choice>
              <mc:Fallback>
                <p:oleObj r:id="rId3" imgW="6800000" imgH="3067478"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76400"/>
                        <a:ext cx="9144000" cy="41259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Kuželové ústí hlavně</a:t>
            </a:r>
          </a:p>
        </p:txBody>
      </p:sp>
      <p:graphicFrame>
        <p:nvGraphicFramePr>
          <p:cNvPr id="99331" name="Object 3"/>
          <p:cNvGraphicFramePr>
            <a:graphicFrameLocks noChangeAspect="1"/>
          </p:cNvGraphicFramePr>
          <p:nvPr/>
        </p:nvGraphicFramePr>
        <p:xfrm>
          <a:off x="304800" y="693738"/>
          <a:ext cx="8305800" cy="6164262"/>
        </p:xfrm>
        <a:graphic>
          <a:graphicData uri="http://schemas.openxmlformats.org/presentationml/2006/ole">
            <mc:AlternateContent xmlns:mc="http://schemas.openxmlformats.org/markup-compatibility/2006">
              <mc:Choice xmlns:v="urn:schemas-microsoft-com:vml" Requires="v">
                <p:oleObj spid="_x0000_s99334" name="Rastrový obrázek" r:id="rId3" imgW="7085714" imgH="5257143" progId="Paint.Picture">
                  <p:embed/>
                </p:oleObj>
              </mc:Choice>
              <mc:Fallback>
                <p:oleObj name="Rastrový obrázek" r:id="rId3" imgW="7085714" imgH="5257143"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693738"/>
                        <a:ext cx="8305800" cy="6164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Rádiusové ústí hlavně </a:t>
            </a:r>
          </a:p>
        </p:txBody>
      </p:sp>
      <p:sp>
        <p:nvSpPr>
          <p:cNvPr id="102403" name="Rectangle 3"/>
          <p:cNvSpPr>
            <a:spLocks noChangeArrowheads="1"/>
          </p:cNvSpPr>
          <p:nvPr/>
        </p:nvSpPr>
        <p:spPr bwMode="auto">
          <a:xfrm>
            <a:off x="1695450" y="21288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cs-CZ"/>
          </a:p>
        </p:txBody>
      </p:sp>
      <p:graphicFrame>
        <p:nvGraphicFramePr>
          <p:cNvPr id="102404" name="Object 4"/>
          <p:cNvGraphicFramePr>
            <a:graphicFrameLocks noChangeAspect="1"/>
          </p:cNvGraphicFramePr>
          <p:nvPr/>
        </p:nvGraphicFramePr>
        <p:xfrm>
          <a:off x="1695450" y="2128838"/>
          <a:ext cx="5753100" cy="2600325"/>
        </p:xfrm>
        <a:graphic>
          <a:graphicData uri="http://schemas.openxmlformats.org/presentationml/2006/ole">
            <mc:AlternateContent xmlns:mc="http://schemas.openxmlformats.org/markup-compatibility/2006">
              <mc:Choice xmlns:v="urn:schemas-microsoft-com:vml" Requires="v">
                <p:oleObj spid="_x0000_s102407" r:id="rId3" imgW="7447619" imgH="3362794" progId="Paint.Picture">
                  <p:embed/>
                </p:oleObj>
              </mc:Choice>
              <mc:Fallback>
                <p:oleObj r:id="rId3" imgW="7447619" imgH="3362794"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5450" y="2128838"/>
                        <a:ext cx="5753100" cy="26003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Rádiusové ústí hlavně</a:t>
            </a:r>
          </a:p>
        </p:txBody>
      </p:sp>
      <p:graphicFrame>
        <p:nvGraphicFramePr>
          <p:cNvPr id="103427" name="Object 3"/>
          <p:cNvGraphicFramePr>
            <a:graphicFrameLocks noChangeAspect="1"/>
          </p:cNvGraphicFramePr>
          <p:nvPr/>
        </p:nvGraphicFramePr>
        <p:xfrm>
          <a:off x="0" y="738188"/>
          <a:ext cx="9067800" cy="6119812"/>
        </p:xfrm>
        <a:graphic>
          <a:graphicData uri="http://schemas.openxmlformats.org/presentationml/2006/ole">
            <mc:AlternateContent xmlns:mc="http://schemas.openxmlformats.org/markup-compatibility/2006">
              <mc:Choice xmlns:v="urn:schemas-microsoft-com:vml" Requires="v">
                <p:oleObj spid="_x0000_s103430" name="Rastrový obrázek" r:id="rId3" imgW="7085714" imgH="4780952" progId="Paint.Picture">
                  <p:embed/>
                </p:oleObj>
              </mc:Choice>
              <mc:Fallback>
                <p:oleObj name="Rastrový obrázek" r:id="rId3" imgW="7085714" imgH="4780952"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38188"/>
                        <a:ext cx="9067800" cy="6119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Sférické ústí hlavně </a:t>
            </a:r>
          </a:p>
        </p:txBody>
      </p:sp>
      <p:graphicFrame>
        <p:nvGraphicFramePr>
          <p:cNvPr id="104451" name="Object 3"/>
          <p:cNvGraphicFramePr>
            <a:graphicFrameLocks noChangeAspect="1"/>
          </p:cNvGraphicFramePr>
          <p:nvPr/>
        </p:nvGraphicFramePr>
        <p:xfrm>
          <a:off x="0" y="1447800"/>
          <a:ext cx="9144000" cy="4465638"/>
        </p:xfrm>
        <a:graphic>
          <a:graphicData uri="http://schemas.openxmlformats.org/presentationml/2006/ole">
            <mc:AlternateContent xmlns:mc="http://schemas.openxmlformats.org/markup-compatibility/2006">
              <mc:Choice xmlns:v="urn:schemas-microsoft-com:vml" Requires="v">
                <p:oleObj spid="_x0000_s104454" name="Rastrový obrázek" r:id="rId3" imgW="4933333" imgH="2409524" progId="Paint.Picture">
                  <p:embed/>
                </p:oleObj>
              </mc:Choice>
              <mc:Fallback>
                <p:oleObj name="Rastrový obrázek" r:id="rId3" imgW="4933333" imgH="2409524"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447800"/>
                        <a:ext cx="9144000" cy="4465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Sférické ústí hlavně</a:t>
            </a:r>
          </a:p>
        </p:txBody>
      </p:sp>
      <p:graphicFrame>
        <p:nvGraphicFramePr>
          <p:cNvPr id="105475" name="Object 3"/>
          <p:cNvGraphicFramePr>
            <a:graphicFrameLocks noChangeAspect="1"/>
          </p:cNvGraphicFramePr>
          <p:nvPr/>
        </p:nvGraphicFramePr>
        <p:xfrm>
          <a:off x="457200" y="625475"/>
          <a:ext cx="8686800" cy="6232525"/>
        </p:xfrm>
        <a:graphic>
          <a:graphicData uri="http://schemas.openxmlformats.org/presentationml/2006/ole">
            <mc:AlternateContent xmlns:mc="http://schemas.openxmlformats.org/markup-compatibility/2006">
              <mc:Choice xmlns:v="urn:schemas-microsoft-com:vml" Requires="v">
                <p:oleObj spid="_x0000_s105478" name="Rastrový obrázek" r:id="rId3" imgW="7714286" imgH="5533333" progId="Paint.Picture">
                  <p:embed/>
                </p:oleObj>
              </mc:Choice>
              <mc:Fallback>
                <p:oleObj name="Rastrový obrázek" r:id="rId3" imgW="7714286" imgH="5533333"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625475"/>
                        <a:ext cx="8686800" cy="623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Použitá literatura</a:t>
            </a:r>
          </a:p>
        </p:txBody>
      </p:sp>
      <p:sp>
        <p:nvSpPr>
          <p:cNvPr id="68611" name="Rectangle 3"/>
          <p:cNvSpPr>
            <a:spLocks noChangeArrowheads="1"/>
          </p:cNvSpPr>
          <p:nvPr/>
        </p:nvSpPr>
        <p:spPr bwMode="auto">
          <a:xfrm>
            <a:off x="0" y="1524000"/>
            <a:ext cx="9144000" cy="436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buFontTx/>
              <a:buChar char="-"/>
            </a:pPr>
            <a:r>
              <a:rPr lang="cs-CZ" sz="2800" b="0" u="none">
                <a:latin typeface="Times New Roman" charset="0"/>
              </a:rPr>
              <a:t> Ing. FRENZL Jiří – Ruční palné zbraně </a:t>
            </a:r>
          </a:p>
          <a:p>
            <a:pPr algn="r"/>
            <a:r>
              <a:rPr lang="cs-CZ" sz="2800" b="0" i="1" u="none">
                <a:latin typeface="Times New Roman" charset="0"/>
              </a:rPr>
              <a:t>Uherský Brod 1993</a:t>
            </a:r>
          </a:p>
          <a:p>
            <a:pPr algn="l">
              <a:buFontTx/>
              <a:buChar char="-"/>
            </a:pPr>
            <a:r>
              <a:rPr lang="cs-CZ" sz="2800" b="0" u="none">
                <a:latin typeface="Times New Roman" charset="0"/>
              </a:rPr>
              <a:t> Ing. KŘÍBEK Jan – Střelné zbraně I + II</a:t>
            </a:r>
          </a:p>
          <a:p>
            <a:pPr algn="r"/>
            <a:r>
              <a:rPr lang="cs-CZ" sz="2800" b="0" i="1" u="none">
                <a:latin typeface="Times New Roman" charset="0"/>
              </a:rPr>
              <a:t>Brno 1994</a:t>
            </a:r>
            <a:endParaRPr lang="cs-CZ" sz="2800" b="0" u="none">
              <a:latin typeface="Times New Roman" charset="0"/>
            </a:endParaRPr>
          </a:p>
          <a:p>
            <a:pPr algn="l">
              <a:buFontTx/>
              <a:buChar char="-"/>
            </a:pPr>
            <a:r>
              <a:rPr lang="cs-CZ" sz="2800" b="0" u="none">
                <a:latin typeface="Times New Roman" charset="0"/>
              </a:rPr>
              <a:t> Ing. STROUHAL Karel – Civilní ruční zbraně a střelivo</a:t>
            </a:r>
          </a:p>
          <a:p>
            <a:pPr algn="r"/>
            <a:r>
              <a:rPr lang="cs-CZ" sz="2800" b="0" i="1" u="none">
                <a:latin typeface="Times New Roman" charset="0"/>
              </a:rPr>
              <a:t>Uherský Brod 1993</a:t>
            </a:r>
          </a:p>
          <a:p>
            <a:pPr algn="l">
              <a:buFontTx/>
              <a:buChar char="-"/>
            </a:pPr>
            <a:r>
              <a:rPr lang="cs-CZ" sz="2800" b="0" u="none">
                <a:latin typeface="Times New Roman" charset="0"/>
              </a:rPr>
              <a:t> Alexandr B. Žuk – Pušky a samopaly</a:t>
            </a:r>
          </a:p>
          <a:p>
            <a:pPr algn="r"/>
            <a:r>
              <a:rPr lang="cs-CZ" sz="2800" b="0" i="1" u="none">
                <a:latin typeface="Times New Roman" charset="0"/>
              </a:rPr>
              <a:t>Moskva 1987</a:t>
            </a:r>
          </a:p>
          <a:p>
            <a:pPr algn="l">
              <a:buFontTx/>
              <a:buChar char="-"/>
            </a:pPr>
            <a:r>
              <a:rPr lang="cs-CZ" sz="2800" b="0" u="none">
                <a:latin typeface="Times New Roman" charset="0"/>
              </a:rPr>
              <a:t> Alexandr B. Žuk – Revolvery a pistole</a:t>
            </a:r>
          </a:p>
          <a:p>
            <a:pPr algn="r" eaLnBrk="0" hangingPunct="0"/>
            <a:r>
              <a:rPr lang="cs-CZ" sz="2800" b="0" i="1" u="none">
                <a:latin typeface="Times New Roman" charset="0"/>
              </a:rPr>
              <a:t>Moskva 1983</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idx="4294967295"/>
          </p:nvPr>
        </p:nvSpPr>
        <p:spPr bwMode="auto">
          <a:xfrm>
            <a:off x="228600" y="22860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Použitá literatura</a:t>
            </a:r>
          </a:p>
        </p:txBody>
      </p:sp>
      <p:sp>
        <p:nvSpPr>
          <p:cNvPr id="86019" name="Rectangle 3"/>
          <p:cNvSpPr>
            <a:spLocks noChangeArrowheads="1"/>
          </p:cNvSpPr>
          <p:nvPr/>
        </p:nvSpPr>
        <p:spPr bwMode="auto">
          <a:xfrm>
            <a:off x="0" y="1143000"/>
            <a:ext cx="9144000" cy="564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buFontTx/>
              <a:buChar char="-"/>
            </a:pPr>
            <a:r>
              <a:rPr lang="cs-CZ" sz="2800" b="0" u="none">
                <a:latin typeface="Times New Roman" charset="0"/>
              </a:rPr>
              <a:t> Prof. Ing. Fišer Miloslav CSc. – Konstrukce loveckých, sportovních a obraných zbraní </a:t>
            </a:r>
          </a:p>
          <a:p>
            <a:pPr algn="r"/>
            <a:r>
              <a:rPr lang="cs-CZ" sz="2800" b="0" i="1" u="none">
                <a:latin typeface="Times New Roman" charset="0"/>
              </a:rPr>
              <a:t>Ostrava 2009</a:t>
            </a:r>
          </a:p>
          <a:p>
            <a:pPr algn="l">
              <a:buFontTx/>
              <a:buChar char="-"/>
            </a:pPr>
            <a:r>
              <a:rPr lang="cs-CZ" sz="2800" b="0" u="none">
                <a:latin typeface="Times New Roman" charset="0"/>
              </a:rPr>
              <a:t> Prof. Ing. Fišer Miloslav CSc. </a:t>
            </a:r>
          </a:p>
          <a:p>
            <a:pPr algn="l">
              <a:buFontTx/>
              <a:buChar char="-"/>
            </a:pPr>
            <a:r>
              <a:rPr lang="cs-CZ" sz="2800" b="0" u="none">
                <a:latin typeface="Times New Roman" charset="0"/>
              </a:rPr>
              <a:t> Doc. Ing. Procházka Stanislav CSc. – Projektování  loveckých, sportovních a obraných zbraní </a:t>
            </a:r>
          </a:p>
          <a:p>
            <a:pPr algn="r"/>
            <a:r>
              <a:rPr lang="cs-CZ" sz="2800" b="0" i="1" u="none">
                <a:latin typeface="Times New Roman" charset="0"/>
              </a:rPr>
              <a:t>Ostrava 2007</a:t>
            </a:r>
          </a:p>
          <a:p>
            <a:pPr algn="l">
              <a:buFontTx/>
              <a:buChar char="-"/>
            </a:pPr>
            <a:r>
              <a:rPr lang="cs-CZ" sz="2800" b="0" u="none">
                <a:latin typeface="Times New Roman" charset="0"/>
              </a:rPr>
              <a:t> Plíhal Bohumil, Beer Stanislav, Komenda Jan, Jedlička Luděk, Kuda Bohuslav  - Balistika</a:t>
            </a:r>
          </a:p>
          <a:p>
            <a:pPr algn="r"/>
            <a:r>
              <a:rPr lang="cs-CZ" sz="2800" b="0" i="1" u="none">
                <a:latin typeface="Times New Roman" charset="0"/>
              </a:rPr>
              <a:t>Brno 2003</a:t>
            </a:r>
            <a:endParaRPr lang="cs-CZ" sz="2800" b="0" u="none">
              <a:latin typeface="Times New Roman" charset="0"/>
            </a:endParaRPr>
          </a:p>
          <a:p>
            <a:pPr algn="l"/>
            <a:endParaRPr lang="cs-CZ" sz="2800" b="0" u="none">
              <a:latin typeface="Times New Roman" charset="0"/>
            </a:endParaRPr>
          </a:p>
          <a:p>
            <a:pPr algn="l"/>
            <a:r>
              <a:rPr lang="cs-CZ" sz="2800" b="0" u="none">
                <a:latin typeface="Times New Roman" charset="0"/>
              </a:rPr>
              <a:t>Firemní literatura, odborná periodika, sbírky zákonů a ostatní normy.</a:t>
            </a:r>
            <a:endParaRPr lang="cs-CZ" sz="2800" b="0" i="1" u="none">
              <a:latin typeface="Times New Roman"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6_Cesta">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6_Cesta">
      <a:majorFont>
        <a:latin typeface=""/>
        <a:ea typeface=""/>
        <a:cs typeface=""/>
      </a:majorFont>
      <a:minorFont>
        <a:latin typeface=""/>
        <a:ea typeface=""/>
        <a:cs typeface=""/>
      </a:minorFont>
    </a:fontScheme>
    <a:fmtScheme name="Cest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Motiv systém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2570</TotalTime>
  <Words>382</Words>
  <Application>Microsoft Office PowerPoint</Application>
  <PresentationFormat>Předvádění na obrazovce (4:3)</PresentationFormat>
  <Paragraphs>82</Paragraphs>
  <Slides>24</Slides>
  <Notes>0</Notes>
  <HiddenSlides>0</HiddenSlides>
  <MMClips>0</MMClips>
  <ScaleCrop>false</ScaleCrop>
  <HeadingPairs>
    <vt:vector size="6" baseType="variant">
      <vt:variant>
        <vt:lpstr>Motiv</vt:lpstr>
      </vt:variant>
      <vt:variant>
        <vt:i4>1</vt:i4>
      </vt:variant>
      <vt:variant>
        <vt:lpstr>Vložené servery OLE</vt:lpstr>
      </vt:variant>
      <vt:variant>
        <vt:i4>2</vt:i4>
      </vt:variant>
      <vt:variant>
        <vt:lpstr>Nadpisy snímků</vt:lpstr>
      </vt:variant>
      <vt:variant>
        <vt:i4>24</vt:i4>
      </vt:variant>
    </vt:vector>
  </HeadingPairs>
  <TitlesOfParts>
    <vt:vector size="27" baseType="lpstr">
      <vt:lpstr>6_Cesta</vt:lpstr>
      <vt:lpstr>Rastrový obrázek</vt:lpstr>
      <vt:lpstr>Bitmap Image</vt:lpstr>
      <vt:lpstr>20. Protahování a vyjiskřování</vt:lpstr>
      <vt:lpstr>A N O T A C E</vt:lpstr>
      <vt:lpstr>Protahování vývrtu </vt:lpstr>
      <vt:lpstr>Hlavní díly protahovacího trnu</vt:lpstr>
      <vt:lpstr>Sestava protahovacího trnu</vt:lpstr>
      <vt:lpstr>Řez trnem ve staženém stavu</vt:lpstr>
      <vt:lpstr>Pohled na trn v roztaženém stavu </vt:lpstr>
      <vt:lpstr>Pohled na obráběcí nože </vt:lpstr>
      <vt:lpstr>Řez roztaženými noži </vt:lpstr>
      <vt:lpstr>Elektroerozivní výroba vývrtu </vt:lpstr>
      <vt:lpstr>Nástroj na elektroerozivní obrábění </vt:lpstr>
      <vt:lpstr>Legenda k elektroerozivnímu obrábění</vt:lpstr>
      <vt:lpstr>Princip elektroerozivního obrábění</vt:lpstr>
      <vt:lpstr>Význam ústí hlavně </vt:lpstr>
      <vt:lpstr>Válcové ústí hlavně</vt:lpstr>
      <vt:lpstr>Válcové ústí hlavně</vt:lpstr>
      <vt:lpstr>Kuželové ústí hlavně</vt:lpstr>
      <vt:lpstr>Kuželové ústí hlavně</vt:lpstr>
      <vt:lpstr>Rádiusové ústí hlavně </vt:lpstr>
      <vt:lpstr>Rádiusové ústí hlavně</vt:lpstr>
      <vt:lpstr>Sférické ústí hlavně </vt:lpstr>
      <vt:lpstr>Sférické ústí hlavně</vt:lpstr>
      <vt:lpstr>Použitá literatura</vt:lpstr>
      <vt:lpstr>Použitá literatura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skola2</dc:creator>
  <cp:lastModifiedBy>Pavel</cp:lastModifiedBy>
  <cp:revision>135</cp:revision>
  <dcterms:created xsi:type="dcterms:W3CDTF">2012-05-15T11:32:42Z</dcterms:created>
  <dcterms:modified xsi:type="dcterms:W3CDTF">2013-11-07T10:22:49Z</dcterms:modified>
</cp:coreProperties>
</file>