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8" d="100"/>
          <a:sy n="58" d="100"/>
        </p:scale>
        <p:origin x="-846" y="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D1F4-2AB1-450A-BB4B-65C45FB8BE5E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442C-80D0-471F-A3DC-27EEC657BD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0167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D1F4-2AB1-450A-BB4B-65C45FB8BE5E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442C-80D0-471F-A3DC-27EEC657BD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5040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D1F4-2AB1-450A-BB4B-65C45FB8BE5E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442C-80D0-471F-A3DC-27EEC657BD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0304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D1F4-2AB1-450A-BB4B-65C45FB8BE5E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442C-80D0-471F-A3DC-27EEC657BD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72603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D1F4-2AB1-450A-BB4B-65C45FB8BE5E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442C-80D0-471F-A3DC-27EEC657BD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1372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D1F4-2AB1-450A-BB4B-65C45FB8BE5E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442C-80D0-471F-A3DC-27EEC657BD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7624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D1F4-2AB1-450A-BB4B-65C45FB8BE5E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442C-80D0-471F-A3DC-27EEC657BD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4336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D1F4-2AB1-450A-BB4B-65C45FB8BE5E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442C-80D0-471F-A3DC-27EEC657BD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8417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D1F4-2AB1-450A-BB4B-65C45FB8BE5E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442C-80D0-471F-A3DC-27EEC657BD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7519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D1F4-2AB1-450A-BB4B-65C45FB8BE5E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442C-80D0-471F-A3DC-27EEC657BD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4346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D1F4-2AB1-450A-BB4B-65C45FB8BE5E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442C-80D0-471F-A3DC-27EEC657BD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6491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99D1F4-2AB1-450A-BB4B-65C45FB8BE5E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8E442C-80D0-471F-A3DC-27EEC657BD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9241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548680"/>
            <a:ext cx="7772400" cy="324036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ŠABLONA III/2</a:t>
            </a:r>
            <a:br>
              <a:rPr lang="cs-CZ" sz="3200" dirty="0" smtClean="0"/>
            </a:br>
            <a:r>
              <a:rPr lang="cs-CZ" sz="3200" dirty="0" smtClean="0"/>
              <a:t>Literární test 8. ročník</a:t>
            </a:r>
            <a:br>
              <a:rPr lang="cs-CZ" sz="3200" dirty="0" smtClean="0"/>
            </a:br>
            <a:r>
              <a:rPr lang="cs-CZ" sz="3200" dirty="0" smtClean="0"/>
              <a:t>Mgr. Libuše Junová, ZŠ Horní Slavkov</a:t>
            </a:r>
            <a:r>
              <a:rPr lang="cs-CZ" sz="3200" smtClean="0"/>
              <a:t/>
            </a:r>
            <a:br>
              <a:rPr lang="cs-CZ" sz="3200" smtClean="0"/>
            </a:br>
            <a:r>
              <a:rPr lang="cs-CZ" sz="3200" smtClean="0"/>
              <a:t>VY_32_INOVACE_99_Literární </a:t>
            </a:r>
            <a:r>
              <a:rPr lang="cs-CZ" sz="3200" dirty="0" smtClean="0"/>
              <a:t>test,8.ročník</a:t>
            </a:r>
            <a:endParaRPr lang="cs-CZ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789040"/>
            <a:ext cx="6216057" cy="2197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4884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84576"/>
          </a:xfrm>
        </p:spPr>
        <p:txBody>
          <a:bodyPr>
            <a:normAutofit fontScale="85000" lnSpcReduction="20000"/>
          </a:bodyPr>
          <a:lstStyle/>
          <a:p>
            <a:r>
              <a:rPr lang="cs-CZ" sz="2400" dirty="0" smtClean="0"/>
              <a:t>1) Kdo je autorem básnických sbírek „Knihy veršů“ a „Balady a romance“?</a:t>
            </a:r>
          </a:p>
          <a:p>
            <a:r>
              <a:rPr lang="cs-CZ" sz="2400" dirty="0" smtClean="0"/>
              <a:t>2) Co je </a:t>
            </a:r>
            <a:r>
              <a:rPr lang="cs-CZ" sz="2400" dirty="0" smtClean="0"/>
              <a:t>fejeton?</a:t>
            </a:r>
            <a:endParaRPr lang="cs-CZ" sz="2400" dirty="0" smtClean="0"/>
          </a:p>
          <a:p>
            <a:r>
              <a:rPr lang="cs-CZ" sz="2400" dirty="0" smtClean="0"/>
              <a:t>3) Co je </a:t>
            </a:r>
            <a:r>
              <a:rPr lang="cs-CZ" sz="2400" dirty="0" smtClean="0"/>
              <a:t>romaneto? </a:t>
            </a:r>
            <a:r>
              <a:rPr lang="cs-CZ" sz="2400" dirty="0" smtClean="0"/>
              <a:t>A kdo ho </a:t>
            </a:r>
            <a:r>
              <a:rPr lang="cs-CZ" sz="2400" dirty="0" smtClean="0"/>
              <a:t>psal?</a:t>
            </a:r>
            <a:endParaRPr lang="cs-CZ" sz="2400" dirty="0" smtClean="0"/>
          </a:p>
          <a:p>
            <a:r>
              <a:rPr lang="cs-CZ" sz="2400" dirty="0" smtClean="0"/>
              <a:t>4) Napiš název povídky Karolíny Světlé </a:t>
            </a:r>
            <a:r>
              <a:rPr lang="cs-CZ" sz="2400" dirty="0" smtClean="0"/>
              <a:t> </a:t>
            </a:r>
            <a:r>
              <a:rPr lang="cs-CZ" sz="2400" dirty="0" smtClean="0"/>
              <a:t>na jejíž námět napsal  B. Smetana operu.</a:t>
            </a:r>
          </a:p>
          <a:p>
            <a:r>
              <a:rPr lang="cs-CZ" sz="2400" dirty="0" smtClean="0"/>
              <a:t>5) Z jaké knihy je postava </a:t>
            </a:r>
            <a:r>
              <a:rPr lang="cs-CZ" sz="2400" dirty="0" smtClean="0"/>
              <a:t>Matěje </a:t>
            </a:r>
            <a:r>
              <a:rPr lang="cs-CZ" sz="2400" dirty="0"/>
              <a:t>B</a:t>
            </a:r>
            <a:r>
              <a:rPr lang="cs-CZ" sz="2400" dirty="0" smtClean="0"/>
              <a:t>roučka a kdo tuto knihu </a:t>
            </a:r>
            <a:r>
              <a:rPr lang="cs-CZ" sz="2400" dirty="0" smtClean="0"/>
              <a:t>napsal?</a:t>
            </a:r>
            <a:endParaRPr lang="cs-CZ" sz="2400" dirty="0" smtClean="0"/>
          </a:p>
          <a:p>
            <a:r>
              <a:rPr lang="cs-CZ" sz="2400" dirty="0" smtClean="0"/>
              <a:t>6) Jak se jmenoval vlastním jménem Jaroslav Vrchlický?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Napiš jednu lyrickou sbírku, jednu epickou sbírku a jednu                divadelní hru.</a:t>
            </a:r>
          </a:p>
          <a:p>
            <a:r>
              <a:rPr lang="cs-CZ" sz="2400" dirty="0" smtClean="0"/>
              <a:t>7) Koho považujeme za zakladatele dětské moderní poezie pro děti a napiš název jedné sbírky tohoto autora.</a:t>
            </a:r>
          </a:p>
          <a:p>
            <a:r>
              <a:rPr lang="cs-CZ" sz="2400" dirty="0" smtClean="0"/>
              <a:t>8) Jak se jmenují historické hry A. Jiráska z doby </a:t>
            </a:r>
            <a:r>
              <a:rPr lang="cs-CZ" sz="2400" dirty="0" smtClean="0"/>
              <a:t>husitství?</a:t>
            </a:r>
            <a:endParaRPr lang="cs-CZ" sz="2400" dirty="0" smtClean="0"/>
          </a:p>
          <a:p>
            <a:r>
              <a:rPr lang="cs-CZ" sz="2400" dirty="0" smtClean="0"/>
              <a:t>9) Napiš název pětidílné románové kroniky A. Jiráska z doby </a:t>
            </a:r>
            <a:r>
              <a:rPr lang="cs-CZ" sz="2400" dirty="0" smtClean="0"/>
              <a:t>národního obrození.</a:t>
            </a:r>
            <a:endParaRPr lang="cs-CZ" sz="2400" dirty="0" smtClean="0"/>
          </a:p>
          <a:p>
            <a:r>
              <a:rPr lang="cs-CZ" sz="2400" dirty="0" smtClean="0"/>
              <a:t>10) Kdo napsal divadelní hru </a:t>
            </a:r>
            <a:r>
              <a:rPr lang="cs-CZ" sz="2400" dirty="0" smtClean="0"/>
              <a:t>„Lucerna„?</a:t>
            </a:r>
            <a:endParaRPr lang="cs-CZ" sz="2400" dirty="0" smtClean="0"/>
          </a:p>
          <a:p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Literární test, 8. 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988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Otázky a odpovědi.</a:t>
            </a:r>
          </a:p>
          <a:p>
            <a:r>
              <a:rPr lang="cs-CZ" dirty="0" smtClean="0"/>
              <a:t>1</a:t>
            </a:r>
            <a:r>
              <a:rPr lang="cs-CZ" dirty="0" smtClean="0"/>
              <a:t>) Kdo </a:t>
            </a:r>
            <a:r>
              <a:rPr lang="cs-CZ" dirty="0" smtClean="0"/>
              <a:t>je autorem básnických </a:t>
            </a:r>
            <a:r>
              <a:rPr lang="cs-CZ" dirty="0" smtClean="0"/>
              <a:t>sbírek “Knihy </a:t>
            </a:r>
            <a:r>
              <a:rPr lang="cs-CZ" dirty="0" smtClean="0"/>
              <a:t>veršů“   a </a:t>
            </a:r>
            <a:r>
              <a:rPr lang="cs-CZ" dirty="0" smtClean="0"/>
              <a:t>„Balady </a:t>
            </a:r>
            <a:r>
              <a:rPr lang="cs-CZ" dirty="0" smtClean="0"/>
              <a:t>a romance“?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Jan Neruda</a:t>
            </a:r>
          </a:p>
          <a:p>
            <a:r>
              <a:rPr lang="cs-CZ" dirty="0" smtClean="0"/>
              <a:t>2) Co je </a:t>
            </a:r>
            <a:r>
              <a:rPr lang="cs-CZ" dirty="0" smtClean="0"/>
              <a:t>fejeton?</a:t>
            </a:r>
            <a:endParaRPr lang="cs-CZ" dirty="0" smtClean="0"/>
          </a:p>
          <a:p>
            <a:r>
              <a:rPr lang="cs-CZ" dirty="0" smtClean="0">
                <a:solidFill>
                  <a:srgbClr val="00B050"/>
                </a:solidFill>
              </a:rPr>
              <a:t>Krátký publicistický humorný článek na aktuální téma, kritizující často nešvary společnosti. </a:t>
            </a:r>
            <a:endParaRPr lang="cs-CZ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rgbClr val="00B050"/>
                </a:solidFill>
              </a:rPr>
              <a:t> </a:t>
            </a:r>
            <a:r>
              <a:rPr lang="cs-CZ" dirty="0" smtClean="0">
                <a:solidFill>
                  <a:srgbClr val="00B050"/>
                </a:solidFill>
              </a:rPr>
              <a:t>   </a:t>
            </a:r>
            <a:r>
              <a:rPr lang="cs-CZ" dirty="0" smtClean="0">
                <a:solidFill>
                  <a:srgbClr val="00B050"/>
                </a:solidFill>
              </a:rPr>
              <a:t>V </a:t>
            </a:r>
            <a:r>
              <a:rPr lang="cs-CZ" dirty="0" smtClean="0">
                <a:solidFill>
                  <a:srgbClr val="00B050"/>
                </a:solidFill>
              </a:rPr>
              <a:t>novinách býval psán pod čarou.</a:t>
            </a:r>
          </a:p>
          <a:p>
            <a:r>
              <a:rPr lang="cs-CZ" dirty="0" smtClean="0"/>
              <a:t>3) Co je romaneto ?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Malý román nebo rozsáhlejší povídka. Je to spletitý, tajemný, fantastický příběh </a:t>
            </a:r>
            <a:endParaRPr lang="cs-CZ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rgbClr val="00B050"/>
                </a:solidFill>
              </a:rPr>
              <a:t> </a:t>
            </a:r>
            <a:r>
              <a:rPr lang="cs-CZ" dirty="0" smtClean="0">
                <a:solidFill>
                  <a:srgbClr val="00B050"/>
                </a:solidFill>
              </a:rPr>
              <a:t>   </a:t>
            </a:r>
            <a:r>
              <a:rPr lang="cs-CZ" dirty="0" smtClean="0">
                <a:solidFill>
                  <a:srgbClr val="00B050"/>
                </a:solidFill>
              </a:rPr>
              <a:t>s </a:t>
            </a:r>
            <a:r>
              <a:rPr lang="cs-CZ" dirty="0" smtClean="0">
                <a:solidFill>
                  <a:srgbClr val="00B050"/>
                </a:solidFill>
              </a:rPr>
              <a:t>dobrodružným dějem</a:t>
            </a:r>
            <a:r>
              <a:rPr lang="cs-CZ" dirty="0" smtClean="0"/>
              <a:t>.</a:t>
            </a:r>
          </a:p>
          <a:p>
            <a:endParaRPr lang="cs-CZ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9353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4</a:t>
            </a:r>
            <a:r>
              <a:rPr lang="cs-CZ" dirty="0" smtClean="0"/>
              <a:t>) Napiš  </a:t>
            </a:r>
            <a:r>
              <a:rPr lang="cs-CZ" dirty="0" smtClean="0"/>
              <a:t>název knihy Karolíny Světlé, na jejíž námět složil B. Smetana operu.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Hubička </a:t>
            </a:r>
          </a:p>
          <a:p>
            <a:pPr marL="0" indent="0">
              <a:buNone/>
            </a:pPr>
            <a:r>
              <a:rPr lang="cs-CZ" dirty="0" smtClean="0"/>
              <a:t>5)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smtClean="0"/>
              <a:t>Z jaké  knihy je postava  Matěje Broučka? Kdo tuto knihu </a:t>
            </a:r>
            <a:r>
              <a:rPr lang="cs-CZ" dirty="0" smtClean="0"/>
              <a:t>napsal?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Nový epochální výlet pana Broučka, </a:t>
            </a:r>
            <a:r>
              <a:rPr lang="cs-CZ" dirty="0">
                <a:solidFill>
                  <a:srgbClr val="00B050"/>
                </a:solidFill>
              </a:rPr>
              <a:t>t</a:t>
            </a:r>
            <a:r>
              <a:rPr lang="cs-CZ" dirty="0" smtClean="0">
                <a:solidFill>
                  <a:srgbClr val="00B050"/>
                </a:solidFill>
              </a:rPr>
              <a:t>entokrát do 15. století. Napsal Svatopluk Čech.</a:t>
            </a:r>
          </a:p>
          <a:p>
            <a:pPr marL="0" indent="0">
              <a:buNone/>
            </a:pPr>
            <a:r>
              <a:rPr lang="cs-CZ" dirty="0" smtClean="0"/>
              <a:t>6) Jak se jmenoval Jaroslav Vrchlický vlastním jménem?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Emil Frýda</a:t>
            </a:r>
          </a:p>
          <a:p>
            <a:pPr marL="0" indent="0">
              <a:buNone/>
            </a:pPr>
            <a:endParaRPr lang="cs-CZ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3231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r>
              <a:rPr lang="cs-CZ" dirty="0" smtClean="0"/>
              <a:t>Napiš jednu jeho  lyrickou sbírku: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Např. „Meč Damoklův“</a:t>
            </a:r>
          </a:p>
          <a:p>
            <a:r>
              <a:rPr lang="cs-CZ" dirty="0">
                <a:solidFill>
                  <a:srgbClr val="00B050"/>
                </a:solidFill>
              </a:rPr>
              <a:t> </a:t>
            </a:r>
            <a:r>
              <a:rPr lang="cs-CZ" dirty="0" smtClean="0">
                <a:solidFill>
                  <a:srgbClr val="00B050"/>
                </a:solidFill>
              </a:rPr>
              <a:t>          </a:t>
            </a:r>
            <a:r>
              <a:rPr lang="cs-CZ" dirty="0" smtClean="0">
                <a:solidFill>
                  <a:srgbClr val="00B050"/>
                </a:solidFill>
              </a:rPr>
              <a:t>„Co </a:t>
            </a:r>
            <a:r>
              <a:rPr lang="cs-CZ" dirty="0" smtClean="0">
                <a:solidFill>
                  <a:srgbClr val="00B050"/>
                </a:solidFill>
              </a:rPr>
              <a:t>život </a:t>
            </a:r>
            <a:r>
              <a:rPr lang="cs-CZ" dirty="0" smtClean="0">
                <a:solidFill>
                  <a:srgbClr val="00B050"/>
                </a:solidFill>
              </a:rPr>
              <a:t>dal„</a:t>
            </a:r>
            <a:endParaRPr lang="cs-CZ" dirty="0" smtClean="0">
              <a:solidFill>
                <a:srgbClr val="00B050"/>
              </a:solidFill>
            </a:endParaRPr>
          </a:p>
          <a:p>
            <a:r>
              <a:rPr lang="cs-CZ" dirty="0">
                <a:solidFill>
                  <a:srgbClr val="00B050"/>
                </a:solidFill>
              </a:rPr>
              <a:t> </a:t>
            </a:r>
            <a:r>
              <a:rPr lang="cs-CZ" dirty="0" smtClean="0">
                <a:solidFill>
                  <a:srgbClr val="00B050"/>
                </a:solidFill>
              </a:rPr>
              <a:t>          </a:t>
            </a:r>
            <a:r>
              <a:rPr lang="cs-CZ" dirty="0" smtClean="0">
                <a:solidFill>
                  <a:srgbClr val="00B050"/>
                </a:solidFill>
              </a:rPr>
              <a:t>„Dojmy </a:t>
            </a:r>
            <a:r>
              <a:rPr lang="cs-CZ" dirty="0" smtClean="0">
                <a:solidFill>
                  <a:srgbClr val="00B050"/>
                </a:solidFill>
              </a:rPr>
              <a:t>a rozmary“</a:t>
            </a:r>
          </a:p>
          <a:p>
            <a:r>
              <a:rPr lang="cs-CZ" dirty="0" smtClean="0"/>
              <a:t>Napiš jednu jeho epickou sbírku :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Např. „Zlomky epopeje“</a:t>
            </a:r>
          </a:p>
          <a:p>
            <a:r>
              <a:rPr lang="cs-CZ" dirty="0">
                <a:solidFill>
                  <a:srgbClr val="00B050"/>
                </a:solidFill>
              </a:rPr>
              <a:t> </a:t>
            </a:r>
            <a:r>
              <a:rPr lang="cs-CZ" dirty="0" smtClean="0">
                <a:solidFill>
                  <a:srgbClr val="00B050"/>
                </a:solidFill>
              </a:rPr>
              <a:t>          „ Selské balady“  </a:t>
            </a:r>
          </a:p>
          <a:p>
            <a:r>
              <a:rPr lang="cs-CZ" dirty="0" smtClean="0"/>
              <a:t>Napiš jednu jeho divadelní hru:</a:t>
            </a:r>
          </a:p>
          <a:p>
            <a:r>
              <a:rPr lang="cs-CZ" dirty="0">
                <a:solidFill>
                  <a:srgbClr val="00B050"/>
                </a:solidFill>
              </a:rPr>
              <a:t> </a:t>
            </a:r>
            <a:r>
              <a:rPr lang="cs-CZ" dirty="0" smtClean="0">
                <a:solidFill>
                  <a:srgbClr val="00B050"/>
                </a:solidFill>
              </a:rPr>
              <a:t>          „Noc na Karlštejně“</a:t>
            </a:r>
            <a:endParaRPr lang="cs-CZ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1720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7) Koho považujeme za zakladatele moderní poezie pro děti? Napiš název jedné jeho sbírky.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Např. „Zlatý máj“</a:t>
            </a:r>
          </a:p>
          <a:p>
            <a:r>
              <a:rPr lang="cs-CZ" dirty="0">
                <a:solidFill>
                  <a:srgbClr val="00B050"/>
                </a:solidFill>
              </a:rPr>
              <a:t> </a:t>
            </a:r>
            <a:r>
              <a:rPr lang="cs-CZ" dirty="0" smtClean="0">
                <a:solidFill>
                  <a:srgbClr val="00B050"/>
                </a:solidFill>
              </a:rPr>
              <a:t>          </a:t>
            </a:r>
            <a:r>
              <a:rPr lang="cs-CZ" dirty="0" smtClean="0">
                <a:solidFill>
                  <a:srgbClr val="00B050"/>
                </a:solidFill>
              </a:rPr>
              <a:t>„Skřivánčí </a:t>
            </a:r>
            <a:r>
              <a:rPr lang="cs-CZ" dirty="0" smtClean="0">
                <a:solidFill>
                  <a:srgbClr val="00B050"/>
                </a:solidFill>
              </a:rPr>
              <a:t>písně“</a:t>
            </a:r>
          </a:p>
          <a:p>
            <a:r>
              <a:rPr lang="cs-CZ" dirty="0">
                <a:solidFill>
                  <a:srgbClr val="00B050"/>
                </a:solidFill>
              </a:rPr>
              <a:t> </a:t>
            </a:r>
            <a:r>
              <a:rPr lang="cs-CZ" dirty="0" smtClean="0">
                <a:solidFill>
                  <a:srgbClr val="00B050"/>
                </a:solidFill>
              </a:rPr>
              <a:t>          „ Zvony a zvonky“</a:t>
            </a:r>
          </a:p>
          <a:p>
            <a:pPr marL="0" indent="0">
              <a:buNone/>
            </a:pPr>
            <a:r>
              <a:rPr lang="cs-CZ" dirty="0" smtClean="0"/>
              <a:t>8) Jak se jmenují historické hry A. Jiráska z doby husitství?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„Jan Hus“ 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„Jan Žižka „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„Jan Roháč“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94232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404664"/>
            <a:ext cx="8229600" cy="5678091"/>
          </a:xfrm>
        </p:spPr>
        <p:txBody>
          <a:bodyPr/>
          <a:lstStyle/>
          <a:p>
            <a:r>
              <a:rPr lang="cs-CZ" dirty="0" smtClean="0"/>
              <a:t>9) Napiš název pětidílné románové kroniky    A. Jiráska z doby  národního obrození.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„F. L. Věk“</a:t>
            </a:r>
          </a:p>
          <a:p>
            <a:r>
              <a:rPr lang="cs-CZ" dirty="0" smtClean="0"/>
              <a:t>10) Kdo napsal divadelní </a:t>
            </a:r>
            <a:r>
              <a:rPr lang="cs-CZ" smtClean="0"/>
              <a:t>hru </a:t>
            </a:r>
            <a:r>
              <a:rPr lang="cs-CZ" smtClean="0"/>
              <a:t>„Lucerna“?</a:t>
            </a:r>
            <a:endParaRPr lang="cs-CZ" dirty="0" smtClean="0"/>
          </a:p>
          <a:p>
            <a:r>
              <a:rPr lang="cs-CZ" dirty="0" smtClean="0">
                <a:solidFill>
                  <a:srgbClr val="00B050"/>
                </a:solidFill>
              </a:rPr>
              <a:t>Alois Jirásek</a:t>
            </a:r>
            <a:endParaRPr lang="cs-CZ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321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437</Words>
  <Application>Microsoft Office PowerPoint</Application>
  <PresentationFormat>On-screen Show (4:3)</PresentationFormat>
  <Paragraphs>51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Motiv systému Office</vt:lpstr>
      <vt:lpstr>ŠABLONA III/2 Literární test 8. ročník Mgr. Libuše Junová, ZŠ Horní Slavkov VY_32_INOVACE_99_Literární test,8.ročník</vt:lpstr>
      <vt:lpstr>Literární test, 8. ročník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ŠABLONA III/2 Literární test 8. ročník Mgr.L.Junová, ZŠ Horní Slavkov VY_32_INOVACE_98_Literárnítest,8.ročník</dc:title>
  <dc:creator>Junová Libuše</dc:creator>
  <cp:lastModifiedBy>Valued Acer Customer</cp:lastModifiedBy>
  <cp:revision>18</cp:revision>
  <dcterms:created xsi:type="dcterms:W3CDTF">2011-05-28T08:36:03Z</dcterms:created>
  <dcterms:modified xsi:type="dcterms:W3CDTF">2012-02-29T17:43:03Z</dcterms:modified>
</cp:coreProperties>
</file>