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64" r:id="rId4"/>
    <p:sldId id="277" r:id="rId5"/>
    <p:sldId id="278" r:id="rId6"/>
    <p:sldId id="265" r:id="rId7"/>
    <p:sldId id="267" r:id="rId8"/>
    <p:sldId id="269" r:id="rId9"/>
    <p:sldId id="282" r:id="rId10"/>
    <p:sldId id="280" r:id="rId11"/>
    <p:sldId id="287" r:id="rId12"/>
    <p:sldId id="268" r:id="rId13"/>
    <p:sldId id="266" r:id="rId14"/>
    <p:sldId id="271" r:id="rId15"/>
    <p:sldId id="284" r:id="rId16"/>
    <p:sldId id="283" r:id="rId17"/>
    <p:sldId id="270" r:id="rId18"/>
    <p:sldId id="273" r:id="rId19"/>
    <p:sldId id="275" r:id="rId20"/>
    <p:sldId id="281" r:id="rId21"/>
    <p:sldId id="285" r:id="rId22"/>
    <p:sldId id="279" r:id="rId23"/>
    <p:sldId id="288" r:id="rId24"/>
    <p:sldId id="289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99FF66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146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25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VY_32_INOVACE_Podzim na zahradě - OVOCE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20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47907" custLinFactNeighborX="-90" custLinFactNeighborY="181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77124"/>
          <a:ext cx="5565987" cy="6022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77124"/>
        <a:ext cx="5565987" cy="602234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96510" y="2551369"/>
          <a:ext cx="5849872" cy="5859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VY_32_INOVACE_Podzim na zahradě - OVOCE</a:t>
          </a:r>
          <a:endParaRPr lang="cs-CZ" sz="2000" kern="1200" dirty="0" smtClean="0"/>
        </a:p>
      </dsp:txBody>
      <dsp:txXfrm>
        <a:off x="296510" y="2551369"/>
        <a:ext cx="5849872" cy="585964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8075" y="40767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B43F79-DC7E-4163-95CC-64B7354688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710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png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wmf"/><Relationship Id="rId7" Type="http://schemas.openxmlformats.org/officeDocument/2006/relationships/image" Target="../media/image14.jpeg"/><Relationship Id="rId12" Type="http://schemas.openxmlformats.org/officeDocument/2006/relationships/image" Target="../media/image16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11" Type="http://schemas.openxmlformats.org/officeDocument/2006/relationships/image" Target="../media/image11.wmf"/><Relationship Id="rId5" Type="http://schemas.openxmlformats.org/officeDocument/2006/relationships/image" Target="../media/image6.png"/><Relationship Id="rId10" Type="http://schemas.openxmlformats.org/officeDocument/2006/relationships/image" Target="../media/image15.jpeg"/><Relationship Id="rId4" Type="http://schemas.openxmlformats.org/officeDocument/2006/relationships/image" Target="../media/image5.pn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texty-pisni.eu/sverak-uhlir/nausnice-z-tresni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18.wmf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jpeg"/><Relationship Id="rId5" Type="http://schemas.openxmlformats.org/officeDocument/2006/relationships/image" Target="../media/image4.wmf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microsoft.com/office/2007/relationships/hdphoto" Target="../media/hdphoto2.wdp"/><Relationship Id="rId7" Type="http://schemas.openxmlformats.org/officeDocument/2006/relationships/image" Target="../media/image2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31.jpeg"/><Relationship Id="rId4" Type="http://schemas.openxmlformats.org/officeDocument/2006/relationships/image" Target="../media/image11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microsoft.com/office/2007/relationships/hdphoto" Target="../media/hdphoto3.wdp"/><Relationship Id="rId7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18.wmf"/><Relationship Id="rId4" Type="http://schemas.openxmlformats.org/officeDocument/2006/relationships/image" Target="../media/image4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39.wmf"/><Relationship Id="rId18" Type="http://schemas.openxmlformats.org/officeDocument/2006/relationships/image" Target="../media/image23.png"/><Relationship Id="rId3" Type="http://schemas.microsoft.com/office/2007/relationships/hdphoto" Target="../media/hdphoto4.wdp"/><Relationship Id="rId7" Type="http://schemas.openxmlformats.org/officeDocument/2006/relationships/image" Target="../media/image38.png"/><Relationship Id="rId12" Type="http://schemas.openxmlformats.org/officeDocument/2006/relationships/image" Target="../media/image12.wmf"/><Relationship Id="rId17" Type="http://schemas.openxmlformats.org/officeDocument/2006/relationships/image" Target="../media/image35.png"/><Relationship Id="rId2" Type="http://schemas.openxmlformats.org/officeDocument/2006/relationships/image" Target="../media/image37.png"/><Relationship Id="rId16" Type="http://schemas.openxmlformats.org/officeDocument/2006/relationships/image" Target="../media/image4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7.wmf"/><Relationship Id="rId5" Type="http://schemas.openxmlformats.org/officeDocument/2006/relationships/image" Target="../media/image4.wmf"/><Relationship Id="rId15" Type="http://schemas.openxmlformats.org/officeDocument/2006/relationships/image" Target="../media/image27.png"/><Relationship Id="rId10" Type="http://schemas.openxmlformats.org/officeDocument/2006/relationships/image" Target="../media/image8.wmf"/><Relationship Id="rId4" Type="http://schemas.openxmlformats.org/officeDocument/2006/relationships/image" Target="../media/image13.wmf"/><Relationship Id="rId9" Type="http://schemas.openxmlformats.org/officeDocument/2006/relationships/image" Target="../media/image6.png"/><Relationship Id="rId14" Type="http://schemas.openxmlformats.org/officeDocument/2006/relationships/image" Target="../media/image18.wmf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39.wmf"/><Relationship Id="rId18" Type="http://schemas.openxmlformats.org/officeDocument/2006/relationships/image" Target="../media/image23.png"/><Relationship Id="rId3" Type="http://schemas.microsoft.com/office/2007/relationships/hdphoto" Target="../media/hdphoto4.wdp"/><Relationship Id="rId7" Type="http://schemas.openxmlformats.org/officeDocument/2006/relationships/image" Target="../media/image38.png"/><Relationship Id="rId12" Type="http://schemas.openxmlformats.org/officeDocument/2006/relationships/image" Target="../media/image12.wmf"/><Relationship Id="rId17" Type="http://schemas.openxmlformats.org/officeDocument/2006/relationships/image" Target="../media/image35.png"/><Relationship Id="rId2" Type="http://schemas.openxmlformats.org/officeDocument/2006/relationships/image" Target="../media/image37.png"/><Relationship Id="rId16" Type="http://schemas.openxmlformats.org/officeDocument/2006/relationships/image" Target="../media/image4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7.wmf"/><Relationship Id="rId5" Type="http://schemas.openxmlformats.org/officeDocument/2006/relationships/image" Target="../media/image4.wmf"/><Relationship Id="rId15" Type="http://schemas.openxmlformats.org/officeDocument/2006/relationships/image" Target="../media/image27.png"/><Relationship Id="rId10" Type="http://schemas.openxmlformats.org/officeDocument/2006/relationships/image" Target="../media/image8.wmf"/><Relationship Id="rId4" Type="http://schemas.openxmlformats.org/officeDocument/2006/relationships/image" Target="../media/image13.wmf"/><Relationship Id="rId9" Type="http://schemas.openxmlformats.org/officeDocument/2006/relationships/image" Target="../media/image6.png"/><Relationship Id="rId14" Type="http://schemas.openxmlformats.org/officeDocument/2006/relationships/image" Target="../media/image18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46063373"/>
              </p:ext>
            </p:extLst>
          </p:nvPr>
        </p:nvGraphicFramePr>
        <p:xfrm>
          <a:off x="1270791" y="3181889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12776"/>
            <a:ext cx="7408333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prohloubení učiva Prvouky s využitím mezipředmětových vztahů – </a:t>
            </a:r>
            <a:r>
              <a:rPr lang="cs-CZ" sz="1600" dirty="0" smtClean="0"/>
              <a:t>Matematika </a:t>
            </a:r>
            <a:r>
              <a:rPr lang="cs-CZ" sz="1600" dirty="0"/>
              <a:t>– </a:t>
            </a:r>
            <a:r>
              <a:rPr lang="cs-CZ" sz="1600" dirty="0" smtClean="0"/>
              <a:t>řešení slovních úloh (výpočet, odpověď), sčítání a odčítání s přechodem základu 10. 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3 a 4 </a:t>
            </a:r>
            <a:r>
              <a:rPr lang="cs-CZ" sz="1600" dirty="0"/>
              <a:t>slouží jako </a:t>
            </a:r>
            <a:r>
              <a:rPr lang="cs-CZ" sz="1600" dirty="0" smtClean="0"/>
              <a:t>obrázková osnova </a:t>
            </a:r>
            <a:r>
              <a:rPr lang="cs-CZ" sz="1600" dirty="0"/>
              <a:t>pro vypravování.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5, 6, 12, 17  je výkladový.</a:t>
            </a:r>
          </a:p>
          <a:p>
            <a:pPr marL="301943" lvl="1" indent="0">
              <a:buNone/>
            </a:pPr>
            <a:r>
              <a:rPr lang="cs-CZ" sz="1600" dirty="0" smtClean="0"/>
              <a:t>Na snímku č. 7, 8, 13, 14, 18, 19 řešíme slovní úlohy. Žáci počítají samostatně – kontrola po kliknutí do volného prostoru (výpočet, odpověď). Na další kliknutí se objeví zařazení daného ovoce.</a:t>
            </a:r>
          </a:p>
          <a:p>
            <a:pPr marL="301943" lvl="1" indent="0">
              <a:buNone/>
            </a:pPr>
            <a:r>
              <a:rPr lang="cs-CZ" sz="1600" dirty="0" smtClean="0"/>
              <a:t>Na snímku 10 a 16 opakujeme sčítání a odčítání do 20 s přechodem základu 10.</a:t>
            </a:r>
          </a:p>
          <a:p>
            <a:pPr marL="301943" lvl="1" indent="0">
              <a:buNone/>
            </a:pPr>
            <a:r>
              <a:rPr lang="cs-CZ" sz="1600" dirty="0" smtClean="0"/>
              <a:t>Snímek č. 9, 11, 15, 20, 21, 22,  – opakování. Po kliknutí na správnou odpověď se postupně odkrývá obrázek , na snímku č. 9 odkaz na písničku Náušnice z třešní.</a:t>
            </a:r>
          </a:p>
          <a:p>
            <a:pPr marL="301943" lvl="1" indent="0">
              <a:buNone/>
            </a:pPr>
            <a:r>
              <a:rPr lang="cs-CZ" sz="1600" dirty="0" smtClean="0"/>
              <a:t>Snímek 23, 24 – </a:t>
            </a:r>
            <a:r>
              <a:rPr lang="cs-CZ" sz="1600" dirty="0" smtClean="0"/>
              <a:t>pexeso (vytisknout, vystřihnout).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Materiál </a:t>
            </a:r>
            <a:r>
              <a:rPr lang="cs-CZ" sz="1600" dirty="0"/>
              <a:t>obsahuje </a:t>
            </a:r>
            <a:r>
              <a:rPr lang="cs-CZ" sz="1600" dirty="0" smtClean="0"/>
              <a:t>25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pPr marL="0" lvl="0" indent="0">
              <a:buNone/>
            </a:pPr>
            <a:endParaRPr lang="cs-CZ" sz="1600" dirty="0"/>
          </a:p>
          <a:p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/>
            <a:r>
              <a:rPr lang="cs-CZ" sz="4400" dirty="0">
                <a:solidFill>
                  <a:schemeClr val="bg1"/>
                </a:solidFill>
              </a:rPr>
              <a:t>Proč je </a:t>
            </a:r>
            <a:r>
              <a:rPr lang="cs-CZ" sz="4400" dirty="0" smtClean="0">
                <a:solidFill>
                  <a:schemeClr val="bg1"/>
                </a:solidFill>
              </a:rPr>
              <a:t>ovoce zdravé?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95536" y="1916832"/>
            <a:ext cx="8229600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lvl="1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Ovoce obsahuje vitamíny, vlákninu a velké množství vody. </a:t>
            </a:r>
            <a:br>
              <a:rPr lang="cs-CZ" sz="2400" dirty="0" smtClean="0">
                <a:solidFill>
                  <a:schemeClr val="tx1"/>
                </a:solidFill>
              </a:rPr>
            </a:b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32" name="Picture 8" descr="C:\Users\rej\AppData\Local\Microsoft\Windows\Temporary Internet Files\Content.IE5\UDYLOKRK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77876"/>
            <a:ext cx="2017645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ej\AppData\Local\Microsoft\Windows\Temporary Internet Files\Content.IE5\FX47HNQS\MC900358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03" y="5135689"/>
            <a:ext cx="1395668" cy="138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145" y="727063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ej\AppData\Local\Microsoft\Windows\Temporary Internet Files\Content.IE5\FX47HNQS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022" y="299695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ej\AppData\Local\Microsoft\Windows\Temporary Internet Files\Content.IE5\OWOWNQG9\MC900383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729" y="5088997"/>
            <a:ext cx="1815084" cy="142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rej\AppData\Local\Microsoft\Windows\Temporary Internet Files\Content.IE5\GLNKIR2U\MC900423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303" y="4702104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rej\AppData\Local\Microsoft\Windows\Temporary Internet Files\Content.IE5\OWOWNQG9\MC9004115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15" y="3034323"/>
            <a:ext cx="2058712" cy="153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rej\AppData\Local\Microsoft\Windows\Temporary Internet Files\Content.IE5\OWOWNQG9\MP9003828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176" y="3059479"/>
            <a:ext cx="1795960" cy="1282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rej\AppData\Local\Microsoft\Windows\Temporary Internet Files\Content.IE5\GLNKIR2U\MC9003586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768" y="5107035"/>
            <a:ext cx="1699664" cy="1411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rej\AppData\Local\Microsoft\Windows\Temporary Internet Files\Content.IE5\UDYLOKRK\MC90035856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110" y="5094112"/>
            <a:ext cx="1163895" cy="142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4270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/>
            <a:r>
              <a:rPr lang="cs-CZ" sz="4400" dirty="0">
                <a:solidFill>
                  <a:schemeClr val="bg1"/>
                </a:solidFill>
              </a:rPr>
              <a:t>Které ovoce zraje na </a:t>
            </a:r>
            <a:r>
              <a:rPr lang="cs-CZ" sz="4400" dirty="0" smtClean="0">
                <a:solidFill>
                  <a:schemeClr val="bg1"/>
                </a:solidFill>
              </a:rPr>
              <a:t>podzim a které v létě?</a:t>
            </a:r>
            <a:endParaRPr lang="cs-CZ" sz="4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34" name="Picture 10" descr="C:\Users\rej\AppData\Local\Microsoft\Windows\Temporary Internet Files\Content.IE5\OWOWNQG9\MC900423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884890"/>
            <a:ext cx="1552065" cy="188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ej\AppData\Local\Microsoft\Windows\Temporary Internet Files\Content.IE5\FX47HNQS\MC900358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858" y="2884890"/>
            <a:ext cx="1900539" cy="188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858" y="1142949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ej\AppData\Local\Microsoft\Windows\Temporary Internet Files\Content.IE5\FX47HNQS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749" y="296895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ej\AppData\Local\Microsoft\Windows\Temporary Internet Files\Content.IE5\OWOWNQG9\MC900383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009" y="5003544"/>
            <a:ext cx="1884421" cy="148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rej\AppData\Local\Microsoft\Windows\Temporary Internet Files\Content.IE5\OWOWNQG9\MP90031373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58140"/>
            <a:ext cx="2159470" cy="1414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rej\AppData\Local\Microsoft\Windows\Temporary Internet Files\Content.IE5\GLNKIR2U\MC9004238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84890"/>
            <a:ext cx="1808005" cy="186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rej\AppData\Local\Microsoft\Windows\Temporary Internet Files\Content.IE5\OWOWNQG9\MC90041159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700" y="1218132"/>
            <a:ext cx="183515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rej\AppData\Local\Microsoft\Windows\Temporary Internet Files\Content.IE5\OWOWNQG9\MP90038280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241" y="5058139"/>
            <a:ext cx="2000890" cy="142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rej\AppData\Local\Microsoft\Windows\Temporary Internet Files\Content.IE5\GLNKIR2U\MC90035861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924" y="5003544"/>
            <a:ext cx="1787147" cy="148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rej\AppData\Local\Microsoft\Windows\Temporary Internet Files\Content.IE5\OWOWNQG9\MP90044842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692" y="2884890"/>
            <a:ext cx="1240023" cy="186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969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rej\AppData\Local\Microsoft\Windows\Temporary Internet Files\Content.IE5\GLNKIR2U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853" y="4072698"/>
            <a:ext cx="1967755" cy="222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059259"/>
            <a:ext cx="8964488" cy="4026877"/>
          </a:xfrm>
        </p:spPr>
        <p:txBody>
          <a:bodyPr>
            <a:noAutofit/>
          </a:bodyPr>
          <a:lstStyle/>
          <a:p>
            <a:pPr marL="301943" lvl="1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V zahradách a sadech pěstujeme ovocné stromy a keře.</a:t>
            </a:r>
          </a:p>
          <a:p>
            <a:pPr marL="301943" lvl="1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Ovoce v létě a na podzim sklízíme nebo češeme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301943" lvl="1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301943" lvl="1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Každé ovoce je uvnitř </a:t>
            </a:r>
            <a:r>
              <a:rPr lang="cs-CZ" sz="2800" dirty="0" smtClean="0">
                <a:solidFill>
                  <a:schemeClr val="tx1"/>
                </a:solidFill>
              </a:rPr>
              <a:t>jiné. Může mít:</a:t>
            </a:r>
          </a:p>
          <a:p>
            <a:pPr lvl="2"/>
            <a:r>
              <a:rPr lang="cs-CZ" sz="2800" dirty="0">
                <a:solidFill>
                  <a:schemeClr val="tx1"/>
                </a:solidFill>
              </a:rPr>
              <a:t>p</a:t>
            </a:r>
            <a:r>
              <a:rPr lang="cs-CZ" sz="2800" dirty="0" smtClean="0">
                <a:solidFill>
                  <a:schemeClr val="tx1"/>
                </a:solidFill>
              </a:rPr>
              <a:t>ecku</a:t>
            </a:r>
          </a:p>
          <a:p>
            <a:pPr lvl="2"/>
            <a:r>
              <a:rPr lang="cs-CZ" sz="2800" dirty="0">
                <a:solidFill>
                  <a:schemeClr val="tx1"/>
                </a:solidFill>
              </a:rPr>
              <a:t>j</a:t>
            </a:r>
            <a:r>
              <a:rPr lang="cs-CZ" sz="2800" dirty="0" smtClean="0">
                <a:solidFill>
                  <a:schemeClr val="tx1"/>
                </a:solidFill>
              </a:rPr>
              <a:t>ádřinec</a:t>
            </a:r>
          </a:p>
          <a:p>
            <a:pPr lvl="2"/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olně roztroušená semínka.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5" name="Picture 19" descr="C:\Users\rej\AppData\Local\Microsoft\Windows\Temporary Internet Files\Content.IE5\GLNKIR2U\MC900193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425723"/>
            <a:ext cx="1944696" cy="129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rej\AppData\Local\Microsoft\Windows\Temporary Internet Files\Content.IE5\OWOWNQG9\MP9003878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761" y="4993621"/>
            <a:ext cx="2121199" cy="1513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73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3613" y="2132856"/>
            <a:ext cx="8833692" cy="399498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Peckovice </a:t>
            </a:r>
            <a:r>
              <a:rPr lang="cs-CZ" sz="2800" dirty="0">
                <a:solidFill>
                  <a:schemeClr val="tx1"/>
                </a:solidFill>
              </a:rPr>
              <a:t>mají uvnitř pecku.</a:t>
            </a: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Pecka </a:t>
            </a:r>
            <a:r>
              <a:rPr lang="cs-CZ" sz="2800" dirty="0">
                <a:solidFill>
                  <a:schemeClr val="tx1"/>
                </a:solidFill>
              </a:rPr>
              <a:t>je </a:t>
            </a:r>
            <a:r>
              <a:rPr lang="cs-CZ" sz="2800" dirty="0" smtClean="0">
                <a:solidFill>
                  <a:schemeClr val="tx1"/>
                </a:solidFill>
              </a:rPr>
              <a:t>například </a:t>
            </a:r>
            <a:r>
              <a:rPr lang="cs-CZ" sz="2800" dirty="0">
                <a:solidFill>
                  <a:schemeClr val="tx1"/>
                </a:solidFill>
              </a:rPr>
              <a:t>u švestky a třešně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Název stromu švestka – plod švestka.</a:t>
            </a: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>
                <a:solidFill>
                  <a:schemeClr val="tx1"/>
                </a:solidFill>
              </a:rPr>
              <a:t>Název stromu </a:t>
            </a:r>
            <a:r>
              <a:rPr lang="cs-CZ" sz="2800" dirty="0" smtClean="0">
                <a:solidFill>
                  <a:schemeClr val="tx1"/>
                </a:solidFill>
              </a:rPr>
              <a:t>třešeň </a:t>
            </a:r>
            <a:r>
              <a:rPr lang="cs-CZ" sz="2800" dirty="0">
                <a:solidFill>
                  <a:schemeClr val="tx1"/>
                </a:solidFill>
              </a:rPr>
              <a:t>– </a:t>
            </a:r>
            <a:r>
              <a:rPr lang="cs-CZ" sz="2800" dirty="0" smtClean="0">
                <a:solidFill>
                  <a:schemeClr val="tx1"/>
                </a:solidFill>
              </a:rPr>
              <a:t>plod třešeň.</a:t>
            </a:r>
            <a:endParaRPr lang="cs-CZ" sz="2800" dirty="0">
              <a:solidFill>
                <a:schemeClr val="tx1"/>
              </a:solidFill>
            </a:endParaRP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  <a:p>
            <a:pPr lvl="1"/>
            <a:endParaRPr lang="cs-CZ" dirty="0"/>
          </a:p>
        </p:txBody>
      </p:sp>
      <p:pic>
        <p:nvPicPr>
          <p:cNvPr id="12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647259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Users\rej\AppData\Local\Microsoft\Windows\Temporary Internet Files\Content.IE5\FX47HNQS\MC9004369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002" y="4691126"/>
            <a:ext cx="1436712" cy="14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9" descr="C:\Users\rej\AppData\Local\Microsoft\Windows\Temporary Internet Files\Content.IE5\GLNKIR2U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833" y="2780928"/>
            <a:ext cx="2542472" cy="169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1446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5040560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15-6=9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V sadě dozrálo 9 stromů třešní.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817913" y="5829145"/>
            <a:ext cx="27935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Třešeň je peckovice.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6114221" cy="1800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Na zahradě dozrálo 15 stromů třešní. V sadě dozrálo o 6 stromů třešní méně.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stromů třešní dozrálo v sadě?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384" y="1988841"/>
            <a:ext cx="2439268" cy="2439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65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4507834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20-9=11</a:t>
            </a:r>
            <a:endParaRPr lang="cs-CZ" sz="2800" dirty="0"/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V misce zůstalo 11 meruněk.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805218" y="5675270"/>
            <a:ext cx="309091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Meruňka je peckovice.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5826189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Na misce bylo 20 meruněk. </a:t>
            </a:r>
            <a:r>
              <a:rPr lang="cs-CZ" sz="2800" dirty="0">
                <a:solidFill>
                  <a:schemeClr val="tx1"/>
                </a:solidFill>
              </a:rPr>
              <a:t>9</a:t>
            </a:r>
            <a:r>
              <a:rPr lang="cs-CZ" sz="2800" dirty="0" smtClean="0">
                <a:solidFill>
                  <a:schemeClr val="tx1"/>
                </a:solidFill>
              </a:rPr>
              <a:t> meruněk dala maminka do knedlíků.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meruněk zůstalo v misce?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Picture 19" descr="C:\Users\rej\AppData\Local\Microsoft\Windows\Temporary Internet Files\Content.IE5\GLNKIR2U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745" y="2785737"/>
            <a:ext cx="3275856" cy="217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246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3636127" y="4473947"/>
            <a:ext cx="2274744" cy="457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Písnička je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ZDE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rej\AppData\Local\Microsoft\Windows\Temporary Internet Files\Content.IE5\FX47HNQS\MC90044171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526" y="2557162"/>
            <a:ext cx="1425792" cy="142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rej\AppData\Local\Microsoft\Windows\Temporary Internet Files\Content.IE5\UDYLOKRK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199" y="3061033"/>
            <a:ext cx="2289341" cy="152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název peckovice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546329" y="2452637"/>
            <a:ext cx="2035440" cy="2017073"/>
          </a:xfrm>
          <a:prstGeom prst="cloud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751527" y="1790366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696604" y="3472070"/>
            <a:ext cx="2035440" cy="2017073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795133" y="1693302"/>
            <a:ext cx="2035440" cy="2017072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466245" y="3314207"/>
            <a:ext cx="2035440" cy="2355718"/>
          </a:xfrm>
          <a:prstGeom prst="cloud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blůma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broskev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hruška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jahoda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137910" y="4680127"/>
            <a:ext cx="1738471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meruňka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švestka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261306" y="2245556"/>
            <a:ext cx="1849995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třešeň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jablko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višeň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5135342" y="2295593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21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ej\AppData\Local\Microsoft\Windows\Temporary Internet Files\Content.IE5\GLNKIR2U\MC90043691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265" y="2484855"/>
            <a:ext cx="1595746" cy="159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ej\AppData\Local\Microsoft\Windows\Temporary Internet Files\Content.IE5\FX47HNQS\MC9004369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888" y="3516407"/>
            <a:ext cx="1585749" cy="158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ej\AppData\Local\Microsoft\Windows\Temporary Internet Files\Content.IE5\UDYLOKRK\MC9001511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210" y="2782918"/>
            <a:ext cx="1467678" cy="127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příklady s výsledkem 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003348" y="1847806"/>
            <a:ext cx="2035440" cy="2017073"/>
          </a:xfrm>
          <a:prstGeom prst="cloud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755417" y="2901849"/>
            <a:ext cx="2035440" cy="2017072"/>
          </a:xfrm>
          <a:prstGeom prst="cloud">
            <a:avLst/>
          </a:prstGeom>
          <a:solidFill>
            <a:schemeClr val="bg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928238" y="3682681"/>
            <a:ext cx="2035440" cy="2017073"/>
          </a:xfrm>
          <a:prstGeom prst="cloud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419917" y="1731535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740629" y="2836593"/>
            <a:ext cx="2035440" cy="2017072"/>
          </a:xfrm>
          <a:prstGeom prst="cloud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+ 3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20 - 8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+ 9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15 - 4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7" y="2180984"/>
            <a:ext cx="1849995" cy="509520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19 - 6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 + 5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+ 6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+ 7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8+ 7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+ 2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419917" y="3703672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21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rej\AppData\Local\Microsoft\Windows\Temporary Internet Files\Content.IE5\FX47HNQS\MC9004369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487" y="2088570"/>
            <a:ext cx="1134291" cy="113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082" y="5282054"/>
            <a:ext cx="1187858" cy="1084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7" descr="C:\Users\rej\AppData\Local\Microsoft\Windows\Temporary Internet Files\Content.IE5\FX47HNQS\MC90043691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376" y="3635891"/>
            <a:ext cx="1317081" cy="1317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ej\AppData\Local\Microsoft\Windows\Temporary Internet Files\Content.IE5\FX47HNQS\MC9001934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619" y="3801044"/>
            <a:ext cx="1407226" cy="936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C:\Users\rej\AppData\Local\Microsoft\Windows\Temporary Internet Files\Content.IE5\UDYLOKRK\MP9004031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962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619" y="2137868"/>
            <a:ext cx="1578242" cy="1142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rej\AppData\Local\Microsoft\Windows\Temporary Internet Files\Content.IE5\OWOWNQG9\MC90043689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103" y="5282054"/>
            <a:ext cx="1025489" cy="1025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5572" y="383601"/>
            <a:ext cx="8229600" cy="1252728"/>
          </a:xfrm>
        </p:spPr>
        <p:txBody>
          <a:bodyPr/>
          <a:lstStyle/>
          <a:p>
            <a:r>
              <a:rPr lang="cs-CZ" dirty="0" smtClean="0"/>
              <a:t>Jsem peckovice?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5210176"/>
            <a:ext cx="2822811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576055" y="539858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3019" y="2087869"/>
            <a:ext cx="2490187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6056" y="5265009"/>
            <a:ext cx="2524286" cy="11016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7615" y="3736040"/>
            <a:ext cx="2490187" cy="10663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885585" y="2211266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885586" y="544108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896535" y="3859191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1520" y="3719339"/>
            <a:ext cx="2822811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597015" y="386664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1520" y="2088570"/>
            <a:ext cx="2822811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ZDE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576055" y="2276977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24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7848" y="1700808"/>
            <a:ext cx="7920880" cy="24482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Malvice mají  uvnitř jádřinec.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Jádřinec </a:t>
            </a:r>
            <a:r>
              <a:rPr lang="cs-CZ" sz="2800" dirty="0">
                <a:solidFill>
                  <a:schemeClr val="tx1"/>
                </a:solidFill>
              </a:rPr>
              <a:t>je </a:t>
            </a:r>
            <a:r>
              <a:rPr lang="cs-CZ" sz="2800" dirty="0" smtClean="0">
                <a:solidFill>
                  <a:schemeClr val="tx1"/>
                </a:solidFill>
              </a:rPr>
              <a:t>například </a:t>
            </a:r>
            <a:r>
              <a:rPr lang="cs-CZ" sz="2800" dirty="0">
                <a:solidFill>
                  <a:schemeClr val="tx1"/>
                </a:solidFill>
              </a:rPr>
              <a:t>u jablka a hrušky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Název stromu jabloň - </a:t>
            </a:r>
            <a:r>
              <a:rPr lang="cs-CZ" sz="2800" dirty="0">
                <a:solidFill>
                  <a:schemeClr val="tx1"/>
                </a:solidFill>
              </a:rPr>
              <a:t>plod </a:t>
            </a:r>
            <a:r>
              <a:rPr lang="cs-CZ" sz="2800" dirty="0" smtClean="0">
                <a:solidFill>
                  <a:schemeClr val="tx1"/>
                </a:solidFill>
              </a:rPr>
              <a:t>jablko.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Název stromu hrušeň - plod hruška.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9" name="Picture 3" descr="C:\Users\rej\AppData\Local\Microsoft\Windows\Temporary Internet Files\Content.IE5\GLNKIR2U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955" y="4473651"/>
            <a:ext cx="1646991" cy="186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rej\AppData\Local\Microsoft\Windows\Temporary Internet Files\Content.IE5\OWOWNQG9\MC9004238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29438"/>
            <a:ext cx="1775826" cy="215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rej\AppData\Local\Microsoft\Windows\Temporary Internet Files\Content.IE5\UDYLOKRK\MP900387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272" y="4762456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rej\AppData\Local\Microsoft\Windows\Temporary Internet Files\Content.IE5\FX47HNQS\MC900358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48" y="4329438"/>
            <a:ext cx="2175736" cy="2155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rej\AppData\Local\Microsoft\Windows\Temporary Internet Files\Content.IE5\UDYLOKRK\MP9004031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445" y="2420888"/>
            <a:ext cx="2017645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74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5040560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9+8=17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Tatínek natrhal 17 beden jablek.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372199" y="5735924"/>
            <a:ext cx="244827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Jablko je malvice.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5682173" cy="18722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Tatínek natrhal </a:t>
            </a:r>
            <a:r>
              <a:rPr lang="cs-CZ" sz="2800" dirty="0">
                <a:solidFill>
                  <a:schemeClr val="tx1"/>
                </a:solidFill>
              </a:rPr>
              <a:t>9</a:t>
            </a:r>
            <a:r>
              <a:rPr lang="cs-CZ" sz="2800" dirty="0" smtClean="0">
                <a:solidFill>
                  <a:schemeClr val="tx1"/>
                </a:solidFill>
              </a:rPr>
              <a:t> beden žlutých a 8 beden zelených jablek. Kolik beden jablek natrhal celkem?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Picture 10" descr="C:\Users\rej\AppData\Local\Microsoft\Windows\Temporary Internet Files\Content.IE5\OWOWNQG9\MC900423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1702973"/>
            <a:ext cx="2483929" cy="3012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20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5040430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17-8=9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Ve velkém košíku bylo 9 hrušek.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165566" y="5684826"/>
            <a:ext cx="25122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Hruška je malvice.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5682173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V malém košíku bylo 17 hrušek.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Ve velkém košíku bylo o 8 hrušek méně.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hrušek bylo ve velkém košíku?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Picture 12" descr="C:\Users\rej\AppData\Local\Microsoft\Windows\Temporary Internet Files\Content.IE5\FX47HNQS\MC900358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299" y="1923037"/>
            <a:ext cx="2823799" cy="280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787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8" descr="C:\Users\rej\AppData\Local\Microsoft\Windows\Temporary Internet Files\Content.IE5\UDYLOKRK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077" l="9897" r="898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601" y="5037482"/>
            <a:ext cx="1567861" cy="115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859" y="2021120"/>
            <a:ext cx="1049054" cy="104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rej\AppData\Local\Microsoft\Windows\Temporary Internet Files\Content.IE5\FX47HNQS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104" y="5067656"/>
            <a:ext cx="1258417" cy="1258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rej\AppData\Local\Microsoft\Windows\Temporary Internet Files\Content.IE5\UDYLOKRK\MC90043690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914" y="3320129"/>
            <a:ext cx="1426896" cy="142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rej\AppData\Local\Microsoft\Windows\Temporary Internet Files\Content.IE5\OWOWNQG9\MC90043689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609" y="1940424"/>
            <a:ext cx="1169505" cy="1169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rej\AppData\Local\Microsoft\Windows\Temporary Internet Files\Content.IE5\GLNKIR2U\MC900436906[2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464" y="3584926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5940" y="332656"/>
            <a:ext cx="8229600" cy="1252728"/>
          </a:xfrm>
        </p:spPr>
        <p:txBody>
          <a:bodyPr/>
          <a:lstStyle/>
          <a:p>
            <a:r>
              <a:rPr lang="cs-CZ" dirty="0" smtClean="0"/>
              <a:t>Jsem malvice?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53794"/>
            <a:ext cx="260657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3518119"/>
            <a:ext cx="260657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766" y="5082444"/>
            <a:ext cx="2608680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339667" y="2067977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339667" y="3629772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339667" y="51761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9272" y="1953794"/>
            <a:ext cx="2449346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2867" y="5082444"/>
            <a:ext cx="248288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3868" y="3601423"/>
            <a:ext cx="2449346" cy="105946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834019" y="2110477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834021" y="53402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834020" y="3758401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8344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4" grpId="0" animBg="1"/>
      <p:bldP spid="15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5" descr="C:\Users\rej\AppData\Local\Microsoft\Windows\Temporary Internet Files\Content.IE5\FX47HNQS\MC9004352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752" y="2730291"/>
            <a:ext cx="3368515" cy="233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příklad s výsledkem 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223621" y="1894360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563483" y="2507870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692635" y="3536208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603182" y="1610024"/>
            <a:ext cx="2035440" cy="201707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508528" y="2809194"/>
            <a:ext cx="2035440" cy="201707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15 - 6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12 - 3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15 - 8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11 - 6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7" y="2180984"/>
            <a:ext cx="1849995" cy="509520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+ 6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+ 4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17 - 8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19 - 10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14 - 7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11 - 2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603182" y="3999121"/>
            <a:ext cx="2035440" cy="201707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21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-317432" y="2570763"/>
            <a:ext cx="9179765" cy="194391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27063" lvl="2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>
                <a:solidFill>
                  <a:schemeClr val="tx1"/>
                </a:solidFill>
              </a:rPr>
              <a:t>V bobulích jsou roztroušena semena.</a:t>
            </a:r>
          </a:p>
          <a:p>
            <a:pPr marL="627063" lvl="2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Semena </a:t>
            </a:r>
            <a:r>
              <a:rPr lang="cs-CZ" sz="2800" dirty="0">
                <a:solidFill>
                  <a:schemeClr val="tx1"/>
                </a:solidFill>
              </a:rPr>
              <a:t>jsou např. u vinné révy a rybízu.</a:t>
            </a:r>
          </a:p>
          <a:p>
            <a:pPr marL="627063" lvl="2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(vinná </a:t>
            </a:r>
            <a:r>
              <a:rPr lang="cs-CZ" sz="2800" dirty="0">
                <a:solidFill>
                  <a:schemeClr val="tx1"/>
                </a:solidFill>
              </a:rPr>
              <a:t>réva – bobule, tvoří </a:t>
            </a:r>
            <a:r>
              <a:rPr lang="cs-CZ" sz="2800" dirty="0" smtClean="0">
                <a:solidFill>
                  <a:schemeClr val="tx1"/>
                </a:solidFill>
              </a:rPr>
              <a:t>hrozen, rybíz </a:t>
            </a:r>
            <a:r>
              <a:rPr lang="cs-CZ" sz="2800" dirty="0">
                <a:solidFill>
                  <a:schemeClr val="tx1"/>
                </a:solidFill>
              </a:rPr>
              <a:t>– bobule, tvoří </a:t>
            </a:r>
            <a:r>
              <a:rPr lang="cs-CZ" sz="2800" dirty="0" smtClean="0">
                <a:solidFill>
                  <a:schemeClr val="tx1"/>
                </a:solidFill>
              </a:rPr>
              <a:t>hrozen)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1" name="Picture 25" descr="C:\Users\rej\AppData\Local\Microsoft\Windows\Temporary Internet Files\Content.IE5\OWOWNQG9\MC900411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351" y="1268760"/>
            <a:ext cx="2222319" cy="165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6" descr="C:\Users\rej\AppData\Local\Microsoft\Windows\Temporary Internet Files\Content.IE5\OWOWNQG9\MP9003828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6875" y="5240753"/>
            <a:ext cx="1837053" cy="131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C:\Users\rej\AppData\Local\Microsoft\Windows\Temporary Internet Files\Content.IE5\GLNKIR2U\MC9003586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09" y="5236663"/>
            <a:ext cx="1566587" cy="130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0" descr="C:\Users\rej\AppData\Local\Microsoft\Windows\Temporary Internet Files\Content.IE5\OWOWNQG9\MP9004484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226" y="4514677"/>
            <a:ext cx="1348444" cy="202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rej\AppData\Local\Microsoft\Windows\Temporary Internet Files\Content.IE5\OWOWNQG9\MP9003878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451" y="4542130"/>
            <a:ext cx="2886353" cy="2058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8544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267744" y="4532647"/>
            <a:ext cx="4536504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14-9=5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Na zahradě natrhal </a:t>
            </a:r>
            <a:r>
              <a:rPr lang="cs-CZ" sz="2800" dirty="0"/>
              <a:t>5</a:t>
            </a:r>
            <a:r>
              <a:rPr lang="cs-CZ" sz="2800" dirty="0" smtClean="0"/>
              <a:t> beden.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444208" y="5851431"/>
            <a:ext cx="210666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Víno je bobule.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8" y="2060848"/>
            <a:ext cx="5394140" cy="19599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Vinař otrhal na vinici 14 beden hroznů. Na zahradě otrhal o 9 beden méně.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Kolik beden natrhal na zahradě?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" name="Picture 30" descr="C:\Users\rej\AppData\Local\Microsoft\Windows\Temporary Internet Files\Content.IE5\OWOWNQG9\MP9004484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497" y="1822121"/>
            <a:ext cx="2039378" cy="305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33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888432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14+5=19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Teta přinesla 19 jahod.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300192" y="5733255"/>
            <a:ext cx="246894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Jahoda je bobule.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5250125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Maminka přinesla 14 jahod. Teta přinesla o 5 jahod více.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jahod přinesla teta?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" name="Picture 7" descr="C:\Users\rej\AppData\Local\Microsoft\Windows\Temporary Internet Files\Content.IE5\OWOWNQG9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955" y="2308666"/>
            <a:ext cx="2992214" cy="299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64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C:\Users\rej\AppData\Local\Microsoft\Windows\Temporary Internet Files\Content.IE5\GLNKIR2U\MP9004387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45" y="2554895"/>
            <a:ext cx="3791108" cy="253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název bobule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321148" y="2251454"/>
            <a:ext cx="2035440" cy="2017073"/>
          </a:xfrm>
          <a:prstGeom prst="cloud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147352" y="2446529"/>
            <a:ext cx="2035440" cy="2017072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455002" y="3516529"/>
            <a:ext cx="2035440" cy="2017073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548588" y="2015174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952486" y="3133808"/>
            <a:ext cx="2035440" cy="2017072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angrešt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5" y="2152176"/>
            <a:ext cx="1849995" cy="53832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inná réva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švestka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meruňka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19670" y="3842369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jablko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rybíz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  <a:r>
              <a:rPr lang="cs-CZ" sz="2400" dirty="0" smtClean="0">
                <a:solidFill>
                  <a:schemeClr val="tx1"/>
                </a:solidFill>
              </a:rPr>
              <a:t>erný rybíz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hruška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borůvka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3923438" y="3883869"/>
            <a:ext cx="2035440" cy="2017072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21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8" descr="C:\Users\rej\AppData\Local\Microsoft\Windows\Temporary Internet Files\Content.IE5\UDYLOKRK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077" l="9897" r="898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486" y="3639659"/>
            <a:ext cx="1354441" cy="100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Users\rej\AppData\Local\Microsoft\Windows\Temporary Internet Files\Content.IE5\FX47HNQS\MC900358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655" y="5148676"/>
            <a:ext cx="1084017" cy="107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rej\AppData\Local\Microsoft\Windows\Temporary Internet Files\Content.IE5\OWOWNQG9\MC9001934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534" y="2172323"/>
            <a:ext cx="1191584" cy="79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rej\AppData\Local\Microsoft\Windows\Temporary Internet Files\Content.IE5\UDYLOKRK\MC90043690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486" y="5110107"/>
            <a:ext cx="1150940" cy="115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rej\AppData\Local\Microsoft\Windows\Temporary Internet Files\Content.IE5\FX47HNQS\MC90043690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486" y="2066595"/>
            <a:ext cx="1150940" cy="115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rej\AppData\Local\Microsoft\Windows\Temporary Internet Files\Content.IE5\OWOWNQG9\MC90043689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3955" y="3639659"/>
            <a:ext cx="1111733" cy="105528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52728"/>
          </a:xfrm>
        </p:spPr>
        <p:txBody>
          <a:bodyPr/>
          <a:lstStyle/>
          <a:p>
            <a:r>
              <a:rPr lang="cs-CZ" dirty="0" smtClean="0"/>
              <a:t>Jsem bobule?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7429" y="3578825"/>
            <a:ext cx="2613604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761" y="5143150"/>
            <a:ext cx="2613604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177056" y="3691618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177056" y="535218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84187" y="2014500"/>
            <a:ext cx="2213349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71013" y="5143150"/>
            <a:ext cx="2243659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84187" y="3660720"/>
            <a:ext cx="2197945" cy="104153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671408" y="2172323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71410" y="5402140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671409" y="3820247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8787" y="2096396"/>
            <a:ext cx="2592245" cy="104153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189849" y="2255923"/>
            <a:ext cx="888813" cy="88201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1903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3303908" y="2558999"/>
            <a:ext cx="2932251" cy="1540184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je čas na pexeso. </a:t>
            </a:r>
            <a:r>
              <a:rPr lang="cs-CZ" sz="2400" dirty="0">
                <a:solidFill>
                  <a:schemeClr val="tx1"/>
                </a:solidFill>
              </a:rPr>
              <a:t>Z</a:t>
            </a:r>
            <a:r>
              <a:rPr lang="cs-CZ" sz="2400" dirty="0" smtClean="0">
                <a:solidFill>
                  <a:schemeClr val="tx1"/>
                </a:solidFill>
              </a:rPr>
              <a:t>ahraj si s kamarádem </a:t>
            </a:r>
            <a:r>
              <a:rPr lang="cs-CZ" sz="24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rej\AppData\Local\Microsoft\Windows\Temporary Internet Files\Content.IE5\OWOWNQG9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497" y="3791583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název ovoce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2656036" y="1712093"/>
            <a:ext cx="2035440" cy="2017073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767570" y="2783048"/>
            <a:ext cx="2035440" cy="2017072"/>
          </a:xfrm>
          <a:prstGeom prst="cloud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089787" y="1550462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733330" y="2434816"/>
            <a:ext cx="2035440" cy="2017072"/>
          </a:xfrm>
          <a:prstGeom prst="cloud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jablko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hruška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rajče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zelí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7" y="2180984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cibule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meruňka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švestka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rybíz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paprika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jahoda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740629" y="3810814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3066311" y="3603824"/>
            <a:ext cx="2035440" cy="2017073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7972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783166"/>
              </p:ext>
            </p:extLst>
          </p:nvPr>
        </p:nvGraphicFramePr>
        <p:xfrm>
          <a:off x="-1" y="0"/>
          <a:ext cx="9144000" cy="6841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8" descr="C:\Users\rej\AppData\Local\Microsoft\Windows\Temporary Internet Files\Content.IE5\UDYLOKRK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077" l="9897" r="898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155" y="415752"/>
            <a:ext cx="2017645" cy="150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rej\AppData\Local\Microsoft\Windows\Temporary Internet Files\Content.IE5\OWOWNQG9\MC9004238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386" y="2471703"/>
            <a:ext cx="1552065" cy="188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Users\rej\AppData\Local\Microsoft\Windows\Temporary Internet Files\Content.IE5\FX47HNQS\MC900358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280" y="2615076"/>
            <a:ext cx="1614808" cy="159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614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0" descr="C:\Users\rej\AppData\Local\Microsoft\Windows\Temporary Internet Files\Content.IE5\OWOWNQG9\MP9004484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63" b="100000" l="0" r="956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116" y="4737307"/>
            <a:ext cx="1240023" cy="186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7" descr="C:\Users\rej\AppData\Local\Microsoft\Windows\Temporary Internet Files\Content.IE5\FX47HNQS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941" y="474334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4" descr="C:\Users\rej\AppData\Local\Microsoft\Windows\Temporary Internet Files\Content.IE5\GLNKIR2U\MC9004238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607" y="2506821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0" descr="C:\Users\rej\AppData\Local\Microsoft\Windows\Temporary Internet Files\Content.IE5\OWOWNQG9\MC9003830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211" y="596326"/>
            <a:ext cx="1714946" cy="135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9" descr="C:\Users\rej\AppData\Local\Microsoft\Windows\Temporary Internet Files\Content.IE5\UDYLOKRK\MC90035856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387" y="4743348"/>
            <a:ext cx="1566258" cy="191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ej\AppData\Local\Microsoft\Windows\Temporary Internet Files\Content.IE5\FX47HNQS\MC90042387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615" y="2465307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j\AppData\Local\Microsoft\Windows\Temporary Internet Files\Content.IE5\OWOWNQG9\MC9001934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894" y="632106"/>
            <a:ext cx="1775047" cy="118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UDYLOKRK\MC900436902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6" y="473730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j\AppData\Local\Microsoft\Windows\Temporary Internet Files\Content.IE5\GLNKIR2U\MC90035859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165" y="334065"/>
            <a:ext cx="164774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j\AppData\Local\Microsoft\Windows\Temporary Internet Files\Content.IE5\FX47HNQS\MC900436901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94" y="265026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j\AppData\Local\Microsoft\Windows\Temporary Internet Files\Content.IE5\OWOWNQG9\MC900436899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543" y="4881317"/>
            <a:ext cx="1572013" cy="1572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2757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1929258"/>
              </p:ext>
            </p:extLst>
          </p:nvPr>
        </p:nvGraphicFramePr>
        <p:xfrm>
          <a:off x="-1" y="0"/>
          <a:ext cx="9144000" cy="6841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8" descr="C:\Users\rej\AppData\Local\Microsoft\Windows\Temporary Internet Files\Content.IE5\UDYLOKRK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077" l="9897" r="898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155" y="415752"/>
            <a:ext cx="2017645" cy="150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rej\AppData\Local\Microsoft\Windows\Temporary Internet Files\Content.IE5\OWOWNQG9\MC9004238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386" y="2471703"/>
            <a:ext cx="1552065" cy="188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Users\rej\AppData\Local\Microsoft\Windows\Temporary Internet Files\Content.IE5\FX47HNQS\MC900358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280" y="2615076"/>
            <a:ext cx="1614808" cy="159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C:\Users\rej\AppData\Local\Microsoft\Windows\Temporary Internet Files\Content.IE5\UDYLOKRK\MC90044171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614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0" descr="C:\Users\rej\AppData\Local\Microsoft\Windows\Temporary Internet Files\Content.IE5\OWOWNQG9\MP9004484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63" b="100000" l="0" r="956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116" y="4737307"/>
            <a:ext cx="1240023" cy="186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7" descr="C:\Users\rej\AppData\Local\Microsoft\Windows\Temporary Internet Files\Content.IE5\FX47HNQS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941" y="474334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4" descr="C:\Users\rej\AppData\Local\Microsoft\Windows\Temporary Internet Files\Content.IE5\GLNKIR2U\MC9004238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607" y="2506821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0" descr="C:\Users\rej\AppData\Local\Microsoft\Windows\Temporary Internet Files\Content.IE5\OWOWNQG9\MC9003830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211" y="596326"/>
            <a:ext cx="1714946" cy="135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9" descr="C:\Users\rej\AppData\Local\Microsoft\Windows\Temporary Internet Files\Content.IE5\UDYLOKRK\MC90035856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387" y="4743348"/>
            <a:ext cx="1566258" cy="191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ej\AppData\Local\Microsoft\Windows\Temporary Internet Files\Content.IE5\FX47HNQS\MC90042387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615" y="2465307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j\AppData\Local\Microsoft\Windows\Temporary Internet Files\Content.IE5\OWOWNQG9\MC9001934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894" y="632106"/>
            <a:ext cx="1775047" cy="118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UDYLOKRK\MC900436902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6" y="473730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j\AppData\Local\Microsoft\Windows\Temporary Internet Files\Content.IE5\GLNKIR2U\MC90035859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165" y="334065"/>
            <a:ext cx="164774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j\AppData\Local\Microsoft\Windows\Temporary Internet Files\Content.IE5\FX47HNQS\MC900436901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94" y="265026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j\AppData\Local\Microsoft\Windows\Temporary Internet Files\Content.IE5\OWOWNQG9\MC900436899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543" y="4881317"/>
            <a:ext cx="1572013" cy="1572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2476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060848"/>
            <a:ext cx="8784976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1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Použitá literatura: </a:t>
            </a: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ADÁMKOVÁ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Petra a kol. 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Člověk a jeho svět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Brno: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Didaktis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2007, ISBN 978-80-7358-059-9.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MGR.ŠTIKOVÁ, Věra. 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Já a můj svět - prvouka pro 2. ročník - učebnice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Brno: Nová škola, s.r.o., _, ISBN 978 - 80 - 7289 - 442 - 0.</a:t>
            </a: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1" u="sng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Jiné zdroje: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31B6FD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Galerie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www.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microsoft.office.com</a:t>
            </a:r>
            <a:endParaRPr kumimoji="0" lang="cs-CZ" sz="2400" b="0" i="1" u="sng" strike="noStrike" kern="1200" cap="none" spc="0" normalizeH="0" baseline="0" noProof="0" dirty="0" smtClean="0">
              <a:ln>
                <a:noFill/>
              </a:ln>
              <a:solidFill>
                <a:srgbClr val="073E87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1127</TotalTime>
  <Words>726</Words>
  <Application>Microsoft Office PowerPoint</Application>
  <PresentationFormat>Předvádění na obrazovce (4:3)</PresentationFormat>
  <Paragraphs>221</Paragraphs>
  <Slides>25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Proč je ovoce zdravé?</vt:lpstr>
      <vt:lpstr>Které ovoce zraje na podzim a které v létě?</vt:lpstr>
      <vt:lpstr>Ovoce</vt:lpstr>
      <vt:lpstr>Peckovice</vt:lpstr>
      <vt:lpstr>Vypočítej</vt:lpstr>
      <vt:lpstr>Vypočítej</vt:lpstr>
      <vt:lpstr>Klikni na název peckovice</vt:lpstr>
      <vt:lpstr>Klikni na příklady s výsledkem 12</vt:lpstr>
      <vt:lpstr>Jsem peckovice?</vt:lpstr>
      <vt:lpstr>Malvice</vt:lpstr>
      <vt:lpstr>Vypočítej</vt:lpstr>
      <vt:lpstr>Vypočítej</vt:lpstr>
      <vt:lpstr>Jsem malvice?</vt:lpstr>
      <vt:lpstr>Klikni na příklad s výsledkem 9</vt:lpstr>
      <vt:lpstr>Bobule</vt:lpstr>
      <vt:lpstr>Vypočítej</vt:lpstr>
      <vt:lpstr>Vypočítej</vt:lpstr>
      <vt:lpstr>Klikni na název bobule</vt:lpstr>
      <vt:lpstr>Jsem bobule?</vt:lpstr>
      <vt:lpstr>Klikni na název ovoce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104</cp:revision>
  <dcterms:created xsi:type="dcterms:W3CDTF">2013-05-10T12:01:16Z</dcterms:created>
  <dcterms:modified xsi:type="dcterms:W3CDTF">2013-11-07T15:40:12Z</dcterms:modified>
</cp:coreProperties>
</file>