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7"/>
  </p:notesMasterIdLst>
  <p:sldIdLst>
    <p:sldId id="266" r:id="rId2"/>
    <p:sldId id="281" r:id="rId3"/>
    <p:sldId id="293" r:id="rId4"/>
    <p:sldId id="294" r:id="rId5"/>
    <p:sldId id="295" r:id="rId6"/>
    <p:sldId id="297" r:id="rId7"/>
    <p:sldId id="299" r:id="rId8"/>
    <p:sldId id="300" r:id="rId9"/>
    <p:sldId id="302" r:id="rId10"/>
    <p:sldId id="304" r:id="rId11"/>
    <p:sldId id="305" r:id="rId12"/>
    <p:sldId id="306" r:id="rId13"/>
    <p:sldId id="307" r:id="rId14"/>
    <p:sldId id="269" r:id="rId15"/>
    <p:sldId id="301"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00B787-71CA-4DBD-9498-97962836FA22}" type="datetimeFigureOut">
              <a:rPr lang="cs-CZ" smtClean="0"/>
              <a:pPr/>
              <a:t>7.11.2013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281214-207B-40A0-B7BE-B2708C9E2E21}"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C4EDB111-EBB4-4E57-8399-2BB59B299CFA}" type="datetimeFigureOut">
              <a:rPr lang="cs-CZ" smtClean="0"/>
              <a:pPr/>
              <a:t>7.11.2013</a:t>
            </a:fld>
            <a:endParaRPr lang="cs-CZ"/>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cs-CZ"/>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E04D1B34-2B47-4A7F-8D7F-AD1FC333C4E0}"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C4EDB111-EBB4-4E57-8399-2BB59B299CFA}" type="datetimeFigureOut">
              <a:rPr lang="cs-CZ" smtClean="0"/>
              <a:pPr/>
              <a:t>7.11.2013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C4EDB111-EBB4-4E57-8399-2BB59B299CFA}" type="datetimeFigureOut">
              <a:rPr lang="cs-CZ" smtClean="0"/>
              <a:pPr/>
              <a:t>7.11.2013</a:t>
            </a:fld>
            <a:endParaRPr lang="cs-CZ"/>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E04D1B34-2B47-4A7F-8D7F-AD1FC333C4E0}" type="slidenum">
              <a:rPr lang="cs-CZ" smtClean="0"/>
              <a:pPr/>
              <a:t>‹#›</a:t>
            </a:fld>
            <a:endParaRPr lang="cs-CZ"/>
          </a:p>
        </p:txBody>
      </p:sp>
      <p:sp>
        <p:nvSpPr>
          <p:cNvPr id="14" name="Zástupný symbol pro zápatí 13"/>
          <p:cNvSpPr>
            <a:spLocks noGrp="1"/>
          </p:cNvSpPr>
          <p:nvPr>
            <p:ph type="ftr" sz="quarter" idx="12"/>
          </p:nvPr>
        </p:nvSpPr>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C4EDB111-EBB4-4E57-8399-2BB59B299CFA}" type="datetimeFigureOut">
              <a:rPr lang="cs-CZ" smtClean="0"/>
              <a:pPr/>
              <a:t>7.11.2013</a:t>
            </a:fld>
            <a:endParaRPr lang="cs-CZ"/>
          </a:p>
        </p:txBody>
      </p:sp>
      <p:sp>
        <p:nvSpPr>
          <p:cNvPr id="10" name="Zástupný symbol pro číslo snímku 9"/>
          <p:cNvSpPr>
            <a:spLocks noGrp="1"/>
          </p:cNvSpPr>
          <p:nvPr>
            <p:ph type="sldNum" sz="quarter" idx="16"/>
          </p:nvPr>
        </p:nvSpPr>
        <p:spPr/>
        <p:txBody>
          <a:bodyPr rtlCol="0"/>
          <a:lstStyle/>
          <a:p>
            <a:fld id="{E04D1B34-2B47-4A7F-8D7F-AD1FC333C4E0}" type="slidenum">
              <a:rPr lang="cs-CZ" smtClean="0"/>
              <a:pPr/>
              <a:t>‹#›</a:t>
            </a:fld>
            <a:endParaRPr lang="cs-CZ"/>
          </a:p>
        </p:txBody>
      </p:sp>
      <p:sp>
        <p:nvSpPr>
          <p:cNvPr id="12" name="Zástupný symbol pro zápatí 11"/>
          <p:cNvSpPr>
            <a:spLocks noGrp="1"/>
          </p:cNvSpPr>
          <p:nvPr>
            <p:ph type="ftr" sz="quarter" idx="17"/>
          </p:nvPr>
        </p:nvSpPr>
        <p:spPr/>
        <p:txBody>
          <a:bodyPr rtlCol="0"/>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Klepnutím lze upravit styl předlohy nadpisů.</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C4EDB111-EBB4-4E57-8399-2BB59B299CFA}" type="datetimeFigureOut">
              <a:rPr lang="cs-CZ" smtClean="0"/>
              <a:pPr/>
              <a:t>7.11.2013</a:t>
            </a:fld>
            <a:endParaRPr lang="cs-CZ"/>
          </a:p>
        </p:txBody>
      </p:sp>
      <p:sp>
        <p:nvSpPr>
          <p:cNvPr id="12" name="Zástupný symbol pro číslo snímku 11"/>
          <p:cNvSpPr>
            <a:spLocks noGrp="1"/>
          </p:cNvSpPr>
          <p:nvPr>
            <p:ph type="sldNum" sz="quarter" idx="16"/>
          </p:nvPr>
        </p:nvSpPr>
        <p:spPr/>
        <p:txBody>
          <a:bodyPr rtlCol="0"/>
          <a:lstStyle/>
          <a:p>
            <a:fld id="{E04D1B34-2B47-4A7F-8D7F-AD1FC333C4E0}" type="slidenum">
              <a:rPr lang="cs-CZ" smtClean="0"/>
              <a:pPr/>
              <a:t>‹#›</a:t>
            </a:fld>
            <a:endParaRPr lang="cs-CZ"/>
          </a:p>
        </p:txBody>
      </p:sp>
      <p:sp>
        <p:nvSpPr>
          <p:cNvPr id="14" name="Zástupný symbol pro zápatí 13"/>
          <p:cNvSpPr>
            <a:spLocks noGrp="1"/>
          </p:cNvSpPr>
          <p:nvPr>
            <p:ph type="ftr" sz="quarter" idx="17"/>
          </p:nvPr>
        </p:nvSpPr>
        <p:spPr/>
        <p:txBody>
          <a:bodyPr rtlCol="0"/>
          <a:lstStyle/>
          <a:p>
            <a:endParaRPr lang="cs-CZ"/>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C4EDB111-EBB4-4E57-8399-2BB59B299CFA}" type="datetimeFigureOut">
              <a:rPr lang="cs-CZ" smtClean="0"/>
              <a:pPr/>
              <a:t>7.11.2013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4EDB111-EBB4-4E57-8399-2BB59B299CFA}" type="datetimeFigureOut">
              <a:rPr lang="cs-CZ" smtClean="0"/>
              <a:pPr/>
              <a:t>7.11.2013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E04D1B34-2B47-4A7F-8D7F-AD1FC333C4E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C4EDB111-EBB4-4E57-8399-2BB59B299CFA}" type="datetimeFigureOut">
              <a:rPr lang="cs-CZ" smtClean="0"/>
              <a:pPr/>
              <a:t>7.11.2013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Klepnutím lze upravit styl předlohy nadpisů.</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C4EDB111-EBB4-4E57-8399-2BB59B299CFA}" type="datetimeFigureOut">
              <a:rPr lang="cs-CZ" smtClean="0"/>
              <a:pPr/>
              <a:t>7.11.2013</a:t>
            </a:fld>
            <a:endParaRPr lang="cs-CZ"/>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E04D1B34-2B47-4A7F-8D7F-AD1FC333C4E0}" type="slidenum">
              <a:rPr lang="cs-CZ" smtClean="0"/>
              <a:pPr/>
              <a:t>‹#›</a:t>
            </a:fld>
            <a:endParaRPr lang="cs-CZ"/>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cs-CZ"/>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Klepnutím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4EDB111-EBB4-4E57-8399-2BB59B299CFA}" type="datetimeFigureOut">
              <a:rPr lang="cs-CZ" smtClean="0"/>
              <a:pPr/>
              <a:t>7.11.2013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04D1B34-2B47-4A7F-8D7F-AD1FC333C4E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C4EDB111-EBB4-4E57-8399-2BB59B299CFA}" type="datetimeFigureOut">
              <a:rPr lang="cs-CZ" smtClean="0"/>
              <a:pPr/>
              <a:t>7.11.2013</a:t>
            </a:fld>
            <a:endParaRPr lang="cs-CZ"/>
          </a:p>
        </p:txBody>
      </p:sp>
      <p:sp>
        <p:nvSpPr>
          <p:cNvPr id="5" name="Zástupný symbol pro zápatí 4"/>
          <p:cNvSpPr>
            <a:spLocks noGrp="1"/>
          </p:cNvSpPr>
          <p:nvPr>
            <p:ph type="ftr" sz="quarter" idx="11"/>
          </p:nvPr>
        </p:nvSpPr>
        <p:spPr>
          <a:xfrm>
            <a:off x="457201" y="6248207"/>
            <a:ext cx="5573483" cy="365125"/>
          </a:xfrm>
        </p:spPr>
        <p:txBody>
          <a:bodyPr/>
          <a:lstStyle/>
          <a:p>
            <a:endParaRPr lang="cs-CZ"/>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E04D1B34-2B47-4A7F-8D7F-AD1FC333C4E0}"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C4EDB111-EBB4-4E57-8399-2BB59B299CFA}" type="datetimeFigureOut">
              <a:rPr lang="cs-CZ" smtClean="0"/>
              <a:pPr/>
              <a:t>7.11.2013</a:t>
            </a:fld>
            <a:endParaRPr lang="cs-CZ"/>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cs-CZ"/>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E04D1B34-2B47-4A7F-8D7F-AD1FC333C4E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cesky-jazyk.cz/citanka/romain-rolland/petr-a-lucie.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pics.hyperzbozi.cz/cdn/images/c52/rolland-romain---petr-a-lucie-c52c9346.jpg" TargetMode="External"/><Relationship Id="rId2" Type="http://schemas.openxmlformats.org/officeDocument/2006/relationships/hyperlink" Target="http://www.linternaute.com/musee/image_musee/540/55707_1032422545/portrait-de-romain-rolland.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obrázek 1" descr="OPVK_hor_zakladni_logolink_RGB_cz.jpg"/>
          <p:cNvPicPr>
            <a:picLocks noChangeAspect="1" noChangeArrowheads="1"/>
          </p:cNvPicPr>
          <p:nvPr/>
        </p:nvPicPr>
        <p:blipFill>
          <a:blip r:embed="rId2" cstate="print">
            <a:lum bright="10000" contrast="16000"/>
            <a:extLst>
              <a:ext uri="{28A0092B-C50C-407E-A947-70E740481C1C}">
                <a14:useLocalDpi xmlns="" xmlns:a14="http://schemas.microsoft.com/office/drawing/2010/main" val="0"/>
              </a:ext>
            </a:extLst>
          </a:blip>
          <a:srcRect/>
          <a:stretch>
            <a:fillRect/>
          </a:stretch>
        </p:blipFill>
        <p:spPr bwMode="auto">
          <a:xfrm>
            <a:off x="1285875" y="285750"/>
            <a:ext cx="6896100" cy="1503363"/>
          </a:xfrm>
          <a:prstGeom prst="rect">
            <a:avLst/>
          </a:prstGeom>
          <a:noFill/>
          <a:ln>
            <a:noFill/>
          </a:ln>
          <a:effectLst>
            <a:outerShdw sx="999" sy="999" algn="ctr" rotWithShape="0">
              <a:srgbClr val="000000"/>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graphicFrame>
        <p:nvGraphicFramePr>
          <p:cNvPr id="14" name="Tabulka 13"/>
          <p:cNvGraphicFramePr>
            <a:graphicFrameLocks noGrp="1"/>
          </p:cNvGraphicFramePr>
          <p:nvPr>
            <p:extLst>
              <p:ext uri="{D42A27DB-BD31-4B8C-83A1-F6EECF244321}">
                <p14:modId xmlns="" xmlns:p14="http://schemas.microsoft.com/office/powerpoint/2010/main" val="1494365064"/>
              </p:ext>
            </p:extLst>
          </p:nvPr>
        </p:nvGraphicFramePr>
        <p:xfrm>
          <a:off x="1000100" y="2357430"/>
          <a:ext cx="6929486" cy="3780490"/>
        </p:xfrm>
        <a:graphic>
          <a:graphicData uri="http://schemas.openxmlformats.org/drawingml/2006/table">
            <a:tbl>
              <a:tblPr firstCol="1">
                <a:effectLst>
                  <a:innerShdw blurRad="63500" dist="50800" dir="16200000">
                    <a:prstClr val="black">
                      <a:alpha val="50000"/>
                    </a:prstClr>
                  </a:innerShdw>
                </a:effectLst>
                <a:tableStyleId>{8799B23B-EC83-4686-B30A-512413B5E67A}</a:tableStyleId>
              </a:tblPr>
              <a:tblGrid>
                <a:gridCol w="2786082"/>
                <a:gridCol w="4143404"/>
              </a:tblGrid>
              <a:tr h="500066">
                <a:tc gridSpan="2">
                  <a:txBody>
                    <a:bodyPr/>
                    <a:lstStyle/>
                    <a:p>
                      <a:pPr algn="ctr"/>
                      <a:r>
                        <a:rPr lang="cs-CZ" dirty="0" smtClean="0">
                          <a:latin typeface="Times New Roman" pitchFamily="18" charset="0"/>
                          <a:cs typeface="Times New Roman" pitchFamily="18" charset="0"/>
                        </a:rPr>
                        <a:t>Střední odborná</a:t>
                      </a:r>
                      <a:r>
                        <a:rPr lang="cs-CZ" baseline="0" dirty="0" smtClean="0">
                          <a:latin typeface="Times New Roman" pitchFamily="18" charset="0"/>
                          <a:cs typeface="Times New Roman" pitchFamily="18" charset="0"/>
                        </a:rPr>
                        <a:t> škola a Střední odborné učiliště,  </a:t>
                      </a:r>
                      <a:r>
                        <a:rPr lang="cs-CZ" baseline="0" dirty="0" err="1" smtClean="0">
                          <a:latin typeface="Times New Roman" pitchFamily="18" charset="0"/>
                          <a:cs typeface="Times New Roman" pitchFamily="18" charset="0"/>
                        </a:rPr>
                        <a:t>Vocelova</a:t>
                      </a:r>
                      <a:r>
                        <a:rPr lang="cs-CZ" baseline="0" dirty="0" smtClean="0">
                          <a:latin typeface="Times New Roman" pitchFamily="18" charset="0"/>
                          <a:cs typeface="Times New Roman" pitchFamily="18" charset="0"/>
                        </a:rPr>
                        <a:t> 1338</a:t>
                      </a:r>
                    </a:p>
                    <a:p>
                      <a:pPr algn="ctr"/>
                      <a:r>
                        <a:rPr lang="cs-CZ" baseline="0" dirty="0" smtClean="0">
                          <a:latin typeface="Times New Roman" pitchFamily="18" charset="0"/>
                          <a:cs typeface="Times New Roman" pitchFamily="18" charset="0"/>
                        </a:rPr>
                        <a:t>Hradec Králové</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no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Registrační číslo projektu:</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algn="l"/>
                      <a:r>
                        <a:rPr lang="cs-CZ" sz="1800" kern="1200" dirty="0" smtClean="0">
                          <a:latin typeface="Times New Roman" pitchFamily="18" charset="0"/>
                          <a:cs typeface="Times New Roman" pitchFamily="18" charset="0"/>
                        </a:rPr>
                        <a:t>CZ.1.07/1.5.00/34.0245</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Číslo DUM:</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800" kern="1200" dirty="0" smtClean="0">
                          <a:latin typeface="Times New Roman" pitchFamily="18" charset="0"/>
                          <a:cs typeface="Times New Roman" pitchFamily="18" charset="0"/>
                        </a:rPr>
                        <a:t>VY_32_INOVACE_01_B_</a:t>
                      </a:r>
                      <a:r>
                        <a:rPr lang="cs-CZ" sz="1800" kern="1200" dirty="0" smtClean="0">
                          <a:solidFill>
                            <a:schemeClr val="tx1"/>
                          </a:solidFill>
                          <a:latin typeface="Times New Roman" pitchFamily="18" charset="0"/>
                          <a:cs typeface="Times New Roman" pitchFamily="18" charset="0"/>
                        </a:rPr>
                        <a:t>10</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Tematická oblast:</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Humanitní předměty 3. ročník</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Téma:</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baseline="0" dirty="0" smtClean="0">
                          <a:latin typeface="Times New Roman" pitchFamily="18" charset="0"/>
                          <a:cs typeface="Times New Roman" pitchFamily="18" charset="0"/>
                        </a:rPr>
                        <a:t>Odraz 1. světové války ve francouzské literatuře – Romain Rolland</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Autor:</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latin typeface="Times New Roman" pitchFamily="18" charset="0"/>
                          <a:cs typeface="Times New Roman" pitchFamily="18" charset="0"/>
                        </a:rPr>
                        <a:t>Mgr. Tereza </a:t>
                      </a:r>
                      <a:r>
                        <a:rPr lang="cs-CZ" dirty="0" err="1" smtClean="0">
                          <a:latin typeface="Times New Roman" pitchFamily="18" charset="0"/>
                          <a:cs typeface="Times New Roman" pitchFamily="18" charset="0"/>
                        </a:rPr>
                        <a:t>Federselová</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Datum vytvoření:</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solidFill>
                            <a:schemeClr val="tx1"/>
                          </a:solidFill>
                          <a:latin typeface="Times New Roman" pitchFamily="18" charset="0"/>
                          <a:cs typeface="Times New Roman" pitchFamily="18" charset="0"/>
                        </a:rPr>
                        <a:t>leden 2013</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bl>
          </a:graphicData>
        </a:graphic>
      </p:graphicFrame>
    </p:spTree>
    <p:extLst>
      <p:ext uri="{BB962C8B-B14F-4D97-AF65-F5344CB8AC3E}">
        <p14:creationId xmlns="" xmlns:p14="http://schemas.microsoft.com/office/powerpoint/2010/main" val="1593863970"/>
      </p:ext>
    </p:extLst>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Zástupný symbol pro obsah 1"/>
          <p:cNvSpPr>
            <a:spLocks noGrp="1"/>
          </p:cNvSpPr>
          <p:nvPr>
            <p:ph idx="1"/>
          </p:nvPr>
        </p:nvSpPr>
        <p:spPr>
          <a:xfrm>
            <a:off x="107504" y="1556792"/>
            <a:ext cx="8856984" cy="5204371"/>
          </a:xfrm>
        </p:spPr>
        <p:txBody>
          <a:bodyPr>
            <a:normAutofit fontScale="92500"/>
          </a:bodyPr>
          <a:lstStyle/>
          <a:p>
            <a:pPr marL="0" indent="0" eaLnBrk="1" hangingPunct="1">
              <a:buFont typeface="Wingdings 2" pitchFamily="18" charset="2"/>
              <a:buNone/>
            </a:pPr>
            <a:r>
              <a:rPr lang="cs-CZ" altLang="cs-CZ" sz="3200" b="1" dirty="0" smtClean="0">
                <a:solidFill>
                  <a:schemeClr val="accent1"/>
                </a:solidFill>
              </a:rPr>
              <a:t>Anotace:</a:t>
            </a:r>
          </a:p>
          <a:p>
            <a:pPr marL="0" indent="0" algn="just">
              <a:buNone/>
            </a:pPr>
            <a:r>
              <a:rPr lang="cs-CZ" altLang="cs-CZ" sz="3200" dirty="0" smtClean="0"/>
              <a:t>Materiál je určen pro žáky 3. ročníku střední odborné školy a pro žáky nástavbového studia. Text zpracovává život a dílo francouzského spisovatele Romaina Rollanda. Prezentace je v závěru doplněna o text a otázky, kterými si žáci zopakují probranou látku.</a:t>
            </a:r>
          </a:p>
          <a:p>
            <a:pPr marL="0" indent="0" algn="just">
              <a:buNone/>
            </a:pPr>
            <a:endParaRPr lang="cs-CZ" altLang="cs-CZ" dirty="0" smtClean="0">
              <a:solidFill>
                <a:srgbClr val="FF0000"/>
              </a:solidFill>
            </a:endParaRPr>
          </a:p>
          <a:p>
            <a:pPr marL="0" indent="0" algn="just" eaLnBrk="1" hangingPunct="1">
              <a:buFont typeface="Wingdings 2" pitchFamily="18" charset="2"/>
              <a:buNone/>
            </a:pPr>
            <a:r>
              <a:rPr lang="cs-CZ" altLang="cs-CZ" sz="3200" b="1" dirty="0" smtClean="0">
                <a:solidFill>
                  <a:schemeClr val="accent1"/>
                </a:solidFill>
              </a:rPr>
              <a:t>Metodický pokyn:</a:t>
            </a:r>
          </a:p>
          <a:p>
            <a:pPr marL="0" indent="0" algn="just">
              <a:buNone/>
            </a:pPr>
            <a:r>
              <a:rPr lang="cs-CZ" altLang="cs-CZ" sz="3200" dirty="0" smtClean="0"/>
              <a:t>Vyučující s pomocí multimediální techniky použije materiál k výkladu a samostatné práci žáků.</a:t>
            </a:r>
          </a:p>
          <a:p>
            <a:pPr marL="0" indent="0" algn="just" eaLnBrk="1" hangingPunct="1">
              <a:buFont typeface="Wingdings 2" pitchFamily="18" charset="2"/>
              <a:buNone/>
            </a:pPr>
            <a:endParaRPr lang="cs-CZ" altLang="cs-CZ" sz="3200" dirty="0" smtClean="0"/>
          </a:p>
        </p:txBody>
      </p:sp>
      <p:sp>
        <p:nvSpPr>
          <p:cNvPr id="3" name="Nadpis 2"/>
          <p:cNvSpPr>
            <a:spLocks noGrp="1"/>
          </p:cNvSpPr>
          <p:nvPr>
            <p:ph type="title"/>
          </p:nvPr>
        </p:nvSpPr>
        <p:spPr>
          <a:xfrm>
            <a:off x="0" y="152400"/>
            <a:ext cx="9144000" cy="1116360"/>
          </a:xfrm>
        </p:spPr>
        <p:txBody>
          <a:bodyPr/>
          <a:lstStyle/>
          <a:p>
            <a:pPr eaLnBrk="1" hangingPunct="1">
              <a:defRPr/>
            </a:pPr>
            <a:endParaRPr lang="cs-CZ" dirty="0"/>
          </a:p>
        </p:txBody>
      </p:sp>
      <p:pic>
        <p:nvPicPr>
          <p:cNvPr id="8196" name="obrázek 1" descr="OPVK_hor_zakladni_logolink_RGB_cz.jpg"/>
          <p:cNvPicPr>
            <a:picLocks noChangeAspect="1" noChangeArrowheads="1"/>
          </p:cNvPicPr>
          <p:nvPr/>
        </p:nvPicPr>
        <p:blipFill>
          <a:blip r:embed="rId2" cstate="print">
            <a:lum bright="10000" contrast="16000"/>
            <a:extLst>
              <a:ext uri="{28A0092B-C50C-407E-A947-70E740481C1C}">
                <a14:useLocalDpi xmlns:a14="http://schemas.microsoft.com/office/drawing/2010/main" xmlns="" val="0"/>
              </a:ext>
            </a:extLst>
          </a:blip>
          <a:srcRect/>
          <a:stretch>
            <a:fillRect/>
          </a:stretch>
        </p:blipFill>
        <p:spPr bwMode="auto">
          <a:xfrm>
            <a:off x="0" y="0"/>
            <a:ext cx="9144000" cy="1196752"/>
          </a:xfrm>
          <a:prstGeom prst="rect">
            <a:avLst/>
          </a:prstGeom>
          <a:noFill/>
          <a:ln>
            <a:noFill/>
          </a:ln>
          <a:effectLst>
            <a:outerShdw sx="999" sy="999" algn="ctr" rotWithShape="0">
              <a:srgbClr val="00000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686685669"/>
      </p:ext>
    </p:extLst>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rmAutofit/>
          </a:bodyPr>
          <a:lstStyle/>
          <a:p>
            <a:pPr algn="ctr" eaLnBrk="1" fontAlgn="auto" hangingPunct="1">
              <a:spcAft>
                <a:spcPts val="0"/>
              </a:spcAft>
              <a:defRPr/>
            </a:pPr>
            <a:r>
              <a:rPr lang="cs-CZ" b="1" dirty="0" smtClean="0">
                <a:solidFill>
                  <a:schemeClr val="accent4"/>
                </a:solidFill>
              </a:rPr>
              <a:t>Romain Rolland</a:t>
            </a:r>
            <a:endParaRPr lang="cs-CZ" b="1" dirty="0">
              <a:solidFill>
                <a:schemeClr val="accent4"/>
              </a:solidFill>
            </a:endParaRPr>
          </a:p>
        </p:txBody>
      </p:sp>
      <p:pic>
        <p:nvPicPr>
          <p:cNvPr id="10243" name="Zástupný symbol pro obsah 3"/>
          <p:cNvPicPr>
            <a:picLocks noGrp="1" noChangeAspect="1"/>
          </p:cNvPicPr>
          <p:nvPr>
            <p:ph idx="1"/>
          </p:nvPr>
        </p:nvPicPr>
        <p:blipFill>
          <a:blip r:embed="rId2" cstate="print"/>
          <a:srcRect/>
          <a:stretch>
            <a:fillRect/>
          </a:stretch>
        </p:blipFill>
        <p:spPr>
          <a:xfrm>
            <a:off x="3249613" y="1600200"/>
            <a:ext cx="2644775" cy="4525963"/>
          </a:xfrm>
        </p:spPr>
      </p:pic>
      <p:pic>
        <p:nvPicPr>
          <p:cNvPr id="10244" name="Obrázek 2"/>
          <p:cNvPicPr>
            <a:picLocks noChangeAspect="1"/>
          </p:cNvPicPr>
          <p:nvPr/>
        </p:nvPicPr>
        <p:blipFill>
          <a:blip r:embed="rId3" cstate="print"/>
          <a:srcRect/>
          <a:stretch>
            <a:fillRect/>
          </a:stretch>
        </p:blipFill>
        <p:spPr bwMode="auto">
          <a:xfrm>
            <a:off x="2757488" y="1628799"/>
            <a:ext cx="3686175" cy="4927575"/>
          </a:xfrm>
          <a:prstGeom prst="rect">
            <a:avLst/>
          </a:prstGeom>
          <a:noFill/>
          <a:ln w="9525">
            <a:noFill/>
            <a:miter lim="800000"/>
            <a:headEnd/>
            <a:tailEnd/>
          </a:ln>
        </p:spPr>
      </p:pic>
    </p:spTree>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228600"/>
            <a:ext cx="9144000" cy="990600"/>
          </a:xfrm>
        </p:spPr>
        <p:txBody>
          <a:bodyPr>
            <a:normAutofit/>
          </a:bodyPr>
          <a:lstStyle/>
          <a:p>
            <a:pPr algn="ctr" eaLnBrk="1" fontAlgn="auto" hangingPunct="1">
              <a:spcAft>
                <a:spcPts val="0"/>
              </a:spcAft>
              <a:defRPr/>
            </a:pPr>
            <a:r>
              <a:rPr lang="cs-CZ" b="1" dirty="0" smtClean="0">
                <a:solidFill>
                  <a:schemeClr val="accent3"/>
                </a:solidFill>
              </a:rPr>
              <a:t>Romain Rolland - život</a:t>
            </a:r>
          </a:p>
        </p:txBody>
      </p:sp>
      <p:sp>
        <p:nvSpPr>
          <p:cNvPr id="16387" name="Rectangle 3"/>
          <p:cNvSpPr>
            <a:spLocks noGrp="1" noChangeArrowheads="1"/>
          </p:cNvSpPr>
          <p:nvPr>
            <p:ph idx="1"/>
          </p:nvPr>
        </p:nvSpPr>
        <p:spPr>
          <a:xfrm>
            <a:off x="179388" y="1628800"/>
            <a:ext cx="8785225" cy="5040560"/>
          </a:xfrm>
        </p:spPr>
        <p:txBody>
          <a:bodyPr rtlCol="0">
            <a:normAutofit fontScale="55000" lnSpcReduction="20000"/>
          </a:bodyPr>
          <a:lstStyle/>
          <a:p>
            <a:pPr marL="274320" indent="-274320" algn="just" eaLnBrk="1" fontAlgn="auto" hangingPunct="1">
              <a:spcAft>
                <a:spcPts val="0"/>
              </a:spcAft>
              <a:buClr>
                <a:schemeClr val="accent1">
                  <a:lumMod val="60000"/>
                  <a:lumOff val="40000"/>
                </a:schemeClr>
              </a:buClr>
              <a:buFontTx/>
              <a:buChar char="-"/>
              <a:defRPr/>
            </a:pPr>
            <a:r>
              <a:rPr lang="cs-CZ" sz="4200" dirty="0" smtClean="0"/>
              <a:t>prozaik, dramatik, esejista, hudební historik a literární kritik</a:t>
            </a:r>
          </a:p>
          <a:p>
            <a:pPr marL="274320" indent="-274320" algn="just" eaLnBrk="1" fontAlgn="auto" hangingPunct="1">
              <a:spcAft>
                <a:spcPts val="0"/>
              </a:spcAft>
              <a:buClr>
                <a:schemeClr val="accent1">
                  <a:lumMod val="60000"/>
                  <a:lumOff val="40000"/>
                </a:schemeClr>
              </a:buClr>
              <a:buFontTx/>
              <a:buChar char="-"/>
              <a:defRPr/>
            </a:pPr>
            <a:r>
              <a:rPr lang="cs-CZ" sz="4200" dirty="0" smtClean="0"/>
              <a:t>* 1866 ve Francii</a:t>
            </a:r>
          </a:p>
          <a:p>
            <a:pPr marL="274320" indent="-274320" algn="just" eaLnBrk="1" fontAlgn="auto" hangingPunct="1">
              <a:spcAft>
                <a:spcPts val="0"/>
              </a:spcAft>
              <a:buClr>
                <a:schemeClr val="accent1">
                  <a:lumMod val="60000"/>
                  <a:lumOff val="40000"/>
                </a:schemeClr>
              </a:buClr>
              <a:buFontTx/>
              <a:buChar char="-"/>
              <a:defRPr/>
            </a:pPr>
            <a:r>
              <a:rPr lang="cs-CZ" sz="4200" dirty="0" smtClean="0"/>
              <a:t>studia ve Francii a Itálii</a:t>
            </a:r>
            <a:endParaRPr lang="cs-CZ" sz="4200" dirty="0"/>
          </a:p>
          <a:p>
            <a:pPr marL="274320" indent="-274320" algn="just" eaLnBrk="1" fontAlgn="auto" hangingPunct="1">
              <a:spcAft>
                <a:spcPts val="0"/>
              </a:spcAft>
              <a:buClr>
                <a:schemeClr val="accent1">
                  <a:lumMod val="60000"/>
                  <a:lumOff val="40000"/>
                </a:schemeClr>
              </a:buClr>
              <a:buFontTx/>
              <a:buChar char="-"/>
              <a:defRPr/>
            </a:pPr>
            <a:r>
              <a:rPr lang="cs-CZ" sz="4200" dirty="0"/>
              <a:t>z</a:t>
            </a:r>
            <a:r>
              <a:rPr lang="cs-CZ" sz="4200" dirty="0" smtClean="0"/>
              <a:t>počátku profesor dějin umění, přednášející dějin hudby </a:t>
            </a:r>
            <a:r>
              <a:rPr lang="cs-CZ" sz="4200" dirty="0" smtClean="0">
                <a:cs typeface="Times New Roman"/>
              </a:rPr>
              <a:t>→ poté se výhradně věnuje umělecké činnosti</a:t>
            </a:r>
            <a:endParaRPr lang="cs-CZ" sz="4200" dirty="0" smtClean="0"/>
          </a:p>
          <a:p>
            <a:pPr marL="274320" indent="-274320" algn="just" eaLnBrk="1" fontAlgn="auto" hangingPunct="1">
              <a:spcAft>
                <a:spcPts val="0"/>
              </a:spcAft>
              <a:buClr>
                <a:schemeClr val="accent1">
                  <a:lumMod val="60000"/>
                  <a:lumOff val="40000"/>
                </a:schemeClr>
              </a:buClr>
              <a:buFontTx/>
              <a:buChar char="-"/>
              <a:defRPr/>
            </a:pPr>
            <a:r>
              <a:rPr lang="cs-CZ" sz="4200" dirty="0"/>
              <a:t>n</a:t>
            </a:r>
            <a:r>
              <a:rPr lang="cs-CZ" sz="4200" dirty="0" smtClean="0"/>
              <a:t>ositel Nobelovy ceny za literaturu </a:t>
            </a:r>
          </a:p>
          <a:p>
            <a:pPr marL="274320" indent="-274320" algn="just" eaLnBrk="1" fontAlgn="auto" hangingPunct="1">
              <a:spcAft>
                <a:spcPts val="0"/>
              </a:spcAft>
              <a:buClr>
                <a:schemeClr val="accent1">
                  <a:lumMod val="60000"/>
                  <a:lumOff val="40000"/>
                </a:schemeClr>
              </a:buClr>
              <a:buFontTx/>
              <a:buChar char="-"/>
              <a:defRPr/>
            </a:pPr>
            <a:r>
              <a:rPr lang="cs-CZ" sz="4200" dirty="0">
                <a:cs typeface="Times New Roman"/>
              </a:rPr>
              <a:t>h</a:t>
            </a:r>
            <a:r>
              <a:rPr lang="cs-CZ" sz="4200" dirty="0" smtClean="0">
                <a:cs typeface="Times New Roman"/>
              </a:rPr>
              <a:t>umanista a pacifista</a:t>
            </a:r>
          </a:p>
          <a:p>
            <a:pPr marL="548958" lvl="1" indent="-274320" algn="just" eaLnBrk="1" fontAlgn="auto" hangingPunct="1">
              <a:spcAft>
                <a:spcPts val="0"/>
              </a:spcAft>
              <a:buClr>
                <a:schemeClr val="accent1">
                  <a:lumMod val="60000"/>
                  <a:lumOff val="40000"/>
                </a:schemeClr>
              </a:buClr>
              <a:buFontTx/>
              <a:buChar char="-"/>
              <a:defRPr/>
            </a:pPr>
            <a:r>
              <a:rPr lang="cs-CZ" sz="4200" dirty="0" smtClean="0">
                <a:cs typeface="Times New Roman"/>
              </a:rPr>
              <a:t>finanční odměnu za Nobelovu cenu z velké části věnoval lidem postižených válkou</a:t>
            </a:r>
          </a:p>
          <a:p>
            <a:pPr marL="548958" lvl="1" indent="-274320" algn="just" eaLnBrk="1" fontAlgn="auto" hangingPunct="1">
              <a:spcAft>
                <a:spcPts val="0"/>
              </a:spcAft>
              <a:buClr>
                <a:schemeClr val="accent1">
                  <a:lumMod val="60000"/>
                  <a:lumOff val="40000"/>
                </a:schemeClr>
              </a:buClr>
              <a:buFontTx/>
              <a:buChar char="-"/>
              <a:defRPr/>
            </a:pPr>
            <a:r>
              <a:rPr lang="cs-CZ" sz="4200" dirty="0">
                <a:cs typeface="Times New Roman"/>
              </a:rPr>
              <a:t>d</a:t>
            </a:r>
            <a:r>
              <a:rPr lang="cs-CZ" sz="4200" dirty="0" smtClean="0">
                <a:cs typeface="Times New Roman"/>
              </a:rPr>
              <a:t>obrovolník Červeného kříže</a:t>
            </a:r>
          </a:p>
          <a:p>
            <a:pPr marL="548958" lvl="1" indent="-274320" algn="just" eaLnBrk="1" fontAlgn="auto" hangingPunct="1">
              <a:spcAft>
                <a:spcPts val="0"/>
              </a:spcAft>
              <a:buClr>
                <a:schemeClr val="accent1">
                  <a:lumMod val="60000"/>
                  <a:lumOff val="40000"/>
                </a:schemeClr>
              </a:buClr>
              <a:buFontTx/>
              <a:buChar char="-"/>
              <a:defRPr/>
            </a:pPr>
            <a:r>
              <a:rPr lang="cs-CZ" sz="4200" dirty="0" smtClean="0">
                <a:cs typeface="Times New Roman"/>
              </a:rPr>
              <a:t>ovlivňování veřejnosti politicky i kulturně</a:t>
            </a:r>
          </a:p>
          <a:p>
            <a:pPr marL="274638" lvl="1" indent="0" algn="just" eaLnBrk="1" fontAlgn="auto" hangingPunct="1">
              <a:spcAft>
                <a:spcPts val="0"/>
              </a:spcAft>
              <a:buClr>
                <a:schemeClr val="accent1">
                  <a:lumMod val="60000"/>
                  <a:lumOff val="40000"/>
                </a:schemeClr>
              </a:buClr>
              <a:buFont typeface="Arial" charset="0"/>
              <a:buNone/>
              <a:defRPr/>
            </a:pPr>
            <a:r>
              <a:rPr lang="cs-CZ" sz="4200" dirty="0" smtClean="0">
                <a:cs typeface="Times New Roman"/>
              </a:rPr>
              <a:t>→ jedním z nejsilnějších duchů Evropy</a:t>
            </a:r>
            <a:endParaRPr lang="cs-CZ" sz="4200" dirty="0" smtClean="0"/>
          </a:p>
          <a:p>
            <a:pPr marL="274320" indent="-274320" algn="just" eaLnBrk="1" fontAlgn="auto" hangingPunct="1">
              <a:spcAft>
                <a:spcPts val="0"/>
              </a:spcAft>
              <a:buClr>
                <a:schemeClr val="accent1">
                  <a:lumMod val="60000"/>
                  <a:lumOff val="40000"/>
                </a:schemeClr>
              </a:buClr>
              <a:buFontTx/>
              <a:buChar char="-"/>
              <a:defRPr/>
            </a:pPr>
            <a:r>
              <a:rPr lang="cs-CZ" sz="4200" dirty="0" smtClean="0"/>
              <a:t>kritik fašismu, později i stalinismu</a:t>
            </a:r>
          </a:p>
          <a:p>
            <a:pPr marL="274320" indent="-274320" algn="just" eaLnBrk="1" fontAlgn="auto" hangingPunct="1">
              <a:spcAft>
                <a:spcPts val="0"/>
              </a:spcAft>
              <a:buClr>
                <a:schemeClr val="accent1">
                  <a:lumMod val="60000"/>
                  <a:lumOff val="40000"/>
                </a:schemeClr>
              </a:buClr>
              <a:buFontTx/>
              <a:buChar char="-"/>
              <a:defRPr/>
            </a:pPr>
            <a:r>
              <a:rPr lang="cs-CZ" sz="4200" dirty="0"/>
              <a:t>+</a:t>
            </a:r>
            <a:r>
              <a:rPr lang="cs-CZ" sz="4200" dirty="0" smtClean="0"/>
              <a:t>1944 v Burgundsku</a:t>
            </a:r>
          </a:p>
          <a:p>
            <a:pPr marL="0" indent="0" algn="just" eaLnBrk="1" fontAlgn="auto" hangingPunct="1">
              <a:spcAft>
                <a:spcPts val="0"/>
              </a:spcAft>
              <a:buClr>
                <a:schemeClr val="accent1">
                  <a:lumMod val="60000"/>
                  <a:lumOff val="40000"/>
                </a:schemeClr>
              </a:buClr>
              <a:buFontTx/>
              <a:buNone/>
              <a:defRPr/>
            </a:pPr>
            <a:endParaRPr lang="cs-CZ" b="1" dirty="0" smtClean="0"/>
          </a:p>
        </p:txBody>
      </p:sp>
    </p:spTree>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0" y="274638"/>
            <a:ext cx="9144000" cy="994122"/>
          </a:xfrm>
        </p:spPr>
        <p:txBody>
          <a:bodyPr>
            <a:normAutofit/>
          </a:bodyPr>
          <a:lstStyle/>
          <a:p>
            <a:pPr algn="ctr" eaLnBrk="1" fontAlgn="auto" hangingPunct="1">
              <a:spcAft>
                <a:spcPts val="0"/>
              </a:spcAft>
              <a:defRPr/>
            </a:pPr>
            <a:r>
              <a:rPr lang="cs-CZ" b="1" dirty="0">
                <a:solidFill>
                  <a:schemeClr val="accent3"/>
                </a:solidFill>
              </a:rPr>
              <a:t>Romain Rolland - dílo</a:t>
            </a:r>
            <a:endParaRPr lang="cs-CZ" b="1" dirty="0" smtClean="0">
              <a:solidFill>
                <a:schemeClr val="accent3"/>
              </a:solidFill>
            </a:endParaRPr>
          </a:p>
        </p:txBody>
      </p:sp>
      <p:sp>
        <p:nvSpPr>
          <p:cNvPr id="19459" name="Rectangle 3"/>
          <p:cNvSpPr>
            <a:spLocks noGrp="1" noChangeArrowheads="1"/>
          </p:cNvSpPr>
          <p:nvPr>
            <p:ph idx="1"/>
          </p:nvPr>
        </p:nvSpPr>
        <p:spPr>
          <a:xfrm>
            <a:off x="179388" y="1628800"/>
            <a:ext cx="8785225" cy="5040288"/>
          </a:xfrm>
        </p:spPr>
        <p:txBody>
          <a:bodyPr rtlCol="0">
            <a:normAutofit fontScale="85000" lnSpcReduction="20000"/>
          </a:bodyPr>
          <a:lstStyle/>
          <a:p>
            <a:pPr marL="0" indent="0" algn="just" eaLnBrk="1" fontAlgn="auto" hangingPunct="1">
              <a:lnSpc>
                <a:spcPct val="90000"/>
              </a:lnSpc>
              <a:spcAft>
                <a:spcPts val="0"/>
              </a:spcAft>
              <a:buClr>
                <a:schemeClr val="accent1">
                  <a:lumMod val="60000"/>
                  <a:lumOff val="40000"/>
                </a:schemeClr>
              </a:buClr>
              <a:buFont typeface="Arial" charset="0"/>
              <a:buNone/>
              <a:defRPr/>
            </a:pPr>
            <a:r>
              <a:rPr lang="cs-CZ" sz="3600" b="1" dirty="0" smtClean="0">
                <a:solidFill>
                  <a:schemeClr val="accent3">
                    <a:lumMod val="60000"/>
                    <a:lumOff val="40000"/>
                  </a:schemeClr>
                </a:solidFill>
              </a:rPr>
              <a:t>1. předválečná tvorba</a:t>
            </a:r>
          </a:p>
          <a:p>
            <a:pPr marL="0" indent="0" algn="just" eaLnBrk="1" fontAlgn="auto" hangingPunct="1">
              <a:lnSpc>
                <a:spcPct val="90000"/>
              </a:lnSpc>
              <a:spcAft>
                <a:spcPts val="0"/>
              </a:spcAft>
              <a:buClr>
                <a:schemeClr val="accent1">
                  <a:lumMod val="60000"/>
                  <a:lumOff val="40000"/>
                </a:schemeClr>
              </a:buClr>
              <a:buFont typeface="Arial" charset="0"/>
              <a:buNone/>
              <a:defRPr/>
            </a:pPr>
            <a:r>
              <a:rPr lang="cs-CZ" sz="3300" b="1" i="1" dirty="0" smtClean="0"/>
              <a:t>Jan Kryštof</a:t>
            </a:r>
          </a:p>
          <a:p>
            <a:pPr algn="just" eaLnBrk="1" fontAlgn="auto" hangingPunct="1">
              <a:lnSpc>
                <a:spcPct val="90000"/>
              </a:lnSpc>
              <a:spcAft>
                <a:spcPts val="0"/>
              </a:spcAft>
              <a:buClr>
                <a:schemeClr val="accent1">
                  <a:lumMod val="60000"/>
                  <a:lumOff val="40000"/>
                </a:schemeClr>
              </a:buClr>
              <a:buFontTx/>
              <a:buChar char="-"/>
              <a:defRPr/>
            </a:pPr>
            <a:r>
              <a:rPr lang="cs-CZ" sz="3200" dirty="0" smtClean="0"/>
              <a:t>10 dílný románový cyklus</a:t>
            </a:r>
          </a:p>
          <a:p>
            <a:pPr algn="just" eaLnBrk="1" fontAlgn="auto" hangingPunct="1">
              <a:lnSpc>
                <a:spcPct val="90000"/>
              </a:lnSpc>
              <a:spcAft>
                <a:spcPts val="0"/>
              </a:spcAft>
              <a:buClr>
                <a:schemeClr val="accent1">
                  <a:lumMod val="60000"/>
                  <a:lumOff val="40000"/>
                </a:schemeClr>
              </a:buClr>
              <a:buFontTx/>
              <a:buChar char="-"/>
              <a:defRPr/>
            </a:pPr>
            <a:r>
              <a:rPr lang="cs-CZ" sz="3200" dirty="0" smtClean="0"/>
              <a:t>životní osudy německého hudebního skladatele</a:t>
            </a:r>
          </a:p>
          <a:p>
            <a:pPr algn="just" eaLnBrk="1" fontAlgn="auto" hangingPunct="1">
              <a:lnSpc>
                <a:spcPct val="90000"/>
              </a:lnSpc>
              <a:spcAft>
                <a:spcPts val="0"/>
              </a:spcAft>
              <a:buClr>
                <a:schemeClr val="accent1">
                  <a:lumMod val="60000"/>
                  <a:lumOff val="40000"/>
                </a:schemeClr>
              </a:buClr>
              <a:buFontTx/>
              <a:buChar char="-"/>
              <a:defRPr/>
            </a:pPr>
            <a:r>
              <a:rPr lang="cs-CZ" sz="3200" dirty="0" smtClean="0"/>
              <a:t>autor na něm pracoval deset let</a:t>
            </a:r>
          </a:p>
          <a:p>
            <a:pPr marL="0" indent="0" algn="just" eaLnBrk="1" fontAlgn="auto" hangingPunct="1">
              <a:lnSpc>
                <a:spcPct val="90000"/>
              </a:lnSpc>
              <a:spcAft>
                <a:spcPts val="0"/>
              </a:spcAft>
              <a:buClr>
                <a:schemeClr val="accent1">
                  <a:lumMod val="60000"/>
                  <a:lumOff val="40000"/>
                </a:schemeClr>
              </a:buClr>
              <a:buFont typeface="Arial" charset="0"/>
              <a:buNone/>
              <a:defRPr/>
            </a:pPr>
            <a:endParaRPr lang="cs-CZ" sz="3600" b="1" dirty="0" smtClean="0">
              <a:solidFill>
                <a:srgbClr val="FF0000"/>
              </a:solidFill>
            </a:endParaRPr>
          </a:p>
          <a:p>
            <a:pPr marL="0" indent="0" algn="just" eaLnBrk="1" fontAlgn="auto" hangingPunct="1">
              <a:lnSpc>
                <a:spcPct val="90000"/>
              </a:lnSpc>
              <a:spcAft>
                <a:spcPts val="0"/>
              </a:spcAft>
              <a:buClr>
                <a:schemeClr val="accent1">
                  <a:lumMod val="60000"/>
                  <a:lumOff val="40000"/>
                </a:schemeClr>
              </a:buClr>
              <a:buFont typeface="Arial" charset="0"/>
              <a:buNone/>
              <a:defRPr/>
            </a:pPr>
            <a:r>
              <a:rPr lang="cs-CZ" sz="3600" b="1" dirty="0" smtClean="0">
                <a:solidFill>
                  <a:schemeClr val="accent3">
                    <a:lumMod val="60000"/>
                    <a:lumOff val="40000"/>
                  </a:schemeClr>
                </a:solidFill>
              </a:rPr>
              <a:t>2. poválečná tvorba</a:t>
            </a:r>
          </a:p>
          <a:p>
            <a:pPr marL="0" indent="0" algn="just" eaLnBrk="1" fontAlgn="auto" hangingPunct="1">
              <a:lnSpc>
                <a:spcPct val="90000"/>
              </a:lnSpc>
              <a:spcAft>
                <a:spcPts val="0"/>
              </a:spcAft>
              <a:buClr>
                <a:schemeClr val="accent1">
                  <a:lumMod val="60000"/>
                  <a:lumOff val="40000"/>
                </a:schemeClr>
              </a:buClr>
              <a:buFont typeface="Arial" charset="0"/>
              <a:buNone/>
              <a:defRPr/>
            </a:pPr>
            <a:r>
              <a:rPr lang="cs-CZ" sz="3300" b="1" i="1" dirty="0" smtClean="0"/>
              <a:t>Dobrý člověk ještě žije</a:t>
            </a:r>
          </a:p>
          <a:p>
            <a:pPr algn="just" eaLnBrk="1" fontAlgn="auto" hangingPunct="1">
              <a:lnSpc>
                <a:spcPct val="90000"/>
              </a:lnSpc>
              <a:spcAft>
                <a:spcPts val="0"/>
              </a:spcAft>
              <a:buClr>
                <a:schemeClr val="accent1">
                  <a:lumMod val="60000"/>
                  <a:lumOff val="40000"/>
                </a:schemeClr>
              </a:buClr>
              <a:buFontTx/>
              <a:buChar char="-"/>
              <a:defRPr/>
            </a:pPr>
            <a:r>
              <a:rPr lang="cs-CZ" sz="3200" dirty="0" smtClean="0">
                <a:solidFill>
                  <a:schemeClr val="tx1"/>
                </a:solidFill>
              </a:rPr>
              <a:t>historický román</a:t>
            </a:r>
          </a:p>
          <a:p>
            <a:pPr algn="just" eaLnBrk="1" fontAlgn="auto" hangingPunct="1">
              <a:lnSpc>
                <a:spcPct val="90000"/>
              </a:lnSpc>
              <a:spcAft>
                <a:spcPts val="0"/>
              </a:spcAft>
              <a:buClr>
                <a:schemeClr val="accent1">
                  <a:lumMod val="60000"/>
                  <a:lumOff val="40000"/>
                </a:schemeClr>
              </a:buClr>
              <a:buFontTx/>
              <a:buChar char="-"/>
              <a:defRPr/>
            </a:pPr>
            <a:r>
              <a:rPr lang="cs-CZ" sz="3200" dirty="0" smtClean="0">
                <a:solidFill>
                  <a:schemeClr val="tx1"/>
                </a:solidFill>
              </a:rPr>
              <a:t>hlavní postavou je truhlář, který i přes nepřízeň osudu (smrt manželky, ztráta uměleckých prací, nákaza morem) miluje život</a:t>
            </a:r>
          </a:p>
          <a:p>
            <a:pPr algn="just" eaLnBrk="1" fontAlgn="auto" hangingPunct="1">
              <a:lnSpc>
                <a:spcPct val="90000"/>
              </a:lnSpc>
              <a:spcAft>
                <a:spcPts val="0"/>
              </a:spcAft>
              <a:buClr>
                <a:schemeClr val="accent1">
                  <a:lumMod val="60000"/>
                  <a:lumOff val="40000"/>
                </a:schemeClr>
              </a:buClr>
              <a:buFontTx/>
              <a:buChar char="-"/>
              <a:defRPr/>
            </a:pPr>
            <a:r>
              <a:rPr lang="cs-CZ" sz="3200" dirty="0" smtClean="0">
                <a:solidFill>
                  <a:schemeClr val="tx1"/>
                </a:solidFill>
              </a:rPr>
              <a:t>kniha radosti a optimismu všemu navzdory</a:t>
            </a:r>
            <a:endParaRPr lang="cs-CZ" sz="3000" dirty="0" smtClean="0"/>
          </a:p>
        </p:txBody>
      </p:sp>
    </p:spTree>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0" y="228600"/>
            <a:ext cx="9144000" cy="990600"/>
          </a:xfrm>
        </p:spPr>
        <p:txBody>
          <a:bodyPr/>
          <a:lstStyle/>
          <a:p>
            <a:pPr algn="ctr"/>
            <a:r>
              <a:rPr lang="cs-CZ" b="1" dirty="0" smtClean="0">
                <a:solidFill>
                  <a:schemeClr val="accent3"/>
                </a:solidFill>
              </a:rPr>
              <a:t>Romain Rolland - dílo</a:t>
            </a:r>
            <a:endParaRPr lang="cs-CZ" dirty="0">
              <a:solidFill>
                <a:schemeClr val="accent3"/>
              </a:solidFill>
            </a:endParaRPr>
          </a:p>
        </p:txBody>
      </p:sp>
      <p:sp>
        <p:nvSpPr>
          <p:cNvPr id="5" name="Zástupný symbol pro obsah 4"/>
          <p:cNvSpPr>
            <a:spLocks noGrp="1"/>
          </p:cNvSpPr>
          <p:nvPr>
            <p:ph sz="quarter" idx="1"/>
          </p:nvPr>
        </p:nvSpPr>
        <p:spPr>
          <a:xfrm>
            <a:off x="179512" y="1589566"/>
            <a:ext cx="5400600" cy="5079793"/>
          </a:xfrm>
        </p:spPr>
        <p:txBody>
          <a:bodyPr>
            <a:normAutofit fontScale="70000" lnSpcReduction="20000"/>
          </a:bodyPr>
          <a:lstStyle/>
          <a:p>
            <a:pPr marL="0" indent="0">
              <a:buClr>
                <a:schemeClr val="accent1">
                  <a:lumMod val="60000"/>
                  <a:lumOff val="40000"/>
                </a:schemeClr>
              </a:buClr>
              <a:buNone/>
              <a:defRPr/>
            </a:pPr>
            <a:r>
              <a:rPr lang="cs-CZ" sz="3600" b="1" i="1" dirty="0" smtClean="0"/>
              <a:t>Petr a Lucie</a:t>
            </a:r>
          </a:p>
          <a:p>
            <a:pPr algn="just">
              <a:lnSpc>
                <a:spcPct val="150000"/>
              </a:lnSpc>
              <a:buClr>
                <a:schemeClr val="accent1">
                  <a:lumMod val="60000"/>
                  <a:lumOff val="40000"/>
                </a:schemeClr>
              </a:buClr>
              <a:buFontTx/>
              <a:buChar char="-"/>
              <a:defRPr/>
            </a:pPr>
            <a:r>
              <a:rPr lang="cs-CZ" sz="3200" dirty="0" smtClean="0"/>
              <a:t>milostná novela z roku 1920</a:t>
            </a:r>
          </a:p>
          <a:p>
            <a:pPr algn="just">
              <a:lnSpc>
                <a:spcPct val="150000"/>
              </a:lnSpc>
              <a:buClr>
                <a:schemeClr val="accent1">
                  <a:lumMod val="60000"/>
                  <a:lumOff val="40000"/>
                </a:schemeClr>
              </a:buClr>
              <a:buFontTx/>
              <a:buChar char="-"/>
              <a:defRPr/>
            </a:pPr>
            <a:r>
              <a:rPr lang="cs-CZ" sz="3200" dirty="0" smtClean="0"/>
              <a:t>shakespearovský motiv </a:t>
            </a:r>
            <a:r>
              <a:rPr lang="cs-CZ" sz="3200" dirty="0" smtClean="0">
                <a:latin typeface="Times New Roman"/>
                <a:cs typeface="Times New Roman"/>
              </a:rPr>
              <a:t>→ </a:t>
            </a:r>
            <a:r>
              <a:rPr lang="cs-CZ" sz="3200" dirty="0" smtClean="0"/>
              <a:t>příběh tragické lásky mladých lidí za 1. svět. války</a:t>
            </a:r>
          </a:p>
          <a:p>
            <a:pPr algn="just">
              <a:lnSpc>
                <a:spcPct val="150000"/>
              </a:lnSpc>
              <a:buClr>
                <a:schemeClr val="accent1">
                  <a:lumMod val="60000"/>
                  <a:lumOff val="40000"/>
                </a:schemeClr>
              </a:buClr>
              <a:buFontTx/>
              <a:buChar char="-"/>
              <a:defRPr/>
            </a:pPr>
            <a:r>
              <a:rPr lang="cs-CZ" sz="3200" dirty="0" smtClean="0"/>
              <a:t>děj se odehrává v Paříži od ledna do března 1918</a:t>
            </a:r>
          </a:p>
          <a:p>
            <a:pPr algn="just">
              <a:lnSpc>
                <a:spcPct val="150000"/>
              </a:lnSpc>
              <a:buClr>
                <a:schemeClr val="accent1">
                  <a:lumMod val="60000"/>
                  <a:lumOff val="40000"/>
                </a:schemeClr>
              </a:buClr>
              <a:buFontTx/>
              <a:buChar char="-"/>
              <a:defRPr/>
            </a:pPr>
            <a:r>
              <a:rPr lang="cs-CZ" sz="3200" dirty="0" smtClean="0"/>
              <a:t>dílo plné kontrastů – především </a:t>
            </a:r>
            <a:r>
              <a:rPr lang="cs-CZ" sz="3200" b="1" i="1" dirty="0" smtClean="0"/>
              <a:t>válka x láska</a:t>
            </a:r>
          </a:p>
          <a:p>
            <a:pPr algn="just">
              <a:lnSpc>
                <a:spcPct val="150000"/>
              </a:lnSpc>
              <a:buClr>
                <a:schemeClr val="accent1">
                  <a:lumMod val="60000"/>
                  <a:lumOff val="40000"/>
                </a:schemeClr>
              </a:buClr>
              <a:buFontTx/>
              <a:buChar char="-"/>
              <a:defRPr/>
            </a:pPr>
            <a:r>
              <a:rPr lang="cs-CZ" sz="3200" dirty="0" smtClean="0"/>
              <a:t>zdůrazňuje hodnoty, jako je nevinnost, cit, morální čistota</a:t>
            </a:r>
            <a:endParaRPr lang="cs-CZ" dirty="0"/>
          </a:p>
        </p:txBody>
      </p:sp>
      <p:pic>
        <p:nvPicPr>
          <p:cNvPr id="7" name="Obrázek 3" descr="Petr a Lucie.jpg"/>
          <p:cNvPicPr>
            <a:picLocks noGrp="1" noChangeAspect="1"/>
          </p:cNvPicPr>
          <p:nvPr>
            <p:ph sz="quarter" idx="2"/>
          </p:nvPr>
        </p:nvPicPr>
        <p:blipFill>
          <a:blip r:embed="rId2" cstate="print"/>
          <a:srcRect/>
          <a:stretch>
            <a:fillRect/>
          </a:stretch>
        </p:blipFill>
        <p:spPr bwMode="auto">
          <a:xfrm>
            <a:off x="6372200" y="1916832"/>
            <a:ext cx="2376264" cy="4392488"/>
          </a:xfrm>
          <a:prstGeom prst="rect">
            <a:avLst/>
          </a:prstGeom>
          <a:noFill/>
          <a:ln w="9525">
            <a:noFill/>
            <a:miter lim="800000"/>
            <a:headEnd/>
            <a:tailEnd/>
          </a:ln>
        </p:spPr>
      </p:pic>
    </p:spTree>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Autofit/>
          </a:bodyPr>
          <a:lstStyle/>
          <a:p>
            <a:pPr algn="ctr" eaLnBrk="1" hangingPunct="1">
              <a:defRPr/>
            </a:pPr>
            <a:r>
              <a:rPr lang="cs-CZ" b="1" dirty="0" smtClean="0">
                <a:solidFill>
                  <a:schemeClr val="accent3"/>
                </a:solidFill>
              </a:rPr>
              <a:t>Otázky</a:t>
            </a:r>
            <a:endParaRPr lang="cs-CZ" b="1" dirty="0">
              <a:solidFill>
                <a:schemeClr val="accent3"/>
              </a:solidFill>
            </a:endParaRPr>
          </a:p>
        </p:txBody>
      </p:sp>
      <p:sp>
        <p:nvSpPr>
          <p:cNvPr id="3" name="Zástupný symbol pro obsah 2"/>
          <p:cNvSpPr>
            <a:spLocks noGrp="1"/>
          </p:cNvSpPr>
          <p:nvPr>
            <p:ph idx="1"/>
          </p:nvPr>
        </p:nvSpPr>
        <p:spPr>
          <a:xfrm>
            <a:off x="179388" y="1556792"/>
            <a:ext cx="8785100" cy="5040560"/>
          </a:xfrm>
        </p:spPr>
        <p:txBody>
          <a:bodyPr/>
          <a:lstStyle/>
          <a:p>
            <a:pPr algn="just" eaLnBrk="1" hangingPunct="1">
              <a:lnSpc>
                <a:spcPct val="150000"/>
              </a:lnSpc>
              <a:defRPr/>
            </a:pPr>
            <a:r>
              <a:rPr lang="cs-CZ" sz="2400" dirty="0"/>
              <a:t>Zařaďte autora do kontextu světové literatury</a:t>
            </a:r>
            <a:r>
              <a:rPr lang="cs-CZ" sz="2400" dirty="0" smtClean="0"/>
              <a:t>.</a:t>
            </a:r>
            <a:endParaRPr lang="cs-CZ" sz="2400" dirty="0"/>
          </a:p>
          <a:p>
            <a:pPr algn="just" eaLnBrk="1" hangingPunct="1">
              <a:lnSpc>
                <a:spcPct val="150000"/>
              </a:lnSpc>
              <a:defRPr/>
            </a:pPr>
            <a:r>
              <a:rPr lang="cs-CZ" sz="2400" dirty="0"/>
              <a:t>Zařaďte dílo </a:t>
            </a:r>
            <a:r>
              <a:rPr lang="cs-CZ" sz="2400" dirty="0" smtClean="0"/>
              <a:t>Petr a Lucie do kontextu </a:t>
            </a:r>
            <a:r>
              <a:rPr lang="cs-CZ" sz="2400" dirty="0"/>
              <a:t>autorovy tvorby</a:t>
            </a:r>
            <a:r>
              <a:rPr lang="cs-CZ" sz="2400" dirty="0" smtClean="0"/>
              <a:t>.</a:t>
            </a:r>
          </a:p>
          <a:p>
            <a:pPr algn="just">
              <a:lnSpc>
                <a:spcPct val="150000"/>
              </a:lnSpc>
              <a:defRPr/>
            </a:pPr>
            <a:r>
              <a:rPr lang="cs-CZ" sz="2400" dirty="0" smtClean="0"/>
              <a:t>Uveďte hlavní námět celého díla Petr a Lucie. Jakou roli v díle hraje válka?</a:t>
            </a:r>
          </a:p>
          <a:p>
            <a:pPr algn="just">
              <a:lnSpc>
                <a:spcPct val="150000"/>
              </a:lnSpc>
              <a:defRPr/>
            </a:pPr>
            <a:r>
              <a:rPr lang="cs-CZ" sz="2400" dirty="0" smtClean="0"/>
              <a:t>Uveďte literární žánr díla Petr a Lucie. Žánr charakterizujte.</a:t>
            </a:r>
            <a:endParaRPr lang="cs-CZ" sz="2400" dirty="0"/>
          </a:p>
          <a:p>
            <a:pPr algn="just" eaLnBrk="1" hangingPunct="1">
              <a:lnSpc>
                <a:spcPct val="150000"/>
              </a:lnSpc>
              <a:defRPr/>
            </a:pPr>
            <a:r>
              <a:rPr lang="cs-CZ" sz="2400" dirty="0"/>
              <a:t>Co je to </a:t>
            </a:r>
            <a:r>
              <a:rPr lang="cs-CZ" sz="2400" dirty="0" err="1"/>
              <a:t>ich</a:t>
            </a:r>
            <a:r>
              <a:rPr lang="cs-CZ" sz="2400" dirty="0"/>
              <a:t>-forma a </a:t>
            </a:r>
            <a:r>
              <a:rPr lang="cs-CZ" sz="2400" dirty="0" err="1" smtClean="0"/>
              <a:t>er</a:t>
            </a:r>
            <a:r>
              <a:rPr lang="cs-CZ" sz="2400" dirty="0" smtClean="0"/>
              <a:t>-forma</a:t>
            </a:r>
            <a:r>
              <a:rPr lang="cs-CZ" sz="2400" dirty="0"/>
              <a:t>? Jaká forma autorské řeči je použita </a:t>
            </a:r>
            <a:r>
              <a:rPr lang="cs-CZ" sz="2400" dirty="0" smtClean="0"/>
              <a:t>v ukázce?</a:t>
            </a:r>
          </a:p>
          <a:p>
            <a:pPr algn="just" eaLnBrk="1" hangingPunct="1">
              <a:lnSpc>
                <a:spcPct val="150000"/>
              </a:lnSpc>
              <a:defRPr/>
            </a:pPr>
            <a:r>
              <a:rPr lang="cs-CZ" sz="2400" dirty="0" smtClean="0"/>
              <a:t>Najděte v ukázce přirovnání.</a:t>
            </a:r>
            <a:endParaRPr lang="cs-CZ" dirty="0"/>
          </a:p>
        </p:txBody>
      </p:sp>
    </p:spTree>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3"/>
                </a:solidFill>
              </a:rPr>
              <a:t>Ukázka</a:t>
            </a:r>
            <a:endParaRPr lang="cs-CZ" b="1" dirty="0">
              <a:solidFill>
                <a:schemeClr val="accent3"/>
              </a:solidFill>
            </a:endParaRPr>
          </a:p>
        </p:txBody>
      </p:sp>
      <p:sp>
        <p:nvSpPr>
          <p:cNvPr id="3" name="Zástupný symbol pro obsah 2"/>
          <p:cNvSpPr>
            <a:spLocks noGrp="1"/>
          </p:cNvSpPr>
          <p:nvPr>
            <p:ph sz="quarter" idx="1"/>
          </p:nvPr>
        </p:nvSpPr>
        <p:spPr>
          <a:xfrm>
            <a:off x="179512" y="1600200"/>
            <a:ext cx="8784976" cy="5069160"/>
          </a:xfrm>
        </p:spPr>
        <p:txBody>
          <a:bodyPr>
            <a:normAutofit fontScale="85000" lnSpcReduction="20000"/>
          </a:bodyPr>
          <a:lstStyle/>
          <a:p>
            <a:pPr algn="just">
              <a:buNone/>
            </a:pPr>
            <a:r>
              <a:rPr lang="cs-CZ" dirty="0" smtClean="0"/>
              <a:t>	V té chvíli Lucie, zrovna vášnivým pohledem políbivší drahého přítele (oči maje přivřeny a rty pootevřeny, zdál se ztracen v slastné extázi, a jakoby nadnášen věčnou radostí, pozdvihoval hlavu k oné nejvyšší Síle, kterou člověk pudově hledá vždycky nahoře), užasle spatřila v červeném a zlatém okně postranní kaple tvář té rusovlásky. A zatímco tak na ni mlčky pohlížela, trnouc úžasem, znovu na té zvláštní tvářičce uviděla onen výraz zděšení a soucitu. V témž okamžiku se silný pilíř, o nějž se opírali, pohnul a celý kostel se do základů zachvěl. Srdce bušilo Lucii tak, že v ní přehlušilo rachot výbuchu a křik věřících, a nemajíc kdy se bát nebo trpět, vrhla se, aby ho jako slepice svá kuřátka zakryla vlastním tělem, vrhla se na Petra, blaženě se usmívajícího při zavřených očích. Mateřským objetím si tu drahou hlavu ze všech sil přitiskla do klína a sklonila se nad Petrem, s ústy na jeho šíji, takže byli schouleni v nepatrné klubíčko. A mohutný pilíř je naráz pohřbil pod svými sutinami.</a:t>
            </a:r>
            <a:endParaRPr lang="cs-CZ" dirty="0"/>
          </a:p>
        </p:txBody>
      </p:sp>
    </p:spTree>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Autofit/>
          </a:bodyPr>
          <a:lstStyle/>
          <a:p>
            <a:pPr algn="ctr" eaLnBrk="1" hangingPunct="1">
              <a:defRPr/>
            </a:pPr>
            <a:r>
              <a:rPr lang="cs-CZ" b="1" dirty="0" smtClean="0">
                <a:solidFill>
                  <a:schemeClr val="accent3"/>
                </a:solidFill>
              </a:rPr>
              <a:t>Řešení</a:t>
            </a:r>
            <a:endParaRPr lang="cs-CZ" b="1" dirty="0">
              <a:solidFill>
                <a:schemeClr val="accent3"/>
              </a:solidFill>
            </a:endParaRPr>
          </a:p>
        </p:txBody>
      </p:sp>
      <p:sp>
        <p:nvSpPr>
          <p:cNvPr id="3" name="Zástupný symbol pro obsah 2"/>
          <p:cNvSpPr>
            <a:spLocks noGrp="1"/>
          </p:cNvSpPr>
          <p:nvPr>
            <p:ph idx="1"/>
          </p:nvPr>
        </p:nvSpPr>
        <p:spPr>
          <a:xfrm>
            <a:off x="179388" y="1556792"/>
            <a:ext cx="8785100" cy="5040560"/>
          </a:xfrm>
        </p:spPr>
        <p:txBody>
          <a:bodyPr>
            <a:normAutofit/>
          </a:bodyPr>
          <a:lstStyle/>
          <a:p>
            <a:pPr algn="just" eaLnBrk="1" hangingPunct="1">
              <a:lnSpc>
                <a:spcPct val="150000"/>
              </a:lnSpc>
              <a:defRPr/>
            </a:pPr>
            <a:r>
              <a:rPr lang="cs-CZ" sz="2800" b="1" dirty="0">
                <a:solidFill>
                  <a:schemeClr val="tx2"/>
                </a:solidFill>
              </a:rPr>
              <a:t>Zařaďte autora do kontextu světové literatury</a:t>
            </a:r>
            <a:r>
              <a:rPr lang="cs-CZ" sz="2800" b="1" dirty="0" smtClean="0">
                <a:solidFill>
                  <a:schemeClr val="tx2"/>
                </a:solidFill>
              </a:rPr>
              <a:t>.</a:t>
            </a:r>
          </a:p>
          <a:p>
            <a:pPr lvl="1" algn="just">
              <a:lnSpc>
                <a:spcPct val="150000"/>
              </a:lnSpc>
              <a:defRPr/>
            </a:pPr>
            <a:r>
              <a:rPr lang="cs-CZ" dirty="0" smtClean="0"/>
              <a:t>francouzský spisovatel 1. </a:t>
            </a:r>
            <a:r>
              <a:rPr lang="cs-CZ" dirty="0" err="1" smtClean="0"/>
              <a:t>pol</a:t>
            </a:r>
            <a:r>
              <a:rPr lang="cs-CZ" dirty="0" smtClean="0"/>
              <a:t>. 20. století</a:t>
            </a:r>
          </a:p>
          <a:p>
            <a:pPr lvl="1" algn="just">
              <a:lnSpc>
                <a:spcPct val="150000"/>
              </a:lnSpc>
              <a:defRPr/>
            </a:pPr>
            <a:r>
              <a:rPr lang="cs-CZ" u="sng" dirty="0" smtClean="0"/>
              <a:t>další významní francouzští spisovatelé tohoto období</a:t>
            </a:r>
            <a:r>
              <a:rPr lang="cs-CZ" dirty="0" smtClean="0"/>
              <a:t>: </a:t>
            </a:r>
          </a:p>
          <a:p>
            <a:pPr lvl="2" algn="just">
              <a:lnSpc>
                <a:spcPct val="150000"/>
              </a:lnSpc>
              <a:defRPr/>
            </a:pPr>
            <a:r>
              <a:rPr lang="cs-CZ" sz="2600" dirty="0" err="1" smtClean="0"/>
              <a:t>Anatole</a:t>
            </a:r>
            <a:r>
              <a:rPr lang="cs-CZ" sz="2600" dirty="0" smtClean="0"/>
              <a:t> France, </a:t>
            </a:r>
            <a:r>
              <a:rPr lang="cs-CZ" sz="2600" dirty="0" err="1" smtClean="0"/>
              <a:t>Henri</a:t>
            </a:r>
            <a:r>
              <a:rPr lang="cs-CZ" sz="2600" dirty="0" smtClean="0"/>
              <a:t> </a:t>
            </a:r>
            <a:r>
              <a:rPr lang="cs-CZ" sz="2600" dirty="0" err="1" smtClean="0"/>
              <a:t>Barbusse</a:t>
            </a:r>
            <a:r>
              <a:rPr lang="cs-CZ" sz="2600" dirty="0" smtClean="0"/>
              <a:t> </a:t>
            </a:r>
          </a:p>
          <a:p>
            <a:pPr lvl="1" algn="just">
              <a:lnSpc>
                <a:spcPct val="150000"/>
              </a:lnSpc>
              <a:defRPr/>
            </a:pPr>
            <a:r>
              <a:rPr lang="cs-CZ" u="sng" dirty="0" smtClean="0"/>
              <a:t>další autoři s válečnou tématikou</a:t>
            </a:r>
            <a:r>
              <a:rPr lang="cs-CZ" dirty="0" smtClean="0"/>
              <a:t>:</a:t>
            </a:r>
            <a:endParaRPr lang="cs-CZ" u="sng" dirty="0" smtClean="0"/>
          </a:p>
          <a:p>
            <a:pPr lvl="2" algn="just">
              <a:lnSpc>
                <a:spcPct val="150000"/>
              </a:lnSpc>
              <a:defRPr/>
            </a:pPr>
            <a:r>
              <a:rPr lang="cs-CZ" dirty="0" smtClean="0"/>
              <a:t>E. M. </a:t>
            </a:r>
            <a:r>
              <a:rPr lang="cs-CZ" dirty="0" err="1" smtClean="0"/>
              <a:t>Remarque</a:t>
            </a:r>
            <a:r>
              <a:rPr lang="cs-CZ" dirty="0" smtClean="0"/>
              <a:t>: Na západní frontě klid</a:t>
            </a:r>
          </a:p>
          <a:p>
            <a:pPr lvl="2" algn="just">
              <a:lnSpc>
                <a:spcPct val="150000"/>
              </a:lnSpc>
              <a:defRPr/>
            </a:pPr>
            <a:r>
              <a:rPr lang="cs-CZ" dirty="0" smtClean="0"/>
              <a:t>E. </a:t>
            </a:r>
            <a:r>
              <a:rPr lang="cs-CZ" dirty="0" err="1" smtClean="0"/>
              <a:t>Hemingway</a:t>
            </a:r>
            <a:r>
              <a:rPr lang="cs-CZ" dirty="0" smtClean="0"/>
              <a:t>: Sbohem armádo</a:t>
            </a:r>
            <a:endParaRPr lang="cs-CZ" dirty="0"/>
          </a:p>
        </p:txBody>
      </p:sp>
    </p:spTree>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Autofit/>
          </a:bodyPr>
          <a:lstStyle/>
          <a:p>
            <a:pPr algn="ctr">
              <a:defRPr/>
            </a:pPr>
            <a:r>
              <a:rPr lang="cs-CZ" b="1" dirty="0" smtClean="0">
                <a:solidFill>
                  <a:schemeClr val="accent3"/>
                </a:solidFill>
              </a:rPr>
              <a:t>Řešení</a:t>
            </a:r>
            <a:endParaRPr lang="cs-CZ" b="1" dirty="0">
              <a:solidFill>
                <a:schemeClr val="accent3"/>
              </a:solidFill>
            </a:endParaRPr>
          </a:p>
        </p:txBody>
      </p:sp>
      <p:sp>
        <p:nvSpPr>
          <p:cNvPr id="3" name="Zástupný symbol pro obsah 2"/>
          <p:cNvSpPr>
            <a:spLocks noGrp="1"/>
          </p:cNvSpPr>
          <p:nvPr>
            <p:ph idx="1"/>
          </p:nvPr>
        </p:nvSpPr>
        <p:spPr>
          <a:xfrm>
            <a:off x="179388" y="1556792"/>
            <a:ext cx="8785100" cy="5040560"/>
          </a:xfrm>
        </p:spPr>
        <p:txBody>
          <a:bodyPr>
            <a:normAutofit/>
          </a:bodyPr>
          <a:lstStyle/>
          <a:p>
            <a:pPr algn="just" eaLnBrk="1" hangingPunct="1">
              <a:lnSpc>
                <a:spcPct val="150000"/>
              </a:lnSpc>
              <a:defRPr/>
            </a:pPr>
            <a:r>
              <a:rPr lang="cs-CZ" sz="2800" b="1" dirty="0" smtClean="0">
                <a:solidFill>
                  <a:schemeClr val="tx2"/>
                </a:solidFill>
              </a:rPr>
              <a:t>Zařaďte </a:t>
            </a:r>
            <a:r>
              <a:rPr lang="cs-CZ" sz="2800" b="1" dirty="0">
                <a:solidFill>
                  <a:schemeClr val="tx2"/>
                </a:solidFill>
              </a:rPr>
              <a:t>dílo </a:t>
            </a:r>
            <a:r>
              <a:rPr lang="cs-CZ" sz="2800" b="1" dirty="0" smtClean="0">
                <a:solidFill>
                  <a:schemeClr val="tx2"/>
                </a:solidFill>
              </a:rPr>
              <a:t>Petr a Lucie do kontextu </a:t>
            </a:r>
            <a:r>
              <a:rPr lang="cs-CZ" sz="2800" b="1" dirty="0">
                <a:solidFill>
                  <a:schemeClr val="tx2"/>
                </a:solidFill>
              </a:rPr>
              <a:t>autorovy tvorby</a:t>
            </a:r>
            <a:r>
              <a:rPr lang="cs-CZ" sz="2800" b="1" dirty="0" smtClean="0">
                <a:solidFill>
                  <a:schemeClr val="tx2"/>
                </a:solidFill>
              </a:rPr>
              <a:t>.</a:t>
            </a:r>
          </a:p>
          <a:p>
            <a:pPr lvl="1" algn="just">
              <a:lnSpc>
                <a:spcPct val="150000"/>
              </a:lnSpc>
              <a:defRPr/>
            </a:pPr>
            <a:r>
              <a:rPr lang="cs-CZ" dirty="0" smtClean="0"/>
              <a:t>poválečná tvorba</a:t>
            </a:r>
          </a:p>
          <a:p>
            <a:pPr lvl="1" algn="just">
              <a:lnSpc>
                <a:spcPct val="150000"/>
              </a:lnSpc>
              <a:defRPr/>
            </a:pPr>
            <a:r>
              <a:rPr lang="cs-CZ" u="sng" dirty="0" smtClean="0"/>
              <a:t>další dílo z tohoto období</a:t>
            </a:r>
            <a:r>
              <a:rPr lang="cs-CZ" dirty="0" smtClean="0"/>
              <a:t>:</a:t>
            </a:r>
          </a:p>
          <a:p>
            <a:pPr lvl="2" algn="just">
              <a:lnSpc>
                <a:spcPct val="150000"/>
              </a:lnSpc>
              <a:defRPr/>
            </a:pPr>
            <a:r>
              <a:rPr lang="cs-CZ" dirty="0" smtClean="0"/>
              <a:t>Dobrý člověk ještě žije</a:t>
            </a:r>
          </a:p>
          <a:p>
            <a:pPr lvl="1" algn="just">
              <a:lnSpc>
                <a:spcPct val="150000"/>
              </a:lnSpc>
              <a:defRPr/>
            </a:pPr>
            <a:r>
              <a:rPr lang="cs-CZ" u="sng" dirty="0" smtClean="0"/>
              <a:t>ostatní díla</a:t>
            </a:r>
            <a:r>
              <a:rPr lang="cs-CZ" dirty="0" smtClean="0"/>
              <a:t>:</a:t>
            </a:r>
            <a:endParaRPr lang="cs-CZ" u="sng" dirty="0" smtClean="0"/>
          </a:p>
          <a:p>
            <a:pPr lvl="2" algn="just">
              <a:lnSpc>
                <a:spcPct val="150000"/>
              </a:lnSpc>
              <a:defRPr/>
            </a:pPr>
            <a:r>
              <a:rPr lang="cs-CZ" dirty="0" smtClean="0"/>
              <a:t>Jan Kryštof</a:t>
            </a:r>
          </a:p>
        </p:txBody>
      </p:sp>
    </p:spTree>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Autofit/>
          </a:bodyPr>
          <a:lstStyle/>
          <a:p>
            <a:pPr algn="ctr">
              <a:defRPr/>
            </a:pPr>
            <a:r>
              <a:rPr lang="cs-CZ" b="1" dirty="0" smtClean="0">
                <a:solidFill>
                  <a:schemeClr val="accent3"/>
                </a:solidFill>
              </a:rPr>
              <a:t>Řešení</a:t>
            </a:r>
            <a:endParaRPr lang="cs-CZ" b="1" dirty="0">
              <a:solidFill>
                <a:schemeClr val="accent3"/>
              </a:solidFill>
            </a:endParaRPr>
          </a:p>
        </p:txBody>
      </p:sp>
      <p:sp>
        <p:nvSpPr>
          <p:cNvPr id="3" name="Zástupný symbol pro obsah 2"/>
          <p:cNvSpPr>
            <a:spLocks noGrp="1"/>
          </p:cNvSpPr>
          <p:nvPr>
            <p:ph idx="1"/>
          </p:nvPr>
        </p:nvSpPr>
        <p:spPr>
          <a:xfrm>
            <a:off x="179388" y="1556792"/>
            <a:ext cx="8785100" cy="5040560"/>
          </a:xfrm>
        </p:spPr>
        <p:txBody>
          <a:bodyPr>
            <a:normAutofit/>
          </a:bodyPr>
          <a:lstStyle/>
          <a:p>
            <a:pPr algn="just">
              <a:lnSpc>
                <a:spcPct val="150000"/>
              </a:lnSpc>
              <a:defRPr/>
            </a:pPr>
            <a:r>
              <a:rPr lang="cs-CZ" sz="2800" b="1" dirty="0" smtClean="0">
                <a:solidFill>
                  <a:schemeClr val="tx2"/>
                </a:solidFill>
              </a:rPr>
              <a:t>Uveďte hlavní námět celého díla Petr a Lucie. Jakou roli v díle hraje válka?</a:t>
            </a:r>
          </a:p>
          <a:p>
            <a:pPr lvl="1" algn="just">
              <a:lnSpc>
                <a:spcPct val="150000"/>
              </a:lnSpc>
              <a:defRPr/>
            </a:pPr>
            <a:r>
              <a:rPr lang="cs-CZ" sz="2500" dirty="0" smtClean="0"/>
              <a:t>láska dvou mladých lidí, kteří jsou plni ideálů</a:t>
            </a:r>
          </a:p>
          <a:p>
            <a:pPr lvl="1" algn="just">
              <a:lnSpc>
                <a:spcPct val="150000"/>
              </a:lnSpc>
              <a:defRPr/>
            </a:pPr>
            <a:r>
              <a:rPr lang="cs-CZ" sz="2500" dirty="0" smtClean="0"/>
              <a:t>na pozadí milostného příběhu probíhá válka</a:t>
            </a:r>
          </a:p>
          <a:p>
            <a:pPr lvl="1" algn="just">
              <a:lnSpc>
                <a:spcPct val="150000"/>
              </a:lnSpc>
              <a:defRPr/>
            </a:pPr>
            <a:r>
              <a:rPr lang="cs-CZ" sz="2500" dirty="0" smtClean="0"/>
              <a:t>celý příběh je vybudován na kontrastu – atmosféra válečné Paříže </a:t>
            </a:r>
            <a:r>
              <a:rPr lang="cs-CZ" sz="2500" b="1" dirty="0" smtClean="0"/>
              <a:t>x </a:t>
            </a:r>
            <a:r>
              <a:rPr lang="cs-CZ" sz="2500" dirty="0" smtClean="0"/>
              <a:t>intimní svět mladých </a:t>
            </a:r>
            <a:r>
              <a:rPr lang="cs-CZ" sz="2500" dirty="0" smtClean="0"/>
              <a:t>milenců</a:t>
            </a:r>
          </a:p>
          <a:p>
            <a:pPr lvl="1" algn="just">
              <a:lnSpc>
                <a:spcPct val="150000"/>
              </a:lnSpc>
              <a:defRPr/>
            </a:pPr>
            <a:r>
              <a:rPr lang="cs-CZ" sz="2500" dirty="0" smtClean="0"/>
              <a:t>válka nakonec vše zničí</a:t>
            </a:r>
            <a:endParaRPr lang="cs-CZ" sz="2500" dirty="0" smtClean="0"/>
          </a:p>
        </p:txBody>
      </p:sp>
    </p:spTree>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Autofit/>
          </a:bodyPr>
          <a:lstStyle/>
          <a:p>
            <a:pPr algn="ctr">
              <a:defRPr/>
            </a:pPr>
            <a:r>
              <a:rPr lang="cs-CZ" b="1" dirty="0" smtClean="0">
                <a:solidFill>
                  <a:schemeClr val="accent3"/>
                </a:solidFill>
              </a:rPr>
              <a:t>Řešení</a:t>
            </a:r>
            <a:endParaRPr lang="cs-CZ" b="1" dirty="0">
              <a:solidFill>
                <a:schemeClr val="accent3"/>
              </a:solidFill>
            </a:endParaRPr>
          </a:p>
        </p:txBody>
      </p:sp>
      <p:sp>
        <p:nvSpPr>
          <p:cNvPr id="3" name="Zástupný symbol pro obsah 2"/>
          <p:cNvSpPr>
            <a:spLocks noGrp="1"/>
          </p:cNvSpPr>
          <p:nvPr>
            <p:ph idx="1"/>
          </p:nvPr>
        </p:nvSpPr>
        <p:spPr>
          <a:xfrm>
            <a:off x="179388" y="1556792"/>
            <a:ext cx="8785100" cy="5040560"/>
          </a:xfrm>
        </p:spPr>
        <p:txBody>
          <a:bodyPr>
            <a:normAutofit/>
          </a:bodyPr>
          <a:lstStyle/>
          <a:p>
            <a:pPr algn="just">
              <a:lnSpc>
                <a:spcPct val="150000"/>
              </a:lnSpc>
              <a:defRPr/>
            </a:pPr>
            <a:r>
              <a:rPr lang="cs-CZ" sz="2800" b="1" dirty="0" smtClean="0">
                <a:solidFill>
                  <a:schemeClr val="tx2"/>
                </a:solidFill>
              </a:rPr>
              <a:t>Uveďte literární žánr díla Petr a Lucie. Žánr charakterizujte.</a:t>
            </a:r>
          </a:p>
          <a:p>
            <a:pPr lvl="1" algn="just">
              <a:lnSpc>
                <a:spcPct val="150000"/>
              </a:lnSpc>
              <a:defRPr/>
            </a:pPr>
            <a:r>
              <a:rPr lang="cs-CZ" dirty="0" smtClean="0"/>
              <a:t>novela</a:t>
            </a:r>
          </a:p>
          <a:p>
            <a:pPr lvl="2" algn="just">
              <a:lnSpc>
                <a:spcPct val="150000"/>
              </a:lnSpc>
              <a:defRPr/>
            </a:pPr>
            <a:r>
              <a:rPr lang="cs-CZ" dirty="0" smtClean="0"/>
              <a:t>próza kratšího rozsahu, stojící mezi povídkou a románem</a:t>
            </a:r>
          </a:p>
          <a:p>
            <a:pPr lvl="2" algn="just">
              <a:lnSpc>
                <a:spcPct val="150000"/>
              </a:lnSpc>
              <a:defRPr/>
            </a:pPr>
            <a:r>
              <a:rPr lang="cs-CZ" dirty="0" smtClean="0"/>
              <a:t>má sevřený děj a zajímavý příběh, který vede k překvapivému závěru</a:t>
            </a:r>
          </a:p>
        </p:txBody>
      </p:sp>
    </p:spTree>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noAutofit/>
          </a:bodyPr>
          <a:lstStyle/>
          <a:p>
            <a:pPr algn="ctr">
              <a:defRPr/>
            </a:pPr>
            <a:r>
              <a:rPr lang="cs-CZ" b="1" dirty="0" smtClean="0">
                <a:solidFill>
                  <a:schemeClr val="accent3"/>
                </a:solidFill>
              </a:rPr>
              <a:t>Řešení</a:t>
            </a:r>
            <a:endParaRPr lang="cs-CZ" b="1" dirty="0">
              <a:solidFill>
                <a:schemeClr val="accent3"/>
              </a:solidFill>
            </a:endParaRPr>
          </a:p>
        </p:txBody>
      </p:sp>
      <p:sp>
        <p:nvSpPr>
          <p:cNvPr id="3" name="Zástupný symbol pro obsah 2"/>
          <p:cNvSpPr>
            <a:spLocks noGrp="1"/>
          </p:cNvSpPr>
          <p:nvPr>
            <p:ph idx="1"/>
          </p:nvPr>
        </p:nvSpPr>
        <p:spPr>
          <a:xfrm>
            <a:off x="179388" y="1556792"/>
            <a:ext cx="8785100" cy="5040560"/>
          </a:xfrm>
        </p:spPr>
        <p:txBody>
          <a:bodyPr>
            <a:normAutofit/>
          </a:bodyPr>
          <a:lstStyle/>
          <a:p>
            <a:pPr algn="just" eaLnBrk="1" hangingPunct="1">
              <a:lnSpc>
                <a:spcPct val="150000"/>
              </a:lnSpc>
              <a:defRPr/>
            </a:pPr>
            <a:r>
              <a:rPr lang="cs-CZ" sz="2800" b="1" dirty="0" smtClean="0">
                <a:solidFill>
                  <a:schemeClr val="tx2"/>
                </a:solidFill>
              </a:rPr>
              <a:t>Co </a:t>
            </a:r>
            <a:r>
              <a:rPr lang="cs-CZ" sz="2800" b="1" dirty="0">
                <a:solidFill>
                  <a:schemeClr val="tx2"/>
                </a:solidFill>
              </a:rPr>
              <a:t>je to </a:t>
            </a:r>
            <a:r>
              <a:rPr lang="cs-CZ" sz="2800" b="1" dirty="0" err="1">
                <a:solidFill>
                  <a:schemeClr val="tx2"/>
                </a:solidFill>
              </a:rPr>
              <a:t>ich</a:t>
            </a:r>
            <a:r>
              <a:rPr lang="cs-CZ" sz="2800" b="1" dirty="0">
                <a:solidFill>
                  <a:schemeClr val="tx2"/>
                </a:solidFill>
              </a:rPr>
              <a:t>-forma a </a:t>
            </a:r>
            <a:r>
              <a:rPr lang="cs-CZ" sz="2800" b="1" dirty="0" err="1" smtClean="0">
                <a:solidFill>
                  <a:schemeClr val="tx2"/>
                </a:solidFill>
              </a:rPr>
              <a:t>er</a:t>
            </a:r>
            <a:r>
              <a:rPr lang="cs-CZ" sz="2800" b="1" dirty="0" smtClean="0">
                <a:solidFill>
                  <a:schemeClr val="tx2"/>
                </a:solidFill>
              </a:rPr>
              <a:t>-forma</a:t>
            </a:r>
            <a:r>
              <a:rPr lang="cs-CZ" sz="2800" b="1" dirty="0">
                <a:solidFill>
                  <a:schemeClr val="tx2"/>
                </a:solidFill>
              </a:rPr>
              <a:t>? Jaká forma autorské řeči je použita </a:t>
            </a:r>
            <a:r>
              <a:rPr lang="cs-CZ" sz="2800" b="1" dirty="0" smtClean="0">
                <a:solidFill>
                  <a:schemeClr val="tx2"/>
                </a:solidFill>
              </a:rPr>
              <a:t>v ukázce?</a:t>
            </a:r>
          </a:p>
          <a:p>
            <a:pPr lvl="1" algn="just">
              <a:lnSpc>
                <a:spcPct val="150000"/>
              </a:lnSpc>
              <a:defRPr/>
            </a:pPr>
            <a:r>
              <a:rPr lang="cs-CZ" sz="2500" dirty="0" err="1" smtClean="0"/>
              <a:t>ich</a:t>
            </a:r>
            <a:r>
              <a:rPr lang="cs-CZ" sz="2500" dirty="0" smtClean="0"/>
              <a:t>-forma – vypravování 1. osobě</a:t>
            </a:r>
          </a:p>
          <a:p>
            <a:pPr lvl="1" algn="just">
              <a:lnSpc>
                <a:spcPct val="150000"/>
              </a:lnSpc>
              <a:defRPr/>
            </a:pPr>
            <a:r>
              <a:rPr lang="cs-CZ" sz="2500" dirty="0" err="1" smtClean="0"/>
              <a:t>er</a:t>
            </a:r>
            <a:r>
              <a:rPr lang="cs-CZ" sz="2500" dirty="0" smtClean="0"/>
              <a:t>-forma – vypravování ve 3. osobě</a:t>
            </a:r>
          </a:p>
          <a:p>
            <a:pPr lvl="1" algn="just">
              <a:lnSpc>
                <a:spcPct val="150000"/>
              </a:lnSpc>
              <a:defRPr/>
            </a:pPr>
            <a:r>
              <a:rPr lang="cs-CZ" sz="2500" dirty="0" smtClean="0"/>
              <a:t>použita </a:t>
            </a:r>
            <a:r>
              <a:rPr lang="cs-CZ" sz="2500" dirty="0" err="1" smtClean="0"/>
              <a:t>er</a:t>
            </a:r>
            <a:r>
              <a:rPr lang="cs-CZ" sz="2500" dirty="0" smtClean="0"/>
              <a:t>-forma</a:t>
            </a:r>
          </a:p>
          <a:p>
            <a:pPr algn="just" eaLnBrk="1" hangingPunct="1">
              <a:lnSpc>
                <a:spcPct val="150000"/>
              </a:lnSpc>
              <a:defRPr/>
            </a:pPr>
            <a:r>
              <a:rPr lang="cs-CZ" sz="2800" b="1" dirty="0" smtClean="0">
                <a:solidFill>
                  <a:schemeClr val="tx2"/>
                </a:solidFill>
              </a:rPr>
              <a:t>Najděte v ukázce přirovnání.</a:t>
            </a:r>
          </a:p>
          <a:p>
            <a:pPr lvl="1" algn="just">
              <a:lnSpc>
                <a:spcPct val="150000"/>
              </a:lnSpc>
              <a:defRPr/>
            </a:pPr>
            <a:r>
              <a:rPr lang="cs-CZ" sz="2400" dirty="0" smtClean="0"/>
              <a:t>…, aby ho jako slepice svá kuřátka zakryla vlastním tělem, …</a:t>
            </a:r>
            <a:endParaRPr lang="cs-CZ" sz="2500" b="1" dirty="0"/>
          </a:p>
        </p:txBody>
      </p:sp>
    </p:spTree>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60648"/>
            <a:ext cx="9144000" cy="990600"/>
          </a:xfrm>
        </p:spPr>
        <p:txBody>
          <a:bodyPr/>
          <a:lstStyle/>
          <a:p>
            <a:pPr algn="ctr"/>
            <a:r>
              <a:rPr lang="cs-CZ" b="1" dirty="0" smtClean="0">
                <a:solidFill>
                  <a:schemeClr val="accent3"/>
                </a:solidFill>
              </a:rPr>
              <a:t>Použité zdroje</a:t>
            </a:r>
            <a:endParaRPr lang="cs-CZ" b="1" dirty="0">
              <a:solidFill>
                <a:schemeClr val="accent3"/>
              </a:solidFill>
            </a:endParaRPr>
          </a:p>
        </p:txBody>
      </p:sp>
      <p:sp>
        <p:nvSpPr>
          <p:cNvPr id="6" name="Zástupný symbol pro obsah 5"/>
          <p:cNvSpPr>
            <a:spLocks noGrp="1"/>
          </p:cNvSpPr>
          <p:nvPr>
            <p:ph sz="quarter" idx="1"/>
          </p:nvPr>
        </p:nvSpPr>
        <p:spPr>
          <a:xfrm>
            <a:off x="179512" y="1600200"/>
            <a:ext cx="8784976" cy="5069160"/>
          </a:xfrm>
        </p:spPr>
        <p:txBody>
          <a:bodyPr/>
          <a:lstStyle/>
          <a:p>
            <a:pPr algn="just">
              <a:buNone/>
            </a:pPr>
            <a:r>
              <a:rPr lang="cs-CZ" sz="2800" b="1" dirty="0" smtClean="0">
                <a:solidFill>
                  <a:schemeClr val="accent3">
                    <a:lumMod val="60000"/>
                    <a:lumOff val="40000"/>
                  </a:schemeClr>
                </a:solidFill>
              </a:rPr>
              <a:t>Literatura a internetové zdroje</a:t>
            </a:r>
          </a:p>
          <a:p>
            <a:pPr marL="457200" indent="-457200" algn="just">
              <a:buFont typeface="Wingdings"/>
              <a:buAutoNum type="arabicPeriod"/>
            </a:pPr>
            <a:r>
              <a:rPr lang="cs-CZ" sz="2800" dirty="0" smtClean="0"/>
              <a:t>Prokop, V. </a:t>
            </a:r>
            <a:r>
              <a:rPr lang="cs-CZ" sz="2800" i="1" dirty="0" smtClean="0"/>
              <a:t>Přehled světové literatury 20. století</a:t>
            </a:r>
            <a:r>
              <a:rPr lang="cs-CZ" sz="2800" dirty="0" smtClean="0"/>
              <a:t>. 1. </a:t>
            </a:r>
            <a:r>
              <a:rPr lang="cs-CZ" sz="2800" dirty="0" err="1" smtClean="0"/>
              <a:t>vyd</a:t>
            </a:r>
            <a:r>
              <a:rPr lang="cs-CZ" sz="2800" dirty="0" smtClean="0"/>
              <a:t>. Karlovy Vary: O.K.-Soft, 2006.</a:t>
            </a:r>
          </a:p>
          <a:p>
            <a:pPr marL="457200" indent="-457200" algn="just">
              <a:buFont typeface="Wingdings"/>
              <a:buAutoNum type="arabicPeriod"/>
            </a:pPr>
            <a:r>
              <a:rPr lang="cs-CZ" sz="2800" dirty="0" err="1" smtClean="0"/>
              <a:t>Sochrová</a:t>
            </a:r>
            <a:r>
              <a:rPr lang="cs-CZ" sz="2800" dirty="0" smtClean="0"/>
              <a:t>, M</a:t>
            </a:r>
            <a:r>
              <a:rPr lang="cs-CZ" sz="2800" i="1" dirty="0" smtClean="0"/>
              <a:t>. Český jazyk a literatura. </a:t>
            </a:r>
            <a:r>
              <a:rPr lang="cs-CZ" sz="2800" dirty="0" smtClean="0"/>
              <a:t>1. </a:t>
            </a:r>
            <a:r>
              <a:rPr lang="cs-CZ" sz="2800" dirty="0" err="1" smtClean="0"/>
              <a:t>vyd</a:t>
            </a:r>
            <a:r>
              <a:rPr lang="cs-CZ" sz="2800" dirty="0" smtClean="0"/>
              <a:t>. Havlíčkův Brod: Fragment, 2009. ISBN 978-80-253-0468-6.</a:t>
            </a:r>
          </a:p>
          <a:p>
            <a:pPr marL="457200" indent="-457200" algn="just">
              <a:buFont typeface="Wingdings"/>
              <a:buAutoNum type="arabicPeriod"/>
            </a:pPr>
            <a:r>
              <a:rPr lang="cs-CZ" sz="2800" dirty="0" smtClean="0">
                <a:hlinkClick r:id="rId2"/>
              </a:rPr>
              <a:t>http://www.</a:t>
            </a:r>
            <a:r>
              <a:rPr lang="cs-CZ" sz="2800" dirty="0" err="1" smtClean="0">
                <a:hlinkClick r:id="rId2"/>
              </a:rPr>
              <a:t>cesky</a:t>
            </a:r>
            <a:r>
              <a:rPr lang="cs-CZ" sz="2800" dirty="0" smtClean="0">
                <a:hlinkClick r:id="rId2"/>
              </a:rPr>
              <a:t>-jazyk.</a:t>
            </a:r>
            <a:r>
              <a:rPr lang="cs-CZ" sz="2800" dirty="0" err="1" smtClean="0">
                <a:hlinkClick r:id="rId2"/>
              </a:rPr>
              <a:t>cz</a:t>
            </a:r>
            <a:r>
              <a:rPr lang="cs-CZ" sz="2800" dirty="0" smtClean="0">
                <a:hlinkClick r:id="rId2"/>
              </a:rPr>
              <a:t>/</a:t>
            </a:r>
            <a:r>
              <a:rPr lang="cs-CZ" sz="2800" dirty="0" err="1" smtClean="0">
                <a:hlinkClick r:id="rId2"/>
              </a:rPr>
              <a:t>citanka</a:t>
            </a:r>
            <a:r>
              <a:rPr lang="cs-CZ" sz="2800" dirty="0" smtClean="0">
                <a:hlinkClick r:id="rId2"/>
              </a:rPr>
              <a:t>/</a:t>
            </a:r>
            <a:r>
              <a:rPr lang="cs-CZ" sz="2800" dirty="0" err="1" smtClean="0">
                <a:hlinkClick r:id="rId2"/>
              </a:rPr>
              <a:t>romain</a:t>
            </a:r>
            <a:r>
              <a:rPr lang="cs-CZ" sz="2800" dirty="0" smtClean="0">
                <a:hlinkClick r:id="rId2"/>
              </a:rPr>
              <a:t>-</a:t>
            </a:r>
            <a:r>
              <a:rPr lang="cs-CZ" sz="2800" dirty="0" err="1" smtClean="0">
                <a:hlinkClick r:id="rId2"/>
              </a:rPr>
              <a:t>rolland</a:t>
            </a:r>
            <a:r>
              <a:rPr lang="cs-CZ" sz="2800" dirty="0" smtClean="0">
                <a:hlinkClick r:id="rId2"/>
              </a:rPr>
              <a:t>/</a:t>
            </a:r>
            <a:r>
              <a:rPr lang="cs-CZ" sz="2800" dirty="0" err="1" smtClean="0">
                <a:hlinkClick r:id="rId2"/>
              </a:rPr>
              <a:t>petr</a:t>
            </a:r>
            <a:r>
              <a:rPr lang="cs-CZ" sz="2800" dirty="0" smtClean="0">
                <a:hlinkClick r:id="rId2"/>
              </a:rPr>
              <a:t>-a-</a:t>
            </a:r>
            <a:r>
              <a:rPr lang="cs-CZ" sz="2800" dirty="0" err="1" smtClean="0">
                <a:hlinkClick r:id="rId2"/>
              </a:rPr>
              <a:t>lucie.html</a:t>
            </a:r>
            <a:endParaRPr lang="cs-CZ" sz="2800" dirty="0" smtClean="0"/>
          </a:p>
          <a:p>
            <a:pPr marL="514350" indent="-514350" algn="just">
              <a:buAutoNum type="arabicPeriod"/>
            </a:pPr>
            <a:endParaRPr lang="cs-CZ" sz="2700" dirty="0" smtClean="0"/>
          </a:p>
          <a:p>
            <a:pPr algn="just">
              <a:buNone/>
            </a:pPr>
            <a:endParaRPr lang="cs-CZ" dirty="0" smtClean="0"/>
          </a:p>
          <a:p>
            <a:pPr>
              <a:buNone/>
            </a:pPr>
            <a:endParaRPr lang="cs-CZ"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defRPr/>
            </a:pPr>
            <a:r>
              <a:rPr lang="cs-CZ" b="1" dirty="0" smtClean="0">
                <a:solidFill>
                  <a:schemeClr val="accent3"/>
                </a:solidFill>
              </a:rPr>
              <a:t>Použité zdroje</a:t>
            </a:r>
            <a:endParaRPr lang="cs-CZ" b="1" dirty="0">
              <a:solidFill>
                <a:schemeClr val="accent3"/>
              </a:solidFill>
            </a:endParaRPr>
          </a:p>
        </p:txBody>
      </p:sp>
      <p:sp>
        <p:nvSpPr>
          <p:cNvPr id="3" name="Zástupný symbol pro obsah 2"/>
          <p:cNvSpPr>
            <a:spLocks noGrp="1"/>
          </p:cNvSpPr>
          <p:nvPr>
            <p:ph idx="1"/>
          </p:nvPr>
        </p:nvSpPr>
        <p:spPr>
          <a:xfrm>
            <a:off x="179512" y="1600200"/>
            <a:ext cx="8784976" cy="5069160"/>
          </a:xfrm>
        </p:spPr>
        <p:txBody>
          <a:bodyPr/>
          <a:lstStyle/>
          <a:p>
            <a:pPr marL="0" indent="0">
              <a:buFont typeface="Arial" charset="0"/>
              <a:buNone/>
              <a:defRPr/>
            </a:pPr>
            <a:r>
              <a:rPr lang="cs-CZ" b="1" dirty="0" smtClean="0">
                <a:solidFill>
                  <a:schemeClr val="accent3">
                    <a:lumMod val="60000"/>
                    <a:lumOff val="40000"/>
                  </a:schemeClr>
                </a:solidFill>
              </a:rPr>
              <a:t>Obrázky</a:t>
            </a:r>
          </a:p>
          <a:p>
            <a:pPr marL="457200" indent="-457200" algn="just">
              <a:buFont typeface="Arial" charset="0"/>
              <a:buAutoNum type="arabicPeriod"/>
              <a:defRPr/>
            </a:pPr>
            <a:r>
              <a:rPr lang="cs-CZ" dirty="0" smtClean="0">
                <a:hlinkClick r:id="rId2"/>
              </a:rPr>
              <a:t>http://www.linternaute.com/musee/image_musee/540/55707_1032422545/portrait-de-romain-rolland.jpg</a:t>
            </a:r>
            <a:endParaRPr lang="cs-CZ" dirty="0" smtClean="0"/>
          </a:p>
          <a:p>
            <a:pPr marL="457200" indent="-457200" algn="just">
              <a:buFont typeface="Arial" charset="0"/>
              <a:buAutoNum type="arabicPeriod"/>
              <a:defRPr/>
            </a:pPr>
            <a:r>
              <a:rPr lang="cs-CZ" dirty="0" smtClean="0">
                <a:hlinkClick r:id="rId3"/>
              </a:rPr>
              <a:t>http://pics.hyperzbozi.cz/cdn/images/c52/rolland-romain---petr-a-lucie-c52c9346.jpg</a:t>
            </a:r>
            <a:endParaRPr lang="cs-CZ" dirty="0"/>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Vlastní 35">
      <a:dk1>
        <a:sysClr val="windowText" lastClr="000000"/>
      </a:dk1>
      <a:lt1>
        <a:sysClr val="window" lastClr="FFFFFF"/>
      </a:lt1>
      <a:dk2>
        <a:srgbClr val="20C8F7"/>
      </a:dk2>
      <a:lt2>
        <a:srgbClr val="DBF5F9"/>
      </a:lt2>
      <a:accent1>
        <a:srgbClr val="20C8F7"/>
      </a:accent1>
      <a:accent2>
        <a:srgbClr val="0BD0D9"/>
      </a:accent2>
      <a:accent3>
        <a:srgbClr val="0BD0D9"/>
      </a:accent3>
      <a:accent4>
        <a:srgbClr val="10CF9B"/>
      </a:accent4>
      <a:accent5>
        <a:srgbClr val="7CCA62"/>
      </a:accent5>
      <a:accent6>
        <a:srgbClr val="A5C249"/>
      </a:accent6>
      <a:hlink>
        <a:srgbClr val="E2D700"/>
      </a:hlink>
      <a:folHlink>
        <a:srgbClr val="85DFD0"/>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5260</TotalTime>
  <Words>665</Words>
  <Application>Microsoft Office PowerPoint</Application>
  <PresentationFormat>Předvádění na obrazovce (4:3)</PresentationFormat>
  <Paragraphs>104</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Medián</vt:lpstr>
      <vt:lpstr>Snímek 1</vt:lpstr>
      <vt:lpstr>Snímek 2</vt:lpstr>
      <vt:lpstr>Romain Rolland</vt:lpstr>
      <vt:lpstr>Romain Rolland - život</vt:lpstr>
      <vt:lpstr>Romain Rolland - dílo</vt:lpstr>
      <vt:lpstr>Romain Rolland - dílo</vt:lpstr>
      <vt:lpstr>Otázky</vt:lpstr>
      <vt:lpstr>Ukázka</vt:lpstr>
      <vt:lpstr>Řešení</vt:lpstr>
      <vt:lpstr>Řešení</vt:lpstr>
      <vt:lpstr>Řešení</vt:lpstr>
      <vt:lpstr>Řešení</vt:lpstr>
      <vt:lpstr>Řešení</vt:lpstr>
      <vt:lpstr>Použité zdroje</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Uživatel</dc:creator>
  <cp:lastModifiedBy>Uživatel</cp:lastModifiedBy>
  <cp:revision>334</cp:revision>
  <dcterms:created xsi:type="dcterms:W3CDTF">2013-10-09T13:06:42Z</dcterms:created>
  <dcterms:modified xsi:type="dcterms:W3CDTF">2013-11-07T15:07:32Z</dcterms:modified>
</cp:coreProperties>
</file>