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2" r:id="rId3"/>
    <p:sldId id="273" r:id="rId4"/>
    <p:sldId id="261" r:id="rId5"/>
    <p:sldId id="257" r:id="rId6"/>
    <p:sldId id="258" r:id="rId7"/>
    <p:sldId id="259" r:id="rId8"/>
    <p:sldId id="260" r:id="rId9"/>
    <p:sldId id="265" r:id="rId10"/>
    <p:sldId id="262" r:id="rId11"/>
    <p:sldId id="269" r:id="rId12"/>
    <p:sldId id="271" r:id="rId13"/>
    <p:sldId id="263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8" autoAdjust="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b="1" dirty="0" smtClean="0"/>
            <a:t>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VY_32_INOVACE_Geometrické tvary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</a:t>
          </a:r>
          <a:r>
            <a:rPr lang="cs-CZ" sz="2000" b="1" dirty="0" smtClean="0"/>
            <a:t>Mgr. Pavlína Hylmarová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září </a:t>
          </a:r>
          <a:r>
            <a:rPr lang="cs-CZ" b="1" dirty="0" smtClean="0"/>
            <a:t>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544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99891C2F-6689-4D3C-9534-C3182913D2D8}" type="presOf" srcId="{A83A7CFB-B411-4357-9641-4A8443F73655}" destId="{F036299F-AF4D-4DAF-ABF5-87E8CC3FEF1B}" srcOrd="0" destOrd="0" presId="urn:microsoft.com/office/officeart/2008/layout/VerticalCurvedList"/>
    <dgm:cxn modelId="{28AD6E17-C580-471A-B6FF-D29A8E6C2338}" type="presOf" srcId="{8D78E2D7-18A7-41DD-9962-57B3FE2BEBDD}" destId="{A1781B13-DE10-4169-ABDE-0384026A6B34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CB611AC-E3A4-4C6B-B169-170F2FE22AF8}" type="presOf" srcId="{A6F0E638-0CDE-4E1F-BB57-10C18463C623}" destId="{7DCEBD2C-792F-484E-9C96-926E03F540ED}" srcOrd="0" destOrd="1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479247E5-EB7B-47F7-8021-34E0084B31AD}" type="presOf" srcId="{F3C4A836-23AC-4E41-B6D6-51221E7E6743}" destId="{EF104B90-7E69-4918-A202-E6F91FC6E413}" srcOrd="0" destOrd="0" presId="urn:microsoft.com/office/officeart/2008/layout/VerticalCurvedList"/>
    <dgm:cxn modelId="{66988546-9211-41D6-A4F1-164768F55F0D}" type="presOf" srcId="{E392F34A-E55D-43D5-AEDD-49027298B816}" destId="{7DCEBD2C-792F-484E-9C96-926E03F540ED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98400DF1-E39C-4E76-BC60-499823C98C6B}" type="presOf" srcId="{BA9EE107-A5FB-41C4-9EF1-1CC153B68B3F}" destId="{9C0CD981-713F-47B3-AE2F-2963F2684A6F}" srcOrd="0" destOrd="0" presId="urn:microsoft.com/office/officeart/2008/layout/VerticalCurvedList"/>
    <dgm:cxn modelId="{6983CBC1-354D-47AF-BF0E-96113257C4CF}" type="presOf" srcId="{60B5D622-D348-4384-9EFA-863CA4F7B7A3}" destId="{CAE44C5F-81A1-4D30-8D3F-2E663ECAC700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1F40F27D-35DF-4F68-907E-A2E141070448}" type="presOf" srcId="{3061F91D-8548-4FCB-A021-DD835A272F0F}" destId="{88F378EC-C3F8-47CD-AEFF-49BA634320FB}" srcOrd="0" destOrd="0" presId="urn:microsoft.com/office/officeart/2008/layout/VerticalCurvedList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88DE0F8-1F4F-4B17-8FCE-36559C7E0E0A}" type="presParOf" srcId="{9C0CD981-713F-47B3-AE2F-2963F2684A6F}" destId="{96773A7D-3367-4F53-A2D2-EA5770AFFDB3}" srcOrd="0" destOrd="0" presId="urn:microsoft.com/office/officeart/2008/layout/VerticalCurvedList"/>
    <dgm:cxn modelId="{B9FF3618-044A-459D-80B7-666AAC702093}" type="presParOf" srcId="{96773A7D-3367-4F53-A2D2-EA5770AFFDB3}" destId="{F31B7103-6E88-4DB9-9888-CB9E0B3FEEF8}" srcOrd="0" destOrd="0" presId="urn:microsoft.com/office/officeart/2008/layout/VerticalCurvedList"/>
    <dgm:cxn modelId="{46C89AEF-C9E9-4CD2-9701-BBD7D5E35202}" type="presParOf" srcId="{F31B7103-6E88-4DB9-9888-CB9E0B3FEEF8}" destId="{F7A92DE4-3445-4B9B-AF3D-F2DA6F69C25D}" srcOrd="0" destOrd="0" presId="urn:microsoft.com/office/officeart/2008/layout/VerticalCurvedList"/>
    <dgm:cxn modelId="{80E95B22-EAC7-43CB-A3C5-4016E53A49A4}" type="presParOf" srcId="{F31B7103-6E88-4DB9-9888-CB9E0B3FEEF8}" destId="{EF104B90-7E69-4918-A202-E6F91FC6E413}" srcOrd="1" destOrd="0" presId="urn:microsoft.com/office/officeart/2008/layout/VerticalCurvedList"/>
    <dgm:cxn modelId="{377E6507-E051-40FB-ADC1-95BB74D3F2DD}" type="presParOf" srcId="{F31B7103-6E88-4DB9-9888-CB9E0B3FEEF8}" destId="{F5A5022A-2B1C-4F3B-B289-BC099E9CE92F}" srcOrd="2" destOrd="0" presId="urn:microsoft.com/office/officeart/2008/layout/VerticalCurvedList"/>
    <dgm:cxn modelId="{FA49DCBD-1C6B-4489-A9BF-B35047265398}" type="presParOf" srcId="{F31B7103-6E88-4DB9-9888-CB9E0B3FEEF8}" destId="{F16BA6F4-95DE-4E28-BF94-6459A70C4A6D}" srcOrd="3" destOrd="0" presId="urn:microsoft.com/office/officeart/2008/layout/VerticalCurvedList"/>
    <dgm:cxn modelId="{8CE76002-19B3-4CD3-A19C-609A76988E91}" type="presParOf" srcId="{96773A7D-3367-4F53-A2D2-EA5770AFFDB3}" destId="{F036299F-AF4D-4DAF-ABF5-87E8CC3FEF1B}" srcOrd="1" destOrd="0" presId="urn:microsoft.com/office/officeart/2008/layout/VerticalCurvedList"/>
    <dgm:cxn modelId="{54A2A06B-5A73-420D-87AA-435FC33EC107}" type="presParOf" srcId="{96773A7D-3367-4F53-A2D2-EA5770AFFDB3}" destId="{40B95986-31F6-48A6-A8D8-D04AC3BEDA92}" srcOrd="2" destOrd="0" presId="urn:microsoft.com/office/officeart/2008/layout/VerticalCurvedList"/>
    <dgm:cxn modelId="{8D2271CF-11F4-4F27-820A-A6DC060156C1}" type="presParOf" srcId="{40B95986-31F6-48A6-A8D8-D04AC3BEDA92}" destId="{112F553D-60C2-4CC4-948D-0369F51C4DB0}" srcOrd="0" destOrd="0" presId="urn:microsoft.com/office/officeart/2008/layout/VerticalCurvedList"/>
    <dgm:cxn modelId="{24D7A23D-E781-4586-9035-78D44BAC89A7}" type="presParOf" srcId="{96773A7D-3367-4F53-A2D2-EA5770AFFDB3}" destId="{A1781B13-DE10-4169-ABDE-0384026A6B34}" srcOrd="3" destOrd="0" presId="urn:microsoft.com/office/officeart/2008/layout/VerticalCurvedList"/>
    <dgm:cxn modelId="{28E1DE5F-7693-474A-ADCC-F3F2A8916B3A}" type="presParOf" srcId="{96773A7D-3367-4F53-A2D2-EA5770AFFDB3}" destId="{65CD74A9-3E7B-49D7-95DD-EB8B72D6CA84}" srcOrd="4" destOrd="0" presId="urn:microsoft.com/office/officeart/2008/layout/VerticalCurvedList"/>
    <dgm:cxn modelId="{BB014D1E-EB81-44B7-B207-EBDF76030B2E}" type="presParOf" srcId="{65CD74A9-3E7B-49D7-95DD-EB8B72D6CA84}" destId="{2741B69B-255D-4143-BECE-5BD9035A4FC6}" srcOrd="0" destOrd="0" presId="urn:microsoft.com/office/officeart/2008/layout/VerticalCurvedList"/>
    <dgm:cxn modelId="{FFAE0EC3-713B-4781-BAF5-0CA29CED7A94}" type="presParOf" srcId="{96773A7D-3367-4F53-A2D2-EA5770AFFDB3}" destId="{7DCEBD2C-792F-484E-9C96-926E03F540ED}" srcOrd="5" destOrd="0" presId="urn:microsoft.com/office/officeart/2008/layout/VerticalCurvedList"/>
    <dgm:cxn modelId="{C8954FBA-714D-45FE-A812-038011F4478E}" type="presParOf" srcId="{96773A7D-3367-4F53-A2D2-EA5770AFFDB3}" destId="{8E391AE5-35EA-4A7F-ACFF-6E662A0BD046}" srcOrd="6" destOrd="0" presId="urn:microsoft.com/office/officeart/2008/layout/VerticalCurvedList"/>
    <dgm:cxn modelId="{43243A1B-ED43-42C1-945B-CB82B60FE00A}" type="presParOf" srcId="{8E391AE5-35EA-4A7F-ACFF-6E662A0BD046}" destId="{EB133F34-59A3-4639-B813-3EF5396EC28B}" srcOrd="0" destOrd="0" presId="urn:microsoft.com/office/officeart/2008/layout/VerticalCurvedList"/>
    <dgm:cxn modelId="{BFAC7124-72AB-4A30-9527-E8851D9BAFB0}" type="presParOf" srcId="{96773A7D-3367-4F53-A2D2-EA5770AFFDB3}" destId="{88F378EC-C3F8-47CD-AEFF-49BA634320FB}" srcOrd="7" destOrd="0" presId="urn:microsoft.com/office/officeart/2008/layout/VerticalCurvedList"/>
    <dgm:cxn modelId="{B53EA63E-5387-43D2-AAC4-6D6166E4D3CC}" type="presParOf" srcId="{96773A7D-3367-4F53-A2D2-EA5770AFFDB3}" destId="{0C1D6B2A-9239-4220-B9D4-EF24FF044C0E}" srcOrd="8" destOrd="0" presId="urn:microsoft.com/office/officeart/2008/layout/VerticalCurvedList"/>
    <dgm:cxn modelId="{31583191-140A-4E60-9609-BF81D22E87A5}" type="presParOf" srcId="{0C1D6B2A-9239-4220-B9D4-EF24FF044C0E}" destId="{A6FEC19F-0F90-4EC7-BB21-E0ADFEFFA617}" srcOrd="0" destOrd="0" presId="urn:microsoft.com/office/officeart/2008/layout/VerticalCurvedList"/>
    <dgm:cxn modelId="{16F20620-0A40-4F72-ABF6-1BE7DB753AE2}" type="presParOf" srcId="{96773A7D-3367-4F53-A2D2-EA5770AFFDB3}" destId="{CAE44C5F-81A1-4D30-8D3F-2E663ECAC700}" srcOrd="9" destOrd="0" presId="urn:microsoft.com/office/officeart/2008/layout/VerticalCurvedList"/>
    <dgm:cxn modelId="{CAA66C00-0B3E-4145-A858-043DC9877A6B}" type="presParOf" srcId="{96773A7D-3367-4F53-A2D2-EA5770AFFDB3}" destId="{053E2699-E7D5-4B6C-A824-2ED732C32228}" srcOrd="10" destOrd="0" presId="urn:microsoft.com/office/officeart/2008/layout/VerticalCurvedList"/>
    <dgm:cxn modelId="{C8CF01E4-1BF0-4340-9FC1-E691764E7FD8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</a:t>
          </a:r>
          <a:r>
            <a:rPr lang="cs-CZ" sz="2000" b="1" kern="1200" dirty="0" smtClean="0"/>
            <a:t>Mgr. Pavlína Hylmarová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září </a:t>
          </a:r>
          <a:r>
            <a:rPr lang="cs-CZ" sz="2000" b="1" kern="1200" dirty="0" smtClean="0"/>
            <a:t>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72208"/>
          <a:ext cx="5565987" cy="6120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dirty="0" smtClean="0"/>
            <a:t>Matematika pro 1. ročník</a:t>
          </a:r>
          <a:endParaRPr lang="cs-CZ" sz="2000" b="1" kern="1200" dirty="0"/>
        </a:p>
      </dsp:txBody>
      <dsp:txXfrm>
        <a:off x="585659" y="1872208"/>
        <a:ext cx="5565987" cy="612067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0"/>
          <a:ext cx="5849872" cy="648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VY_32_INOVACE_Geometrické tvary</a:t>
          </a:r>
          <a:endParaRPr lang="cs-CZ" sz="2000" kern="1200" dirty="0" smtClean="0"/>
        </a:p>
      </dsp:txBody>
      <dsp:txXfrm>
        <a:off x="301774" y="2448270"/>
        <a:ext cx="5849872" cy="648075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>
                <a:solidFill>
                  <a:srgbClr val="073E87"/>
                </a:solidFill>
              </a:rPr>
              <a:pPr/>
              <a:t>7.11.2013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224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>
                <a:solidFill>
                  <a:srgbClr val="073E87"/>
                </a:solidFill>
              </a:rPr>
              <a:pPr/>
              <a:t>7.11.2013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1143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>
                <a:solidFill>
                  <a:srgbClr val="073E87"/>
                </a:solidFill>
              </a:rPr>
              <a:pPr/>
              <a:t>7.11.2013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283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>
                <a:solidFill>
                  <a:srgbClr val="073E87"/>
                </a:solidFill>
              </a:rPr>
              <a:pPr/>
              <a:t>7.11.2013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139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>
                <a:solidFill>
                  <a:srgbClr val="073E87"/>
                </a:solidFill>
              </a:rPr>
              <a:pPr/>
              <a:t>7.11.2013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24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>
                <a:solidFill>
                  <a:srgbClr val="073E87"/>
                </a:solidFill>
              </a:rPr>
              <a:pPr/>
              <a:t>7.11.2013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3149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>
                <a:solidFill>
                  <a:srgbClr val="073E87"/>
                </a:solidFill>
              </a:rPr>
              <a:pPr/>
              <a:t>7.11.2013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5606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>
                <a:solidFill>
                  <a:srgbClr val="073E87"/>
                </a:solidFill>
              </a:rPr>
              <a:pPr/>
              <a:t>7.11.2013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284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>
                <a:solidFill>
                  <a:srgbClr val="073E87"/>
                </a:solidFill>
              </a:rPr>
              <a:pPr/>
              <a:t>7.11.2013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203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>
                <a:solidFill>
                  <a:srgbClr val="073E87"/>
                </a:solidFill>
              </a:rPr>
              <a:pPr/>
              <a:t>7.11.2013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063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>
                <a:solidFill>
                  <a:srgbClr val="073E87"/>
                </a:solidFill>
              </a:rPr>
              <a:pPr/>
              <a:t>7.11.2013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4268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>
                <a:solidFill>
                  <a:srgbClr val="073E87"/>
                </a:solidFill>
              </a:rPr>
              <a:pPr/>
              <a:t>7.11.2013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1887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046137277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457693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340768"/>
            <a:ext cx="7408333" cy="540059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</a:t>
            </a:r>
            <a:r>
              <a:rPr lang="cs-CZ" sz="1600" dirty="0" smtClean="0"/>
              <a:t>45 </a:t>
            </a:r>
            <a:r>
              <a:rPr lang="cs-CZ" sz="1600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procvičení </a:t>
            </a:r>
            <a:r>
              <a:rPr lang="cs-CZ" sz="1600" dirty="0"/>
              <a:t>a prohloubení učiva </a:t>
            </a:r>
            <a:r>
              <a:rPr lang="cs-CZ" sz="1600" dirty="0" smtClean="0"/>
              <a:t>Matematiky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Snímek </a:t>
            </a:r>
            <a:r>
              <a:rPr lang="cs-CZ" sz="1600" dirty="0"/>
              <a:t>č. </a:t>
            </a:r>
            <a:r>
              <a:rPr lang="cs-CZ" sz="1600" dirty="0" smtClean="0"/>
              <a:t>3 - Po kliknutí do volného prostoru třídíme základní geometrické tvary </a:t>
            </a:r>
          </a:p>
          <a:p>
            <a:pPr marL="0" indent="0">
              <a:buNone/>
            </a:pPr>
            <a:r>
              <a:rPr lang="cs-CZ" sz="1600" dirty="0" smtClean="0"/>
              <a:t>       Snímek č. 4, 5, 6 – Žáci vyhledávají podle pokynů učitele zadané geometrické </a:t>
            </a:r>
          </a:p>
          <a:p>
            <a:pPr marL="0" indent="0">
              <a:buNone/>
            </a:pPr>
            <a:r>
              <a:rPr lang="cs-CZ" sz="1600" dirty="0" smtClean="0"/>
              <a:t>       tvary </a:t>
            </a:r>
            <a:r>
              <a:rPr lang="cs-CZ" sz="1600" dirty="0"/>
              <a:t> </a:t>
            </a:r>
            <a:r>
              <a:rPr lang="cs-CZ" sz="1600" dirty="0" smtClean="0"/>
              <a:t>(snímek č. 4 obdélníky, snímek č.5 trojúhelníky, snímek č.6 čtverce)     </a:t>
            </a:r>
          </a:p>
          <a:p>
            <a:pPr marL="301943" lvl="1" indent="0">
              <a:buNone/>
            </a:pPr>
            <a:r>
              <a:rPr lang="cs-CZ" sz="1600" dirty="0" smtClean="0"/>
              <a:t>Snímek č. 8 je určen k procvičování geometrických tvarů a zároveň slouží k procvičování prostorové orientace</a:t>
            </a:r>
          </a:p>
          <a:p>
            <a:pPr marL="301943" lvl="1" indent="0">
              <a:buNone/>
            </a:pPr>
            <a:r>
              <a:rPr lang="cs-CZ" sz="1600" dirty="0" smtClean="0"/>
              <a:t>Snímek č. 9 po přepnutí  na funkci zvýrazňovače žáci vybarvují geometrické tvary, je možné použít i jako pracovní list</a:t>
            </a:r>
          </a:p>
          <a:p>
            <a:pPr marL="301943" lvl="1" indent="0">
              <a:buNone/>
            </a:pPr>
            <a:r>
              <a:rPr lang="cs-CZ" sz="1600" dirty="0" smtClean="0"/>
              <a:t>Snímek č. 10 je pracovní list, na kterém žáci vybarvují podle zadání, zopakování učiva</a:t>
            </a:r>
          </a:p>
          <a:p>
            <a:pPr marL="301943" lvl="1" indent="0">
              <a:buNone/>
            </a:pPr>
            <a:r>
              <a:rPr lang="cs-CZ" sz="1600" dirty="0" smtClean="0"/>
              <a:t>Snímek č. 11 - Kontrola samostatné práce</a:t>
            </a:r>
          </a:p>
          <a:p>
            <a:pPr marL="301943" lvl="1" indent="0">
              <a:buNone/>
            </a:pPr>
            <a:r>
              <a:rPr lang="cs-CZ" sz="1600" dirty="0" smtClean="0"/>
              <a:t>Snímek č. 12 –žáci ve skupinách skládají z geometrických tvarů  zadaný obrázek 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Pomůcky – pastelky, geometrické tvary</a:t>
            </a:r>
            <a:endParaRPr lang="cs-CZ" sz="1600" dirty="0"/>
          </a:p>
          <a:p>
            <a:pPr>
              <a:buFont typeface="Arial" pitchFamily="34" charset="0"/>
              <a:buChar char="•"/>
            </a:pPr>
            <a:r>
              <a:rPr lang="cs-CZ" sz="1600" dirty="0"/>
              <a:t> Materiál obsahuje 14 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6213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Geometrické tvary</a:t>
            </a:r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Obdélník, trojúhelník, čtverec, kruh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3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259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91482" y="3053108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07626" y="4217328"/>
            <a:ext cx="1778496" cy="105841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386005" y="1473067"/>
            <a:ext cx="1368152" cy="131606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4754157" y="4005064"/>
            <a:ext cx="1368152" cy="1270680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>
            <a:off x="4890676" y="1263641"/>
            <a:ext cx="2574576" cy="1490464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postup 13"/>
          <p:cNvSpPr/>
          <p:nvPr/>
        </p:nvSpPr>
        <p:spPr>
          <a:xfrm rot="5400000">
            <a:off x="2080647" y="1656276"/>
            <a:ext cx="1759152" cy="705195"/>
          </a:xfrm>
          <a:prstGeom prst="flowChartProcess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postup 14"/>
          <p:cNvSpPr/>
          <p:nvPr/>
        </p:nvSpPr>
        <p:spPr>
          <a:xfrm>
            <a:off x="4890676" y="3081807"/>
            <a:ext cx="2376264" cy="734960"/>
          </a:xfrm>
          <a:prstGeom prst="flowChartProcess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oúhlý trojúhelník 16"/>
          <p:cNvSpPr/>
          <p:nvPr/>
        </p:nvSpPr>
        <p:spPr>
          <a:xfrm rot="13294704">
            <a:off x="6164314" y="4096452"/>
            <a:ext cx="914400" cy="914400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2436170" y="2992087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436851" y="1263641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48680"/>
            <a:ext cx="22557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2060"/>
                </a:solidFill>
              </a:rPr>
              <a:t>OBDÉLNÍK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77964" y="5911865"/>
            <a:ext cx="29883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2060"/>
                </a:solidFill>
              </a:rPr>
              <a:t>TROJÚHELNÍK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206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644711" y="544522"/>
            <a:ext cx="13372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2060"/>
                </a:solidFill>
              </a:rPr>
              <a:t>KRUH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5877272"/>
            <a:ext cx="19639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2060"/>
                </a:solidFill>
              </a:rPr>
              <a:t>ČTVEREC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177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7 0.01642 C -0.01145 0.0044 -0.01423 -0.00786 -0.02725 -0.01225 C -0.03802 -0.02174 -0.03871 -0.02197 -0.0519 -0.02451 C -0.06475 -0.03145 -0.07118 -0.04186 -0.08125 -0.05527 C -0.0842 -0.0592 -0.08819 -0.06128 -0.09201 -0.0636 C -0.10434 -0.07146 -0.12013 -0.08302 -0.1335 -0.08603 C -0.13697 -0.08765 -0.14097 -0.08788 -0.14427 -0.09019 C -0.14756 -0.09227 -0.14982 -0.09713 -0.15347 -0.09829 C -0.16736 -0.10291 -0.1618 -0.1006 -0.17048 -0.10453 C -0.17812 -0.11471 -0.17777 -0.11817 -0.18888 -0.12303 C -0.19618 -0.13691 -0.18611 -0.12095 -0.20277 -0.13113 C -0.20798 -0.13436 -0.21093 -0.14315 -0.21649 -0.14546 C -0.22378 -0.14847 -0.2335 -0.14963 -0.24114 -0.14963 " pathEditMode="relative" rAng="0" ptsTypes="ffffffffffff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27" y="-83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3.64477E-6 C -0.00522 -0.00255 -0.01095 -0.00417 -0.0165 -0.00602 C -0.03369 0.00138 -0.02258 -0.00162 -0.05036 -0.00602 C -0.06598 -0.01388 -0.06581 -0.01851 -0.07813 -0.03076 C -0.08838 -0.04094 -0.10209 -0.04765 -0.11355 -0.05528 C -0.12015 -0.07308 -0.13473 -0.07933 -0.14428 -0.09413 C -0.15157 -0.10546 -0.15226 -0.11795 -0.16424 -0.12281 C -0.16754 -0.1272 -0.1698 -0.13298 -0.17345 -0.13715 C -0.18595 -0.15148 -0.17327 -0.1279 -0.18733 -0.14963 C -0.19185 -0.15657 -0.19966 -0.17207 -0.19966 -0.17207 C -0.20348 -0.18779 -0.20938 -0.20005 -0.21963 -0.20907 C -0.22379 -0.22526 -0.21754 -0.24376 -0.22883 -0.25417 C -0.23351 -0.26296 -0.23317 -0.26781 -0.23508 -0.27868 C -0.23577 -0.28284 -0.23803 -0.29094 -0.23803 -0.29094 C -0.23855 -0.29903 -0.23959 -0.31545 -0.23959 -0.31545 " pathEditMode="relative" ptsTypes="ffffffffffffffA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51 0.06776 C 0.00087 0.06707 -0.00261 0.06638 -0.00625 0.06568 C -0.01441 0.06429 -0.03091 0.06152 -0.03091 0.06175 C -0.04861 0.07748 -0.03663 0.06846 -0.06945 0.0821 C -0.08959 0.09043 -0.13247 0.09228 -0.13247 0.09251 C -0.1842 0.09089 -0.23611 0.09251 -0.28785 0.08812 C -0.29896 0.08719 -0.31077 0.06476 -0.3217 0.0636 C -0.34011 0.06175 -0.35868 0.06221 -0.37709 0.06152 C -0.42518 0.04556 -0.39723 0.05181 -0.46163 0.04926 C -0.4724 0.04001 -0.46754 0.04279 -0.47552 0.03909 C -0.49913 0.0414 -0.48993 0.04117 -0.5033 0.04117 " pathEditMode="relative" rAng="0" ptsTypes="fffffffff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99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9.89824E-7 C 0.00243 -0.00948 0.00712 -0.0104 0.01233 -0.01642 C 0.0151 -0.01965 0.01701 -0.02382 0.01996 -0.02659 C 0.02882 -0.03515 0.03906 -0.03978 0.04774 -0.04926 C 0.05885 -0.07817 0.04323 -0.0407 0.05538 -0.06151 C 0.05642 -0.06313 0.0559 -0.06614 0.05694 -0.06776 C 0.06007 -0.07308 0.06406 -0.07724 0.06771 -0.0821 C 0.07187 -0.08765 0.06996 -0.09112 0.07691 -0.09435 C 0.08455 -0.09782 0.09514 -0.09782 0.10312 -0.10037 C 0.10885 -0.10222 0.11267 -0.10661 0.1184 -0.10869 C 0.11962 -0.11332 0.11927 -0.1191 0.12153 -0.12303 C 0.12257 -0.12465 0.12465 -0.12419 0.12621 -0.12511 C 0.12778 -0.12627 0.12917 -0.12766 0.13073 -0.12904 C 0.13524 -0.13806 0.13715 -0.13506 0.14306 -0.14153 C 0.14479 -0.14338 0.14774 -0.14755 0.14774 -0.14755 " pathEditMode="relative" ptsTypes="ffffffffffffffA">
                                      <p:cBhvr>
                                        <p:cTn id="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25 0.07146 C 0.04705 0.07031 0.06233 0.07077 0.07743 0.06522 C 0.09184 0.0599 0.10451 0.0488 0.11892 0.04487 C 0.14167 0.03168 0.17153 0.03076 0.19444 0.02637 C 0.22969 -0.00023 0.27049 -0.00647 0.30972 -0.01665 C 0.33055 -0.0222 0.35156 -0.02937 0.37274 -0.03307 C 0.38316 -0.03492 0.3934 -0.03585 0.40364 -0.03931 C 0.42465 -0.03862 0.44583 -0.04163 0.46667 -0.03723 C 0.47031 -0.03654 0.47274 -0.02498 0.47274 -0.02474 " pathEditMode="relative" rAng="0" ptsTypes="ffffffffA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66" y="-56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22 0.00902 C 0.00487 0.01689 -0.01649 0.00764 0.01563 0.06846 C 0.03438 0.10384 0.02344 0.06846 0.03872 0.11356 C 0.05087 0.1494 0.05921 0.19566 0.07414 0.23035 C 0.0757 0.23405 0.07813 0.23728 0.08021 0.24052 C 0.0816 0.24283 0.08334 0.24885 0.0849 0.24677 C 0.08646 0.24468 0.08125 0.23543 0.08178 0.23844 C 0.08282 0.24492 0.08525 0.2507 0.08646 0.25694 C 0.0915 0.28238 0.09184 0.30921 0.10174 0.3328 C 0.10504 0.34043 0.11025 0.34621 0.11407 0.35338 C 0.11823 0.36124 0.13212 0.392 0.13559 0.40241 C 0.14619 0.43386 0.15122 0.46416 0.15869 0.49677 C 0.16025 0.50393 0.16216 0.51665 0.16494 0.52336 C 0.17136 0.53862 0.17101 0.5303 0.17101 0.5377 " pathEditMode="relative" rAng="0" ptsTypes="fffffffffffff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79" y="264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77 0.10454 C 0.04618 0.1087 0.05608 0.10431 0.0665 0.10246 C 0.0816 0.09991 0.09983 0.09922 0.11424 0.09829 C 0.11962 0.09691 0.12709 0.09251 0.13264 0.09205 C 0.1875 0.08812 0.16806 0.10037 0.18646 0.08812 " pathEditMode="relative" rAng="0" ptsTypes="ffffA">
                                      <p:cBhvr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87" y="-6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191 -0.04486 C 0.15503 -0.03469 0.15642 -0.02382 0.16233 -0.01387 C 0.16632 -0.00717 0.17483 -0.003 0.18038 0.00301 C 0.19444 0.01666 0.20955 0.03585 0.22743 0.04788 C 0.24531 0.0599 0.25486 0.06245 0.27101 0.07517 C 0.28646 0.08742 0.2941 0.09783 0.31597 0.10523 C 0.33802 0.1124 0.35243 0.11795 0.37569 0.12766 C 0.38246 0.13067 0.38733 0.13622 0.39358 0.13992 C 0.44305 0.16906 0.40972 0.14547 0.45156 0.17461 C 0.46354 0.18271 0.47153 0.19149 0.48246 0.19982 C 0.49236 0.20722 0.5 0.21531 0.51128 0.22133 C 0.51667 0.22433 0.52986 0.22757 0.52986 0.2278 " pathEditMode="relative" rAng="0" ptsTypes="fffffffffffA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89" y="136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1.61887E-6 C -0.02447 0.00301 -0.03506 0.01064 -0.05694 0.0266 C -0.06215 0.03053 -0.06822 0.03192 -0.07378 0.03492 C -0.09913 0.04903 -0.06805 0.03307 -0.09079 0.04718 C -0.1059 0.05666 -0.12274 0.06198 -0.13836 0.06961 C -0.14496 0.07285 -0.19357 0.08395 -0.19392 0.08395 C -0.2269 0.09112 -0.25902 0.09644 -0.29236 0.10037 C -0.29687 0.09968 -0.30173 0.09806 -0.30607 0.09852 C -0.31579 0.09945 -0.32499 0.11332 -0.33229 0.11887 C -0.33871 0.12396 -0.3526 0.13414 -0.36006 0.13738 C -0.37117 0.14755 -0.43142 0.14454 -0.4493 0.14547 C -0.45694 0.14801 -0.46475 0.14894 -0.47222 0.15171 C -0.47534 0.15287 -0.48159 0.15588 -0.48159 0.15588 " pathEditMode="relative" ptsTypes="ffffffffffffA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50601E-6 C -0.00902 0.02382 0.00539 -0.01642 -0.00625 0.03284 C -0.00746 0.03816 -0.01024 0.04232 -0.01232 0.04718 C -0.01927 0.08117 -0.02673 0.11517 -0.03229 0.14963 C -0.03333 0.16744 -0.03298 0.17599 -0.03854 0.19056 C -0.04184 0.21207 -0.05312 0.22502 -0.06319 0.2419 C -0.0684 0.25092 -0.0717 0.25971 -0.07847 0.26642 C -0.08663 0.28284 -0.09045 0.28862 -0.10312 0.30134 C -0.10937 0.30758 -0.10972 0.31452 -0.11701 0.31776 C -0.12517 0.32516 -0.1276 0.33742 -0.13541 0.34436 C -0.14045 0.35453 -0.14947 0.35777 -0.15694 0.36494 C -0.16111 0.36887 -0.16562 0.37234 -0.16927 0.3772 C -0.171 0.37951 -0.17586 0.38968 -0.17847 0.39153 C -0.18229 0.39408 -0.18697 0.39315 -0.19079 0.3957 C -0.19444 0.39801 -0.19791 0.40125 -0.20156 0.40379 C -0.20538 0.41142 -0.20295 0.40888 -0.20781 0.41212 " pathEditMode="relative" ptsTypes="fffffffffffffffA">
                                      <p:cBhvr>
                                        <p:cTn id="4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9" grpId="0" animBg="1"/>
      <p:bldP spid="10" grpId="0" animBg="1"/>
      <p:bldP spid="14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-108520" y="0"/>
            <a:ext cx="936104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403648" y="1325271"/>
            <a:ext cx="914400" cy="91440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4005064"/>
            <a:ext cx="1778496" cy="105841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528920" y="5203197"/>
            <a:ext cx="1368152" cy="1316063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142364" y="5203197"/>
            <a:ext cx="1060704" cy="914400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rot="16200000">
            <a:off x="3429170" y="224307"/>
            <a:ext cx="914400" cy="914400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ostup 6"/>
          <p:cNvSpPr/>
          <p:nvPr/>
        </p:nvSpPr>
        <p:spPr>
          <a:xfrm rot="5400000">
            <a:off x="4543436" y="2449452"/>
            <a:ext cx="2376264" cy="734960"/>
          </a:xfrm>
          <a:prstGeom prst="flowChartProcess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164370" y="3786049"/>
            <a:ext cx="914400" cy="914400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7058760" y="3053108"/>
            <a:ext cx="1368152" cy="1270680"/>
          </a:xfrm>
          <a:prstGeom prst="flowChart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>
            <a:off x="3334282" y="5203197"/>
            <a:ext cx="2574576" cy="1490464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52558" y="2372385"/>
            <a:ext cx="1368152" cy="1316063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423282" y="5445224"/>
            <a:ext cx="1368152" cy="131606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842320" y="451520"/>
            <a:ext cx="1778496" cy="105841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postup 13"/>
          <p:cNvSpPr/>
          <p:nvPr/>
        </p:nvSpPr>
        <p:spPr>
          <a:xfrm>
            <a:off x="672716" y="314027"/>
            <a:ext cx="2376264" cy="734960"/>
          </a:xfrm>
          <a:prstGeom prst="flowChartProces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postup 14"/>
          <p:cNvSpPr/>
          <p:nvPr/>
        </p:nvSpPr>
        <p:spPr>
          <a:xfrm rot="5400000">
            <a:off x="7274839" y="957791"/>
            <a:ext cx="2376264" cy="734960"/>
          </a:xfrm>
          <a:prstGeom prst="flowChartProcess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oúhlý trojúhelník 15"/>
          <p:cNvSpPr/>
          <p:nvPr/>
        </p:nvSpPr>
        <p:spPr>
          <a:xfrm>
            <a:off x="2877082" y="4171149"/>
            <a:ext cx="914400" cy="914400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oúhlý trojúhelník 16"/>
          <p:cNvSpPr/>
          <p:nvPr/>
        </p:nvSpPr>
        <p:spPr>
          <a:xfrm rot="7993436">
            <a:off x="6278833" y="6193929"/>
            <a:ext cx="914400" cy="914400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6682132" y="1541295"/>
            <a:ext cx="1060704" cy="914400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334282" y="1457985"/>
            <a:ext cx="914400" cy="91440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postup 19"/>
          <p:cNvSpPr/>
          <p:nvPr/>
        </p:nvSpPr>
        <p:spPr>
          <a:xfrm>
            <a:off x="5277095" y="4548795"/>
            <a:ext cx="1368152" cy="1270680"/>
          </a:xfrm>
          <a:prstGeom prst="flowChartProcess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postup 20"/>
          <p:cNvSpPr/>
          <p:nvPr/>
        </p:nvSpPr>
        <p:spPr>
          <a:xfrm>
            <a:off x="2540803" y="2515369"/>
            <a:ext cx="1368152" cy="127068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296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1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6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8520" y="116632"/>
            <a:ext cx="9252520" cy="6912768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252426" y="878013"/>
            <a:ext cx="914400" cy="91440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4" name="Ovál 3"/>
          <p:cNvSpPr/>
          <p:nvPr/>
        </p:nvSpPr>
        <p:spPr>
          <a:xfrm>
            <a:off x="7528920" y="5203197"/>
            <a:ext cx="1368152" cy="1316063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1450798" y="4048108"/>
            <a:ext cx="1060704" cy="914400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rot="16200000">
            <a:off x="3429170" y="224307"/>
            <a:ext cx="914400" cy="914400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429170" y="3135735"/>
            <a:ext cx="914400" cy="914400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7058760" y="3053108"/>
            <a:ext cx="1368152" cy="1270680"/>
          </a:xfrm>
          <a:prstGeom prst="flowChart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>
            <a:off x="3334282" y="5203197"/>
            <a:ext cx="2574576" cy="1490464"/>
          </a:xfrm>
          <a:prstGeom prst="rt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297074" y="2276872"/>
            <a:ext cx="1368152" cy="1316063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423282" y="5445224"/>
            <a:ext cx="1368152" cy="131606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oúhlý trojúhelník 16"/>
          <p:cNvSpPr/>
          <p:nvPr/>
        </p:nvSpPr>
        <p:spPr>
          <a:xfrm rot="7993436">
            <a:off x="6278833" y="6193929"/>
            <a:ext cx="914400" cy="914400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6851949" y="704209"/>
            <a:ext cx="1060704" cy="914400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334282" y="1457985"/>
            <a:ext cx="914400" cy="91440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postup 19"/>
          <p:cNvSpPr/>
          <p:nvPr/>
        </p:nvSpPr>
        <p:spPr>
          <a:xfrm>
            <a:off x="5076056" y="4306333"/>
            <a:ext cx="1368152" cy="1270680"/>
          </a:xfrm>
          <a:prstGeom prst="flowChartProcess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postup 20"/>
          <p:cNvSpPr/>
          <p:nvPr/>
        </p:nvSpPr>
        <p:spPr>
          <a:xfrm>
            <a:off x="5130781" y="1618609"/>
            <a:ext cx="1368152" cy="127068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285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8520" y="-99392"/>
            <a:ext cx="9505056" cy="7056784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403648" y="637933"/>
            <a:ext cx="914400" cy="91440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4" name="Ovál 3"/>
          <p:cNvSpPr/>
          <p:nvPr/>
        </p:nvSpPr>
        <p:spPr>
          <a:xfrm>
            <a:off x="2717102" y="1083568"/>
            <a:ext cx="1368152" cy="1316063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039170" y="2331960"/>
            <a:ext cx="914400" cy="914400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3856802" y="4986551"/>
            <a:ext cx="1368152" cy="1270680"/>
          </a:xfrm>
          <a:prstGeom prst="flowChart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52558" y="2372385"/>
            <a:ext cx="1368152" cy="1316063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403648" y="4941168"/>
            <a:ext cx="1368152" cy="131606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7080929" y="637933"/>
            <a:ext cx="914400" cy="91440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postup 19"/>
          <p:cNvSpPr/>
          <p:nvPr/>
        </p:nvSpPr>
        <p:spPr>
          <a:xfrm>
            <a:off x="3489731" y="3030416"/>
            <a:ext cx="1368152" cy="1270680"/>
          </a:xfrm>
          <a:prstGeom prst="flowChartProcess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postup 20"/>
          <p:cNvSpPr/>
          <p:nvPr/>
        </p:nvSpPr>
        <p:spPr>
          <a:xfrm>
            <a:off x="4593019" y="622281"/>
            <a:ext cx="1368152" cy="1270680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1" name="Picture 7" descr="C:\Users\hyp\AppData\Local\Microsoft\Windows\Temporary Internet Files\Content.IE5\1IXT9LJB\MC900343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609" y="4965569"/>
            <a:ext cx="1796796" cy="1738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láček 21"/>
          <p:cNvSpPr/>
          <p:nvPr/>
        </p:nvSpPr>
        <p:spPr>
          <a:xfrm>
            <a:off x="7000082" y="3140968"/>
            <a:ext cx="1964406" cy="1661877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CoC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80929" y="3573016"/>
            <a:ext cx="23952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Co nám tu 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  zbylo ?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285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8" grpId="0" animBg="1"/>
      <p:bldP spid="9" grpId="0" animBg="1"/>
      <p:bldP spid="11" grpId="0" animBg="1"/>
      <p:bldP spid="12" grpId="0" animBg="1"/>
      <p:bldP spid="19" grpId="0" animBg="1"/>
      <p:bldP spid="20" grpId="0" animBg="1"/>
      <p:bldP spid="21" grpId="0" animBg="1"/>
      <p:bldP spid="22" grpId="0" animBg="1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5361" y="260648"/>
            <a:ext cx="3173279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Kruhy</a:t>
            </a:r>
            <a:endParaRPr lang="cs-CZ" sz="8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2555776" y="2636912"/>
            <a:ext cx="3362672" cy="32906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658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630" y="204951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36887" y="3791520"/>
            <a:ext cx="914400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236887" y="595536"/>
            <a:ext cx="914400" cy="9144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829128" y="5715678"/>
            <a:ext cx="914400" cy="91440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0630" y="37915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956376" y="2130319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974426" y="595536"/>
            <a:ext cx="914400" cy="91440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21907" y="595536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12598" y="595536"/>
            <a:ext cx="1490464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541096" y="4079552"/>
            <a:ext cx="1490464" cy="626368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4163735" y="2113531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5901274" y="3791520"/>
            <a:ext cx="1060704" cy="914400"/>
          </a:xfrm>
          <a:prstGeom prst="triangl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ravoúhlý trojúhelník 19"/>
          <p:cNvSpPr/>
          <p:nvPr/>
        </p:nvSpPr>
        <p:spPr>
          <a:xfrm rot="8166620">
            <a:off x="5974426" y="2587519"/>
            <a:ext cx="914400" cy="914400"/>
          </a:xfrm>
          <a:prstGeom prst="rtTriangl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avoúhlý trojúhelník 20"/>
          <p:cNvSpPr/>
          <p:nvPr/>
        </p:nvSpPr>
        <p:spPr>
          <a:xfrm>
            <a:off x="7829128" y="595536"/>
            <a:ext cx="914400" cy="914400"/>
          </a:xfrm>
          <a:prstGeom prst="rt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ravoúhlý trojúhelník 21"/>
          <p:cNvSpPr/>
          <p:nvPr/>
        </p:nvSpPr>
        <p:spPr>
          <a:xfrm>
            <a:off x="6177596" y="5715678"/>
            <a:ext cx="914400" cy="914400"/>
          </a:xfrm>
          <a:prstGeom prst="rtTriangl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33875" y="2398261"/>
            <a:ext cx="1490464" cy="62636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500630" y="5715678"/>
            <a:ext cx="914400" cy="914400"/>
          </a:xfrm>
          <a:prstGeom prst="ellips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949999" y="6003710"/>
            <a:ext cx="1490464" cy="62636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2348755" y="5715678"/>
            <a:ext cx="1060704" cy="914400"/>
          </a:xfrm>
          <a:prstGeom prst="triangle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500630" y="3791520"/>
            <a:ext cx="914400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2421907" y="3791520"/>
            <a:ext cx="914400" cy="9144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37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596999" y="523528"/>
            <a:ext cx="1850504" cy="17064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6804248" y="4941168"/>
            <a:ext cx="1850504" cy="17064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899592" y="5624953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13076" y="919572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347385" y="5348300"/>
            <a:ext cx="2570584" cy="126072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1560" y="3263349"/>
            <a:ext cx="1706488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 rot="5400000">
            <a:off x="6833392" y="3111824"/>
            <a:ext cx="1346448" cy="82867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6605372" y="188640"/>
            <a:ext cx="1802488" cy="1803648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>
            <a:off x="3887445" y="2780928"/>
            <a:ext cx="1490464" cy="1490464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277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11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796812" y="1795804"/>
            <a:ext cx="1503308" cy="153742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264684" y="1321701"/>
            <a:ext cx="784988" cy="7853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825413" y="3278290"/>
            <a:ext cx="784988" cy="7853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644008" y="3238939"/>
            <a:ext cx="784988" cy="7853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175496" y="2658953"/>
            <a:ext cx="784988" cy="7853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328721" y="1884782"/>
            <a:ext cx="784988" cy="7853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826077" y="1259632"/>
            <a:ext cx="784988" cy="7853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041089" y="1010410"/>
            <a:ext cx="784988" cy="7853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011824" y="2107095"/>
            <a:ext cx="784988" cy="7853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191946" y="2846242"/>
            <a:ext cx="784988" cy="7853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50287" y="4411960"/>
            <a:ext cx="215822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50287" y="3928593"/>
            <a:ext cx="215822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218986" y="4910540"/>
            <a:ext cx="914400" cy="14184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ravoúhlý trojúhelník 18"/>
          <p:cNvSpPr/>
          <p:nvPr/>
        </p:nvSpPr>
        <p:spPr>
          <a:xfrm rot="10800000">
            <a:off x="3264684" y="4914597"/>
            <a:ext cx="890748" cy="1371459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avoúhlý trojúhelník 20"/>
          <p:cNvSpPr/>
          <p:nvPr/>
        </p:nvSpPr>
        <p:spPr>
          <a:xfrm rot="5400000">
            <a:off x="4960155" y="5173013"/>
            <a:ext cx="1371460" cy="854628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 rot="14199498">
            <a:off x="5025144" y="3497468"/>
            <a:ext cx="1060704" cy="1731640"/>
          </a:xfrm>
          <a:prstGeom prst="triangle">
            <a:avLst>
              <a:gd name="adj" fmla="val 4648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 rot="3319214">
            <a:off x="6195471" y="3131970"/>
            <a:ext cx="1060704" cy="91440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 rot="7167225">
            <a:off x="3179704" y="3610897"/>
            <a:ext cx="1060704" cy="1731640"/>
          </a:xfrm>
          <a:prstGeom prst="triangle">
            <a:avLst>
              <a:gd name="adj" fmla="val 4648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 rot="3529326">
            <a:off x="2259102" y="3329076"/>
            <a:ext cx="1060704" cy="91440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5349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12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796812" y="1795804"/>
            <a:ext cx="1503308" cy="153742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264684" y="1321701"/>
            <a:ext cx="784988" cy="78539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25413" y="3278290"/>
            <a:ext cx="784988" cy="78539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644008" y="3238939"/>
            <a:ext cx="784988" cy="78539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175496" y="2658953"/>
            <a:ext cx="784988" cy="78539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328721" y="1884782"/>
            <a:ext cx="784988" cy="78539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826077" y="1259632"/>
            <a:ext cx="784988" cy="78539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041089" y="1010410"/>
            <a:ext cx="784988" cy="78539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011824" y="2107095"/>
            <a:ext cx="784988" cy="78539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191946" y="2846242"/>
            <a:ext cx="784988" cy="78539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50287" y="4411960"/>
            <a:ext cx="215822" cy="45720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50287" y="3928593"/>
            <a:ext cx="215822" cy="45720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218986" y="4910540"/>
            <a:ext cx="914400" cy="141845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Pravoúhlý trojúhelník 18"/>
          <p:cNvSpPr/>
          <p:nvPr/>
        </p:nvSpPr>
        <p:spPr>
          <a:xfrm rot="10800000">
            <a:off x="3264684" y="4914597"/>
            <a:ext cx="890748" cy="1371459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Pravoúhlý trojúhelník 20"/>
          <p:cNvSpPr/>
          <p:nvPr/>
        </p:nvSpPr>
        <p:spPr>
          <a:xfrm rot="5400000">
            <a:off x="4960155" y="5173013"/>
            <a:ext cx="1371460" cy="854628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Rovnoramenný trojúhelník 21"/>
          <p:cNvSpPr/>
          <p:nvPr/>
        </p:nvSpPr>
        <p:spPr>
          <a:xfrm rot="14199498">
            <a:off x="5025144" y="3497468"/>
            <a:ext cx="1060704" cy="1731640"/>
          </a:xfrm>
          <a:prstGeom prst="triangle">
            <a:avLst>
              <a:gd name="adj" fmla="val 464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Rovnoramenný trojúhelník 22"/>
          <p:cNvSpPr/>
          <p:nvPr/>
        </p:nvSpPr>
        <p:spPr>
          <a:xfrm rot="3319214">
            <a:off x="6195471" y="3131970"/>
            <a:ext cx="1060704" cy="914400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Rovnoramenný trojúhelník 23"/>
          <p:cNvSpPr/>
          <p:nvPr/>
        </p:nvSpPr>
        <p:spPr>
          <a:xfrm rot="7167225">
            <a:off x="3179704" y="3610897"/>
            <a:ext cx="1060704" cy="1731640"/>
          </a:xfrm>
          <a:prstGeom prst="triangle">
            <a:avLst>
              <a:gd name="adj" fmla="val 464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Rovnoramenný trojúhelník 24"/>
          <p:cNvSpPr/>
          <p:nvPr/>
        </p:nvSpPr>
        <p:spPr>
          <a:xfrm rot="3529326">
            <a:off x="2259102" y="3329076"/>
            <a:ext cx="1060704" cy="914400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1083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454032" y="5542344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2829974" y="5542344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423238" y="5542344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300192" y="5542344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54032" y="4411920"/>
            <a:ext cx="2272857" cy="113042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23238" y="4077072"/>
            <a:ext cx="2808312" cy="14652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23238" y="2780928"/>
            <a:ext cx="1379592" cy="127752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444208" y="2996951"/>
            <a:ext cx="576064" cy="106149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postup 10"/>
          <p:cNvSpPr/>
          <p:nvPr/>
        </p:nvSpPr>
        <p:spPr>
          <a:xfrm>
            <a:off x="3726889" y="4977132"/>
            <a:ext cx="696349" cy="306324"/>
          </a:xfrm>
          <a:prstGeom prst="flowChartProces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68136" y="3069731"/>
            <a:ext cx="689796" cy="6999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áček 12"/>
          <p:cNvSpPr/>
          <p:nvPr/>
        </p:nvSpPr>
        <p:spPr>
          <a:xfrm rot="16871751">
            <a:off x="3454716" y="-530970"/>
            <a:ext cx="2383828" cy="3632952"/>
          </a:xfrm>
          <a:prstGeom prst="cloudCallout">
            <a:avLst>
              <a:gd name="adj1" fmla="val -46413"/>
              <a:gd name="adj2" fmla="val 6075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Skus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Obláček 13"/>
          <p:cNvSpPr/>
          <p:nvPr/>
        </p:nvSpPr>
        <p:spPr>
          <a:xfrm rot="15723837">
            <a:off x="1077202" y="308460"/>
            <a:ext cx="2061189" cy="2961202"/>
          </a:xfrm>
          <a:prstGeom prst="cloudCallout">
            <a:avLst>
              <a:gd name="adj1" fmla="val -297343"/>
              <a:gd name="adj2" fmla="val 330826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1124744"/>
            <a:ext cx="38130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Sestavíš mě </a:t>
            </a:r>
          </a:p>
          <a:p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t</a:t>
            </a:r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aké ?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 rot="1113119">
            <a:off x="3393897" y="420684"/>
            <a:ext cx="25377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ZKUS I JINÝ</a:t>
            </a:r>
          </a:p>
          <a:p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 OBRÁZEK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7" name="MS900075036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276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98113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Použitá literatura:  </a:t>
            </a:r>
          </a:p>
          <a:p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>
              <a:buNone/>
            </a:pPr>
            <a:endParaRPr lang="cs-CZ" sz="1800" i="1" u="sng" dirty="0"/>
          </a:p>
          <a:p>
            <a:pPr lvl="0">
              <a:buClr>
                <a:srgbClr val="31B6FD"/>
              </a:buClr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www.microsoft.office.com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5640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351</TotalTime>
  <Words>302</Words>
  <Application>Microsoft Office PowerPoint</Application>
  <PresentationFormat>Předvádění na obrazovce (4:3)</PresentationFormat>
  <Paragraphs>51</Paragraphs>
  <Slides>14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Geometrické tvary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 Hylmarová</dc:creator>
  <cp:lastModifiedBy>Pavlína Hylmarová</cp:lastModifiedBy>
  <cp:revision>37</cp:revision>
  <dcterms:created xsi:type="dcterms:W3CDTF">2013-09-16T19:36:45Z</dcterms:created>
  <dcterms:modified xsi:type="dcterms:W3CDTF">2013-11-07T19:05:02Z</dcterms:modified>
</cp:coreProperties>
</file>