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8" r:id="rId2"/>
    <p:sldId id="279" r:id="rId3"/>
    <p:sldId id="259" r:id="rId4"/>
    <p:sldId id="265" r:id="rId5"/>
    <p:sldId id="271" r:id="rId6"/>
    <p:sldId id="266" r:id="rId7"/>
    <p:sldId id="275" r:id="rId8"/>
    <p:sldId id="274" r:id="rId9"/>
    <p:sldId id="260" r:id="rId10"/>
    <p:sldId id="267" r:id="rId11"/>
    <p:sldId id="268" r:id="rId12"/>
    <p:sldId id="283" r:id="rId13"/>
    <p:sldId id="264" r:id="rId14"/>
    <p:sldId id="257" r:id="rId15"/>
    <p:sldId id="276" r:id="rId16"/>
    <p:sldId id="281" r:id="rId17"/>
    <p:sldId id="282" r:id="rId18"/>
    <p:sldId id="28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5" d="100"/>
          <a:sy n="65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1644C-EB8B-4C40-AD06-9F5512CFF2F5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90278-31FE-4B18-A6AE-699ABAAE0F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449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90278-31FE-4B18-A6AE-699ABAAE0FAC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275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223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054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6953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9787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302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86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699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10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362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487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95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rgbClr val="A6BEE7"/>
            </a:gs>
            <a:gs pos="2000">
              <a:schemeClr val="accent1">
                <a:tint val="66000"/>
                <a:satMod val="160000"/>
              </a:schemeClr>
            </a:gs>
            <a:gs pos="68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E3F70-572D-4EBB-99D7-DF74B0F7565D}" type="datetimeFigureOut">
              <a:rPr lang="cs-CZ" smtClean="0"/>
              <a:t>7.11.2013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9A8192-BAAE-453C-A463-DF3F359564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051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01.11.2013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VY_32_INOVACE_7A_AJ7_02_would like, fancy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/>
              <a:t>Offers, invitations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would like, fancy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86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72690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/>
              <a:t>Would you, sloveso fancy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/>
              <a:t>Žáci se naučí požádat a nabídnout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/>
              <a:t>Použití v otázkách a záporu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Věty na procvičení  </a:t>
            </a:r>
            <a:endParaRPr lang="cs-CZ" sz="2400" dirty="0">
              <a:solidFill>
                <a:schemeClr val="tx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1467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82985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400" b="1" dirty="0" smtClean="0"/>
              <a:t>WOULD = bych, by, bys, bychom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b="1" dirty="0" smtClean="0"/>
          </a:p>
          <a:p>
            <a:endParaRPr lang="cs-CZ" sz="2800" dirty="0" smtClean="0"/>
          </a:p>
          <a:p>
            <a:r>
              <a:rPr lang="cs-CZ" sz="3200" dirty="0" smtClean="0"/>
              <a:t>I </a:t>
            </a:r>
            <a:r>
              <a:rPr lang="cs-CZ" sz="3200" b="1" dirty="0" smtClean="0"/>
              <a:t>would like =</a:t>
            </a:r>
            <a:r>
              <a:rPr lang="cs-CZ" sz="3200" dirty="0" smtClean="0"/>
              <a:t> rád bych, chtěl bych</a:t>
            </a:r>
            <a:br>
              <a:rPr lang="cs-CZ" sz="3200" dirty="0" smtClean="0"/>
            </a:br>
            <a:r>
              <a:rPr lang="cs-CZ" sz="3200" dirty="0" smtClean="0"/>
              <a:t>you </a:t>
            </a:r>
            <a:r>
              <a:rPr lang="cs-CZ" sz="3200" b="1" dirty="0" smtClean="0"/>
              <a:t>would like =</a:t>
            </a:r>
            <a:r>
              <a:rPr lang="cs-CZ" sz="3200" dirty="0" smtClean="0"/>
              <a:t> rád bys, chtěl bys</a:t>
            </a:r>
            <a:br>
              <a:rPr lang="cs-CZ" sz="3200" dirty="0" smtClean="0"/>
            </a:br>
            <a:r>
              <a:rPr lang="cs-CZ" sz="3200" dirty="0" smtClean="0"/>
              <a:t>he </a:t>
            </a:r>
            <a:r>
              <a:rPr lang="cs-CZ" sz="3200" b="1" dirty="0" smtClean="0"/>
              <a:t>would like =</a:t>
            </a:r>
            <a:r>
              <a:rPr lang="cs-CZ" sz="3200" dirty="0" smtClean="0"/>
              <a:t> rád by, chtěl by</a:t>
            </a:r>
            <a:br>
              <a:rPr lang="cs-CZ" sz="3200" dirty="0" smtClean="0"/>
            </a:br>
            <a:r>
              <a:rPr lang="cs-CZ" sz="3200" dirty="0" smtClean="0"/>
              <a:t>she </a:t>
            </a:r>
            <a:r>
              <a:rPr lang="cs-CZ" sz="3200" b="1" dirty="0" smtClean="0"/>
              <a:t>would like =</a:t>
            </a:r>
            <a:r>
              <a:rPr lang="cs-CZ" sz="3200" dirty="0" smtClean="0"/>
              <a:t> ráda by, chtěla by</a:t>
            </a:r>
            <a:br>
              <a:rPr lang="cs-CZ" sz="3200" dirty="0" smtClean="0"/>
            </a:br>
            <a:r>
              <a:rPr lang="cs-CZ" sz="3200" dirty="0" smtClean="0"/>
              <a:t>we </a:t>
            </a:r>
            <a:r>
              <a:rPr lang="cs-CZ" sz="3200" b="1" dirty="0" smtClean="0"/>
              <a:t>would like =</a:t>
            </a:r>
            <a:r>
              <a:rPr lang="cs-CZ" sz="3200" dirty="0" smtClean="0"/>
              <a:t> rádi bychom, chtěli bychom</a:t>
            </a:r>
            <a:br>
              <a:rPr lang="cs-CZ" sz="3200" dirty="0" smtClean="0"/>
            </a:br>
            <a:r>
              <a:rPr lang="cs-CZ" sz="3200" dirty="0" smtClean="0"/>
              <a:t>they </a:t>
            </a:r>
            <a:r>
              <a:rPr lang="cs-CZ" sz="3200" b="1" dirty="0" smtClean="0"/>
              <a:t>would like =</a:t>
            </a:r>
            <a:r>
              <a:rPr lang="cs-CZ" sz="3200" dirty="0" smtClean="0"/>
              <a:t> rádi by, chtěli by</a:t>
            </a:r>
            <a:endParaRPr lang="cs-CZ" sz="3200" b="1" dirty="0" smtClean="0"/>
          </a:p>
          <a:p>
            <a:endParaRPr lang="cs-CZ" sz="28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669299" y="159023"/>
            <a:ext cx="38054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WOULD LIKE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6657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033954"/>
            <a:ext cx="61566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He </a:t>
            </a:r>
            <a:r>
              <a:rPr lang="cs-CZ" sz="3200" b="1" dirty="0" smtClean="0"/>
              <a:t>would likes</a:t>
            </a:r>
            <a:r>
              <a:rPr lang="cs-CZ" sz="3200" dirty="0" smtClean="0"/>
              <a:t> ...</a:t>
            </a:r>
            <a:br>
              <a:rPr lang="cs-CZ" sz="3200" dirty="0" smtClean="0"/>
            </a:br>
            <a:r>
              <a:rPr lang="cs-CZ" sz="3200" dirty="0" smtClean="0"/>
              <a:t>He </a:t>
            </a:r>
            <a:r>
              <a:rPr lang="cs-CZ" sz="3200" b="1" dirty="0" smtClean="0"/>
              <a:t>woulds like </a:t>
            </a:r>
            <a:r>
              <a:rPr lang="cs-CZ" sz="3200" dirty="0" smtClean="0"/>
              <a:t>...</a:t>
            </a:r>
          </a:p>
          <a:p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1799692" y="3939573"/>
            <a:ext cx="2664296" cy="8640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07704" y="3933056"/>
            <a:ext cx="2952328" cy="10081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15516" y="396475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Všimněte si, že tvar WOULD je </a:t>
            </a:r>
            <a:r>
              <a:rPr lang="cs-CZ" sz="2800" b="1" dirty="0" smtClean="0"/>
              <a:t>ve všech osobách 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71286" y="2060848"/>
            <a:ext cx="67687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b="1" dirty="0" smtClean="0"/>
              <a:t>would like</a:t>
            </a:r>
            <a:r>
              <a:rPr lang="cs-CZ" sz="3200" dirty="0" smtClean="0"/>
              <a:t> ...</a:t>
            </a:r>
            <a:br>
              <a:rPr lang="cs-CZ" sz="3200" dirty="0" smtClean="0"/>
            </a:br>
            <a:r>
              <a:rPr lang="cs-CZ" sz="3200" dirty="0" smtClean="0"/>
              <a:t>He </a:t>
            </a:r>
            <a:r>
              <a:rPr lang="cs-CZ" sz="3200" b="1" dirty="0" smtClean="0"/>
              <a:t>would like</a:t>
            </a:r>
            <a:r>
              <a:rPr lang="cs-CZ" sz="3200" dirty="0" smtClean="0"/>
              <a:t> ...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85846" y="1052736"/>
            <a:ext cx="277230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stejný</a:t>
            </a:r>
            <a:r>
              <a:rPr lang="cs-CZ" sz="3200" dirty="0" smtClean="0"/>
              <a:t>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00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2844" y="623980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 </a:t>
            </a:r>
            <a:r>
              <a:rPr lang="en-US" sz="2400" b="1" dirty="0" smtClean="0"/>
              <a:t>would</a:t>
            </a:r>
            <a:r>
              <a:rPr lang="en-US" sz="2400" dirty="0" smtClean="0"/>
              <a:t> </a:t>
            </a:r>
            <a:r>
              <a:rPr lang="en-US" sz="2400" b="1" dirty="0" smtClean="0"/>
              <a:t>like</a:t>
            </a:r>
            <a:r>
              <a:rPr lang="en-US" sz="2400" dirty="0" smtClean="0"/>
              <a:t> an espresso, please</a:t>
            </a:r>
            <a:r>
              <a:rPr lang="en-US" sz="2400" i="1" dirty="0" smtClean="0"/>
              <a:t>. </a:t>
            </a:r>
            <a:br>
              <a:rPr lang="en-US" sz="2400" i="1" dirty="0" smtClean="0"/>
            </a:br>
            <a:endParaRPr lang="cs-CZ" sz="2400" dirty="0"/>
          </a:p>
        </p:txBody>
      </p:sp>
      <p:pic>
        <p:nvPicPr>
          <p:cNvPr id="6148" name="Picture 4" descr="C:\Users\Uživatel\AppData\Local\Microsoft\Windows\Temporary Internet Files\Content.IE5\IL14G03W\MP9004387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437" y="226251"/>
            <a:ext cx="1219841" cy="1626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Uživatel\AppData\Local\Microsoft\Windows\Temporary Internet Files\Content.IE5\SPO5D2GF\MP9004236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054" y="2522967"/>
            <a:ext cx="1413538" cy="1727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289" y="2924944"/>
            <a:ext cx="5234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We</a:t>
            </a:r>
            <a:r>
              <a:rPr lang="en-US" sz="2400" dirty="0" smtClean="0"/>
              <a:t> </a:t>
            </a:r>
            <a:r>
              <a:rPr lang="en-US" sz="2400" b="1" dirty="0" smtClean="0"/>
              <a:t>would</a:t>
            </a:r>
            <a:r>
              <a:rPr lang="en-US" sz="2400" dirty="0" smtClean="0"/>
              <a:t> </a:t>
            </a:r>
            <a:r>
              <a:rPr lang="en-US" sz="2400" b="1" dirty="0" smtClean="0"/>
              <a:t>like</a:t>
            </a:r>
            <a:r>
              <a:rPr lang="en-US" sz="2400" dirty="0" smtClean="0"/>
              <a:t> something to eat</a:t>
            </a:r>
            <a:r>
              <a:rPr lang="en-US" sz="2400" i="1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9718" y="4709438"/>
            <a:ext cx="4581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</a:t>
            </a:r>
            <a:r>
              <a:rPr lang="en-US" sz="2400" dirty="0" smtClean="0"/>
              <a:t> </a:t>
            </a:r>
            <a:r>
              <a:rPr lang="en-US" sz="2400" b="1" dirty="0" smtClean="0"/>
              <a:t>would like</a:t>
            </a:r>
            <a:r>
              <a:rPr lang="en-US" sz="2400" b="1" dirty="0" smtClean="0">
                <a:solidFill>
                  <a:srgbClr val="FF0000"/>
                </a:solidFill>
              </a:rPr>
              <a:t> to </a:t>
            </a:r>
            <a:r>
              <a:rPr lang="en-US" sz="2400" dirty="0" smtClean="0"/>
              <a:t>swim.</a:t>
            </a:r>
            <a:endParaRPr lang="cs-CZ" sz="2400" dirty="0"/>
          </a:p>
        </p:txBody>
      </p:sp>
      <p:pic>
        <p:nvPicPr>
          <p:cNvPr id="6152" name="Picture 8" descr="C:\Users\Uživatel\AppData\Local\Microsoft\Windows\Temporary Internet Files\Content.IE5\IL14G03W\MC900430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549" y="4160602"/>
            <a:ext cx="2009775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630932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spojení WOULD LIKE následuje vždy pouze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infinitiv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2483768" y="5171104"/>
            <a:ext cx="3595586" cy="11382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031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Zápor a otázka</a:t>
            </a:r>
          </a:p>
          <a:p>
            <a:r>
              <a:rPr lang="cs-CZ" sz="2800" dirty="0" smtClean="0"/>
              <a:t>Zápor se tvoří jednoduše přidáním záporky NOT:</a:t>
            </a:r>
          </a:p>
          <a:p>
            <a:r>
              <a:rPr lang="cs-CZ" sz="2800" b="1" dirty="0" smtClean="0"/>
              <a:t>WOULD + NOT = WOULDN'T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Je třeba si pamatovat, že WOULD je pomocné sloveso, proto již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nebudeme</a:t>
            </a:r>
            <a:r>
              <a:rPr lang="cs-CZ" sz="2800" dirty="0" smtClean="0"/>
              <a:t> používat jiná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pomocná</a:t>
            </a:r>
            <a:r>
              <a:rPr lang="cs-CZ" sz="2800" dirty="0" smtClean="0"/>
              <a:t> slovesa. </a:t>
            </a:r>
          </a:p>
          <a:p>
            <a:endParaRPr lang="cs-CZ" sz="2800" dirty="0"/>
          </a:p>
          <a:p>
            <a:r>
              <a:rPr lang="cs-CZ" sz="2800" dirty="0" smtClean="0"/>
              <a:t>Porovnejte se samotným slovesem LIKE:</a:t>
            </a:r>
          </a:p>
          <a:p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221088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</a:t>
            </a:r>
            <a:r>
              <a:rPr lang="cs-CZ" sz="2800" dirty="0" smtClean="0"/>
              <a:t> you </a:t>
            </a:r>
            <a:r>
              <a:rPr lang="cs-CZ" sz="2800" b="1" dirty="0" smtClean="0"/>
              <a:t>like</a:t>
            </a:r>
            <a:r>
              <a:rPr lang="cs-CZ" sz="2800" dirty="0" smtClean="0"/>
              <a:t> apples?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4221088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Would</a:t>
            </a:r>
            <a:r>
              <a:rPr lang="en-US" sz="2800" dirty="0" smtClean="0"/>
              <a:t> you </a:t>
            </a:r>
            <a:r>
              <a:rPr lang="en-US" sz="2800" b="1" dirty="0" smtClean="0">
                <a:solidFill>
                  <a:srgbClr val="FF0000"/>
                </a:solidFill>
              </a:rPr>
              <a:t>like</a:t>
            </a:r>
            <a:r>
              <a:rPr lang="en-US" sz="2800" dirty="0" smtClean="0"/>
              <a:t> an apple?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15719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Máš rád jablka?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515719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Dal by sis jablko?  /  Chtěl bys jablko?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932040" y="4744308"/>
            <a:ext cx="144016" cy="4128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611560" y="4744308"/>
            <a:ext cx="72008" cy="4128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01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Uživatel\AppData\Local\Microsoft\Windows\Temporary Internet Files\Content.IE5\9MW98P3U\MC900295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668" y="188640"/>
            <a:ext cx="2441064" cy="200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2708920"/>
            <a:ext cx="7092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 think she </a:t>
            </a:r>
            <a:r>
              <a:rPr lang="en-US" sz="2400" b="1" dirty="0" smtClean="0"/>
              <a:t>wouldn't like</a:t>
            </a:r>
            <a:r>
              <a:rPr lang="en-US" sz="2400" dirty="0" smtClean="0"/>
              <a:t> to go to the cinema with me.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9542" y="620688"/>
            <a:ext cx="5564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My girlfriend </a:t>
            </a:r>
            <a:r>
              <a:rPr lang="en-US" sz="2400" b="1" dirty="0" smtClean="0"/>
              <a:t>would like</a:t>
            </a:r>
            <a:r>
              <a:rPr lang="en-US" sz="2400" dirty="0" smtClean="0"/>
              <a:t> to see the film too.</a:t>
            </a:r>
            <a:endParaRPr lang="cs-CZ" sz="2400" dirty="0"/>
          </a:p>
        </p:txBody>
      </p:sp>
      <p:pic>
        <p:nvPicPr>
          <p:cNvPr id="7172" name="Picture 4" descr="C:\Users\Uživatel\AppData\Local\Microsoft\Windows\Temporary Internet Files\Content.IE5\SPO5D2GF\MC9003607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1690358" cy="228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4381653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What </a:t>
            </a:r>
            <a:r>
              <a:rPr lang="en-US" sz="2400" b="1" dirty="0" smtClean="0"/>
              <a:t>would</a:t>
            </a:r>
            <a:r>
              <a:rPr lang="en-US" sz="2400" dirty="0" smtClean="0"/>
              <a:t> you </a:t>
            </a:r>
            <a:r>
              <a:rPr lang="en-US" sz="2400" b="1" dirty="0" smtClean="0"/>
              <a:t>like</a:t>
            </a:r>
            <a:r>
              <a:rPr lang="en-US" sz="2400" dirty="0" smtClean="0"/>
              <a:t> for breakfast? </a:t>
            </a:r>
          </a:p>
          <a:p>
            <a:endParaRPr lang="cs-CZ" sz="2400" dirty="0"/>
          </a:p>
        </p:txBody>
      </p:sp>
      <p:pic>
        <p:nvPicPr>
          <p:cNvPr id="7176" name="Picture 8" descr="C:\Users\Uživatel\AppData\Local\Microsoft\Windows\Temporary Internet Files\Content.IE5\SPO5D2GF\MC9002334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176" y="3605602"/>
            <a:ext cx="2041556" cy="174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6093296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Would</a:t>
            </a:r>
            <a:r>
              <a:rPr lang="en-US" sz="2400" dirty="0" smtClean="0"/>
              <a:t> you </a:t>
            </a:r>
            <a:r>
              <a:rPr lang="en-US" sz="2400" b="1" dirty="0" smtClean="0"/>
              <a:t>like</a:t>
            </a:r>
            <a:r>
              <a:rPr lang="en-US" sz="2400" dirty="0" smtClean="0"/>
              <a:t> sparkling or still?</a:t>
            </a:r>
            <a:endParaRPr lang="cs-CZ" sz="2400" dirty="0"/>
          </a:p>
        </p:txBody>
      </p:sp>
      <p:pic>
        <p:nvPicPr>
          <p:cNvPr id="7177" name="Picture 9" descr="C:\Users\Uživatel\AppData\Local\Microsoft\Windows\Temporary Internet Files\Content.IE5\SPO5D2GF\MP9003211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270" y="5338230"/>
            <a:ext cx="1077227" cy="151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674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017" y="548680"/>
            <a:ext cx="55446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b="1" dirty="0" smtClean="0"/>
              <a:t>Would</a:t>
            </a:r>
            <a:r>
              <a:rPr lang="cs-CZ" sz="2800" dirty="0" smtClean="0"/>
              <a:t> you </a:t>
            </a:r>
            <a:r>
              <a:rPr lang="cs-CZ" sz="2800" b="1" dirty="0" smtClean="0"/>
              <a:t>like</a:t>
            </a:r>
            <a:r>
              <a:rPr lang="cs-CZ" sz="2800" dirty="0" smtClean="0"/>
              <a:t> an apple?    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b="1" dirty="0" smtClean="0"/>
          </a:p>
        </p:txBody>
      </p:sp>
      <p:pic>
        <p:nvPicPr>
          <p:cNvPr id="5122" name="Picture 2" descr="C:\Users\Uživatel\AppData\Local\Microsoft\Windows\Temporary Internet Files\Content.IE5\SPO5D2GF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033" y="40818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živatel\AppData\Local\Microsoft\Windows\Temporary Internet Files\Content.IE5\SPO5D2GF\MP9004486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01867"/>
            <a:ext cx="3563888" cy="237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71592" y="10151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 je nasnadě: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83670" y="98072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Yes, I would.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7566" y="4276253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 </a:t>
            </a:r>
            <a:r>
              <a:rPr lang="cs-CZ" sz="2800" b="1" i="1" dirty="0" smtClean="0"/>
              <a:t>No, she wouldn't.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017" y="3429000"/>
            <a:ext cx="50500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Would</a:t>
            </a:r>
            <a:r>
              <a:rPr lang="cs-CZ" sz="2800" dirty="0" smtClean="0"/>
              <a:t> she </a:t>
            </a:r>
            <a:r>
              <a:rPr lang="cs-CZ" sz="2800" b="1" dirty="0" smtClean="0"/>
              <a:t>like</a:t>
            </a:r>
            <a:r>
              <a:rPr lang="cs-CZ" sz="2800" dirty="0" smtClean="0"/>
              <a:t> to go?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5635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" name="Picture 20" descr="C:\Users\Uživatel\AppData\Local\Microsoft\Windows\Temporary Internet Files\Content.IE5\ZN8HDXI6\MC9003470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21029"/>
            <a:ext cx="2079360" cy="222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živatel\AppData\Local\Microsoft\Windows\Temporary Internet Files\Content.IE5\SPO5D2GF\MM90028300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42" y="1612546"/>
            <a:ext cx="2676169" cy="267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3943419" y="857866"/>
            <a:ext cx="2899091" cy="1143366"/>
          </a:xfrm>
          <a:prstGeom prst="wedgeRoundRectCallout">
            <a:avLst>
              <a:gd name="adj1" fmla="val 80912"/>
              <a:gd name="adj2" fmla="val 5476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1" dirty="0" smtClean="0">
                <a:solidFill>
                  <a:schemeClr val="tx1"/>
                </a:solidFill>
              </a:rPr>
              <a:t>Would</a:t>
            </a:r>
            <a:r>
              <a:rPr lang="en-US" sz="2400" i="1" dirty="0" smtClean="0">
                <a:solidFill>
                  <a:schemeClr val="tx1"/>
                </a:solidFill>
              </a:rPr>
              <a:t> you </a:t>
            </a:r>
            <a:r>
              <a:rPr lang="en-US" sz="2400" b="1" i="1" dirty="0" smtClean="0">
                <a:solidFill>
                  <a:schemeClr val="tx1"/>
                </a:solidFill>
              </a:rPr>
              <a:t>like</a:t>
            </a:r>
            <a:r>
              <a:rPr lang="en-US" sz="2400" i="1" dirty="0" smtClean="0">
                <a:solidFill>
                  <a:schemeClr val="tx1"/>
                </a:solidFill>
              </a:rPr>
              <a:t> an espresso? </a:t>
            </a:r>
            <a:r>
              <a:rPr lang="en-US" sz="2400" b="1" i="1" dirty="0" smtClean="0">
                <a:solidFill>
                  <a:schemeClr val="tx1"/>
                </a:solidFill>
              </a:rPr>
              <a:t/>
            </a:r>
            <a:br>
              <a:rPr lang="en-US" sz="2400" b="1" i="1" dirty="0" smtClean="0">
                <a:solidFill>
                  <a:schemeClr val="tx1"/>
                </a:solidFill>
              </a:rPr>
            </a:b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563682" y="2348880"/>
            <a:ext cx="2448272" cy="720080"/>
          </a:xfrm>
          <a:prstGeom prst="wedgeRoundRectCallout">
            <a:avLst>
              <a:gd name="adj1" fmla="val 82780"/>
              <a:gd name="adj2" fmla="val 3177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Yes, please.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16632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odpovídáte na dotaz, zda si něco dáte, můžete použít:</a:t>
            </a:r>
          </a:p>
          <a:p>
            <a:endParaRPr lang="cs-CZ" sz="2400" dirty="0"/>
          </a:p>
        </p:txBody>
      </p:sp>
      <p:sp>
        <p:nvSpPr>
          <p:cNvPr id="36" name="Zaoblený obdélníkový popisek 35"/>
          <p:cNvSpPr/>
          <p:nvPr/>
        </p:nvSpPr>
        <p:spPr>
          <a:xfrm>
            <a:off x="2075668" y="3717032"/>
            <a:ext cx="2899091" cy="1143366"/>
          </a:xfrm>
          <a:prstGeom prst="wedgeRoundRectCallout">
            <a:avLst>
              <a:gd name="adj1" fmla="val 80912"/>
              <a:gd name="adj2" fmla="val 5476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1" dirty="0" smtClean="0">
                <a:solidFill>
                  <a:schemeClr val="tx1"/>
                </a:solidFill>
              </a:rPr>
              <a:t>Would</a:t>
            </a:r>
            <a:r>
              <a:rPr lang="en-US" sz="2400" i="1" dirty="0" smtClean="0">
                <a:solidFill>
                  <a:schemeClr val="tx1"/>
                </a:solidFill>
              </a:rPr>
              <a:t> you </a:t>
            </a:r>
            <a:r>
              <a:rPr lang="en-US" sz="2400" b="1" i="1" dirty="0" smtClean="0">
                <a:solidFill>
                  <a:schemeClr val="tx1"/>
                </a:solidFill>
              </a:rPr>
              <a:t>like</a:t>
            </a:r>
            <a:r>
              <a:rPr lang="en-US" sz="2400" i="1" dirty="0" smtClean="0">
                <a:solidFill>
                  <a:schemeClr val="tx1"/>
                </a:solidFill>
              </a:rPr>
              <a:t> an espresso? </a:t>
            </a:r>
            <a:r>
              <a:rPr lang="en-US" sz="2400" b="1" i="1" dirty="0" smtClean="0">
                <a:solidFill>
                  <a:schemeClr val="tx1"/>
                </a:solidFill>
              </a:rPr>
              <a:t/>
            </a:r>
            <a:br>
              <a:rPr lang="en-US" sz="2400" b="1" i="1" dirty="0" smtClean="0">
                <a:solidFill>
                  <a:schemeClr val="tx1"/>
                </a:solidFill>
              </a:rPr>
            </a:b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7" name="Picture 3" descr="C:\Users\Uživatel\AppData\Local\Microsoft\Windows\Temporary Internet Files\Content.IE5\IL14G03W\MC9004299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591" y="4953831"/>
            <a:ext cx="1835264" cy="182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Zaoblený obdélníkový popisek 38"/>
          <p:cNvSpPr/>
          <p:nvPr/>
        </p:nvSpPr>
        <p:spPr>
          <a:xfrm>
            <a:off x="14257" y="5006264"/>
            <a:ext cx="2448272" cy="720080"/>
          </a:xfrm>
          <a:prstGeom prst="wedgeRoundRectCallout">
            <a:avLst>
              <a:gd name="adj1" fmla="val 83985"/>
              <a:gd name="adj2" fmla="val -304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No, thank you.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00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36" grpId="0" animBg="1"/>
      <p:bldP spid="3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4345050" y="1913384"/>
            <a:ext cx="2963254" cy="1614166"/>
          </a:xfrm>
          <a:prstGeom prst="cloudCallout">
            <a:avLst>
              <a:gd name="adj1" fmla="val -53855"/>
              <a:gd name="adj2" fmla="val 572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1" name="Picture 3" descr="C:\Users\Uživatel\AppData\Local\Microsoft\Windows\Temporary Internet Files\Content.IE5\ZN8HDXI6\MC900361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02" y="3284984"/>
            <a:ext cx="3654448" cy="341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živatel\AppData\Local\Microsoft\Windows\Temporary Internet Files\Content.IE5\9MW98P3U\MC90044174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355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4132466"/>
            <a:ext cx="3763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 smtClean="0"/>
              <a:t>She</a:t>
            </a:r>
            <a:r>
              <a:rPr lang="en-US" sz="2800" b="1" i="1" dirty="0" smtClean="0"/>
              <a:t>'d like</a:t>
            </a:r>
            <a:r>
              <a:rPr lang="en-US" sz="2800" i="1" dirty="0" smtClean="0"/>
              <a:t> a sandwich.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0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Velice běžné je použití </a:t>
            </a:r>
            <a:r>
              <a:rPr lang="cs-CZ" sz="2800" b="1" dirty="0" smtClean="0">
                <a:solidFill>
                  <a:srgbClr val="FF0000"/>
                </a:solidFill>
              </a:rPr>
              <a:t>staženého tvaru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r>
              <a:rPr lang="cs-CZ" sz="2800" dirty="0" smtClean="0"/>
              <a:t>I </a:t>
            </a:r>
            <a:r>
              <a:rPr lang="cs-CZ" sz="2800" b="1" dirty="0" smtClean="0"/>
              <a:t>would </a:t>
            </a:r>
            <a:r>
              <a:rPr lang="cs-CZ" sz="2800" dirty="0" smtClean="0"/>
              <a:t>like </a:t>
            </a:r>
            <a:r>
              <a:rPr lang="cs-CZ" sz="2800" b="1" dirty="0" smtClean="0"/>
              <a:t>=        </a:t>
            </a:r>
            <a:r>
              <a:rPr lang="cs-CZ" sz="2800" dirty="0" smtClean="0"/>
              <a:t> I</a:t>
            </a:r>
            <a:r>
              <a:rPr lang="cs-CZ" sz="2800" b="1" dirty="0" smtClean="0"/>
              <a:t>'d </a:t>
            </a:r>
            <a:r>
              <a:rPr lang="cs-CZ" sz="2800" dirty="0" smtClean="0"/>
              <a:t>like </a:t>
            </a:r>
            <a:br>
              <a:rPr lang="cs-CZ" sz="2800" dirty="0" smtClean="0"/>
            </a:br>
            <a:r>
              <a:rPr lang="cs-CZ" sz="2800" dirty="0" smtClean="0"/>
              <a:t>you </a:t>
            </a:r>
            <a:r>
              <a:rPr lang="cs-CZ" sz="2800" b="1" dirty="0" smtClean="0"/>
              <a:t>would </a:t>
            </a:r>
            <a:r>
              <a:rPr lang="cs-CZ" sz="2800" dirty="0" smtClean="0"/>
              <a:t>like </a:t>
            </a:r>
            <a:r>
              <a:rPr lang="cs-CZ" sz="2800" b="1" dirty="0" smtClean="0"/>
              <a:t>=</a:t>
            </a:r>
            <a:r>
              <a:rPr lang="cs-CZ" sz="2800" dirty="0" smtClean="0"/>
              <a:t>   you</a:t>
            </a:r>
            <a:r>
              <a:rPr lang="cs-CZ" sz="2800" b="1" dirty="0" smtClean="0"/>
              <a:t>'d </a:t>
            </a:r>
            <a:r>
              <a:rPr lang="cs-CZ" sz="2800" dirty="0" smtClean="0"/>
              <a:t>like </a:t>
            </a:r>
            <a:br>
              <a:rPr lang="cs-CZ" sz="2800" dirty="0" smtClean="0"/>
            </a:br>
            <a:r>
              <a:rPr lang="cs-CZ" sz="2800" dirty="0" smtClean="0"/>
              <a:t>he </a:t>
            </a:r>
            <a:r>
              <a:rPr lang="cs-CZ" sz="2800" b="1" dirty="0" smtClean="0"/>
              <a:t>would </a:t>
            </a:r>
            <a:r>
              <a:rPr lang="cs-CZ" sz="2800" dirty="0" smtClean="0"/>
              <a:t>like </a:t>
            </a:r>
            <a:r>
              <a:rPr lang="cs-CZ" sz="2800" b="1" dirty="0" smtClean="0"/>
              <a:t>=    </a:t>
            </a:r>
            <a:r>
              <a:rPr lang="cs-CZ" sz="2800" dirty="0" smtClean="0"/>
              <a:t> he</a:t>
            </a:r>
            <a:r>
              <a:rPr lang="cs-CZ" sz="2800" b="1" dirty="0" smtClean="0"/>
              <a:t>'d </a:t>
            </a:r>
            <a:r>
              <a:rPr lang="cs-CZ" sz="2800" dirty="0" smtClean="0"/>
              <a:t>like </a:t>
            </a:r>
            <a:br>
              <a:rPr lang="cs-CZ" sz="2800" dirty="0" smtClean="0"/>
            </a:br>
            <a:r>
              <a:rPr lang="cs-CZ" sz="2800" i="1" dirty="0" smtClean="0"/>
              <a:t>atd.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229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živatel\AppData\Local\Microsoft\Windows\Temporary Internet Files\Content.IE5\9MW98P3U\MC90044174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142" y="2354894"/>
            <a:ext cx="1842429" cy="184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9059" y="4854932"/>
            <a:ext cx="381642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She</a:t>
            </a:r>
            <a:r>
              <a:rPr lang="en-US" sz="2400" b="1" dirty="0" smtClean="0"/>
              <a:t>'d like</a:t>
            </a:r>
            <a:r>
              <a:rPr lang="en-US" sz="2400" dirty="0" smtClean="0"/>
              <a:t> a sandwich. </a:t>
            </a:r>
            <a:r>
              <a:rPr lang="en-US" sz="2800" i="1" dirty="0" smtClean="0"/>
              <a:t/>
            </a:r>
            <a:br>
              <a:rPr lang="en-US" sz="2800" i="1" dirty="0" smtClean="0"/>
            </a:b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7" y="188640"/>
            <a:ext cx="545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What would you like?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5611" y="95311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</a:t>
            </a:r>
            <a:r>
              <a:rPr lang="cs-CZ" sz="2400" b="1" dirty="0" smtClean="0"/>
              <a:t>d like </a:t>
            </a:r>
            <a:r>
              <a:rPr lang="cs-CZ" sz="2400" dirty="0" smtClean="0"/>
              <a:t>a cup of coffee.</a:t>
            </a:r>
            <a:endParaRPr lang="cs-CZ" sz="2400" dirty="0"/>
          </a:p>
        </p:txBody>
      </p:sp>
      <p:pic>
        <p:nvPicPr>
          <p:cNvPr id="12" name="Picture 2" descr="C:\Users\Uživatel\AppData\Local\Microsoft\Windows\Temporary Internet Files\Content.IE5\ZN8HDXI6\MC9002173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409" y="489925"/>
            <a:ext cx="1837030" cy="1368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2557" y="185878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</a:t>
            </a:r>
            <a:r>
              <a:rPr lang="cs-CZ" sz="2400" b="1" dirty="0" smtClean="0"/>
              <a:t>d like </a:t>
            </a:r>
            <a:r>
              <a:rPr lang="cs-CZ" sz="2400" dirty="0" smtClean="0"/>
              <a:t>a </a:t>
            </a:r>
            <a:r>
              <a:rPr lang="cs-CZ" sz="2400" dirty="0" smtClean="0"/>
              <a:t>sandwich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5611" y="2636912"/>
            <a:ext cx="4498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</a:t>
            </a:r>
            <a:r>
              <a:rPr lang="cs-CZ" sz="2400" b="1" dirty="0" smtClean="0"/>
              <a:t>d</a:t>
            </a:r>
            <a:r>
              <a:rPr lang="cs-CZ" sz="2400" dirty="0" smtClean="0"/>
              <a:t> </a:t>
            </a:r>
            <a:r>
              <a:rPr lang="cs-CZ" sz="2400" b="1" dirty="0" smtClean="0"/>
              <a:t>like</a:t>
            </a:r>
            <a:r>
              <a:rPr lang="cs-CZ" sz="2400" dirty="0" smtClean="0"/>
              <a:t> an orange.</a:t>
            </a:r>
            <a:endParaRPr lang="cs-CZ" sz="2400" dirty="0"/>
          </a:p>
        </p:txBody>
      </p:sp>
      <p:pic>
        <p:nvPicPr>
          <p:cNvPr id="3079" name="Picture 7" descr="C:\Users\Uživatel\AppData\Local\Microsoft\Windows\Temporary Internet Files\Content.IE5\ZN8HDXI6\MC9004417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57184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4265" y="3366326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What would she like?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9059" y="4005064"/>
            <a:ext cx="38164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She‘</a:t>
            </a:r>
            <a:r>
              <a:rPr lang="cs-CZ" sz="2400" b="1" dirty="0" smtClean="0">
                <a:solidFill>
                  <a:prstClr val="black"/>
                </a:solidFill>
              </a:rPr>
              <a:t>d </a:t>
            </a:r>
            <a:r>
              <a:rPr lang="cs-CZ" sz="2400" b="1" dirty="0">
                <a:solidFill>
                  <a:prstClr val="black"/>
                </a:solidFill>
              </a:rPr>
              <a:t>like </a:t>
            </a:r>
            <a:r>
              <a:rPr lang="cs-CZ" sz="2400" dirty="0">
                <a:solidFill>
                  <a:prstClr val="black"/>
                </a:solidFill>
              </a:rPr>
              <a:t>a cup of coffee.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9059" y="5747484"/>
            <a:ext cx="33028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She‘</a:t>
            </a:r>
            <a:r>
              <a:rPr lang="cs-CZ" sz="2400" b="1" dirty="0" smtClean="0">
                <a:solidFill>
                  <a:prstClr val="black"/>
                </a:solidFill>
              </a:rPr>
              <a:t>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like</a:t>
            </a:r>
            <a:r>
              <a:rPr lang="cs-CZ" sz="2400" dirty="0">
                <a:solidFill>
                  <a:prstClr val="black"/>
                </a:solidFill>
              </a:rPr>
              <a:t> an orange.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7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465" y="908720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to </a:t>
            </a:r>
            <a:r>
              <a:rPr lang="cs-CZ" sz="2400" b="1" dirty="0" smtClean="0"/>
              <a:t>hovorové</a:t>
            </a:r>
            <a:r>
              <a:rPr lang="cs-CZ" sz="2400" dirty="0" smtClean="0"/>
              <a:t> sloveso typické pro </a:t>
            </a:r>
            <a:r>
              <a:rPr lang="cs-CZ" sz="2400" b="1" dirty="0" smtClean="0"/>
              <a:t>britskou</a:t>
            </a:r>
            <a:r>
              <a:rPr lang="cs-CZ" sz="2400" dirty="0" smtClean="0"/>
              <a:t> angličtinu</a:t>
            </a:r>
            <a:r>
              <a:rPr lang="cs-CZ" sz="2400" dirty="0" smtClean="0"/>
              <a:t>.</a:t>
            </a: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763688" y="-27384"/>
            <a:ext cx="48226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Sloveso FANCY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9168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solidFill>
                  <a:prstClr val="black"/>
                </a:solidFill>
              </a:rPr>
              <a:t>Do </a:t>
            </a:r>
            <a:r>
              <a:rPr lang="cs-CZ" sz="2400" i="1" dirty="0">
                <a:solidFill>
                  <a:prstClr val="black"/>
                </a:solidFill>
              </a:rPr>
              <a:t>you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>
                <a:solidFill>
                  <a:prstClr val="black"/>
                </a:solidFill>
              </a:rPr>
              <a:t>fancy</a:t>
            </a:r>
            <a:r>
              <a:rPr lang="cs-CZ" sz="2400" i="1" dirty="0">
                <a:solidFill>
                  <a:prstClr val="black"/>
                </a:solidFill>
              </a:rPr>
              <a:t> a drink? </a:t>
            </a:r>
            <a:br>
              <a:rPr lang="cs-CZ" sz="2400" i="1" dirty="0">
                <a:solidFill>
                  <a:prstClr val="black"/>
                </a:solidFill>
              </a:rPr>
            </a:br>
            <a:r>
              <a:rPr lang="cs-CZ" sz="2400" i="1" dirty="0">
                <a:solidFill>
                  <a:prstClr val="black"/>
                </a:solidFill>
              </a:rPr>
              <a:t>What</a:t>
            </a:r>
            <a:r>
              <a:rPr lang="cs-CZ" sz="2400" i="1" dirty="0">
                <a:solidFill>
                  <a:prstClr val="black"/>
                </a:solidFill>
              </a:rPr>
              <a:t> do </a:t>
            </a:r>
            <a:r>
              <a:rPr lang="cs-CZ" sz="2400" i="1" dirty="0">
                <a:solidFill>
                  <a:prstClr val="black"/>
                </a:solidFill>
              </a:rPr>
              <a:t>you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>
                <a:solidFill>
                  <a:prstClr val="black"/>
                </a:solidFill>
              </a:rPr>
              <a:t>fancy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i="1" dirty="0">
                <a:solidFill>
                  <a:prstClr val="black"/>
                </a:solidFill>
              </a:rPr>
              <a:t>for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i="1" dirty="0">
                <a:solidFill>
                  <a:prstClr val="black"/>
                </a:solidFill>
              </a:rPr>
              <a:t>breakfast</a:t>
            </a:r>
            <a:r>
              <a:rPr lang="cs-CZ" sz="2400" i="1" dirty="0">
                <a:solidFill>
                  <a:prstClr val="black"/>
                </a:solidFill>
              </a:rPr>
              <a:t>?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Pokud je po slovesu </a:t>
            </a:r>
            <a:r>
              <a:rPr lang="cs-CZ" sz="2400" dirty="0"/>
              <a:t>FANCY</a:t>
            </a:r>
            <a:r>
              <a:rPr lang="cs-CZ" sz="2400" dirty="0"/>
              <a:t> v tomto významu další sloveso, musí být v </a:t>
            </a:r>
            <a:r>
              <a:rPr lang="cs-CZ" sz="2400" b="1" dirty="0">
                <a:solidFill>
                  <a:srgbClr val="FF0000"/>
                </a:solidFill>
              </a:rPr>
              <a:t>gerundiu</a:t>
            </a:r>
            <a:r>
              <a:rPr lang="cs-CZ" sz="2400" dirty="0"/>
              <a:t> (-</a:t>
            </a:r>
            <a:r>
              <a:rPr lang="cs-CZ" sz="2400" dirty="0"/>
              <a:t>ing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4437112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/>
              <a:t>Do </a:t>
            </a:r>
            <a:r>
              <a:rPr lang="cs-CZ" sz="2400" i="1" dirty="0"/>
              <a:t>you</a:t>
            </a:r>
            <a:r>
              <a:rPr lang="cs-CZ" sz="2400" i="1" dirty="0"/>
              <a:t> </a:t>
            </a:r>
            <a:r>
              <a:rPr lang="cs-CZ" sz="2400" b="1" i="1" dirty="0"/>
              <a:t>fancy</a:t>
            </a:r>
            <a:r>
              <a:rPr lang="cs-CZ" sz="2400" i="1" dirty="0"/>
              <a:t> </a:t>
            </a:r>
            <a:r>
              <a:rPr lang="cs-CZ" sz="2400" i="1" dirty="0"/>
              <a:t>go</a:t>
            </a:r>
            <a:r>
              <a:rPr lang="cs-CZ" sz="2400" b="1" i="1" dirty="0">
                <a:solidFill>
                  <a:srgbClr val="FF0000"/>
                </a:solidFill>
              </a:rPr>
              <a:t>ing</a:t>
            </a:r>
            <a:r>
              <a:rPr lang="cs-CZ" sz="2400" i="1" dirty="0"/>
              <a:t> </a:t>
            </a:r>
            <a:r>
              <a:rPr lang="cs-CZ" sz="2400" i="1" dirty="0"/>
              <a:t>for</a:t>
            </a:r>
            <a:r>
              <a:rPr lang="cs-CZ" sz="2400" i="1" dirty="0"/>
              <a:t> a </a:t>
            </a:r>
            <a:r>
              <a:rPr lang="cs-CZ" sz="2400" i="1" dirty="0"/>
              <a:t>walk</a:t>
            </a:r>
            <a:r>
              <a:rPr lang="cs-CZ" sz="2400" i="1" dirty="0"/>
              <a:t>? </a:t>
            </a:r>
            <a:br>
              <a:rPr lang="cs-CZ" sz="2400" i="1" dirty="0"/>
            </a:br>
            <a:r>
              <a:rPr lang="cs-CZ" sz="2400" i="1" dirty="0"/>
              <a:t>I </a:t>
            </a:r>
            <a:r>
              <a:rPr lang="cs-CZ" sz="2400" i="1" dirty="0"/>
              <a:t>don't</a:t>
            </a:r>
            <a:r>
              <a:rPr lang="cs-CZ" sz="2400" i="1" dirty="0"/>
              <a:t> </a:t>
            </a:r>
            <a:r>
              <a:rPr lang="cs-CZ" sz="2400" i="1" dirty="0"/>
              <a:t>really</a:t>
            </a:r>
            <a:r>
              <a:rPr lang="cs-CZ" sz="2400" i="1" dirty="0"/>
              <a:t> </a:t>
            </a:r>
            <a:r>
              <a:rPr lang="cs-CZ" sz="2400" b="1" i="1" dirty="0"/>
              <a:t>fancy</a:t>
            </a:r>
            <a:r>
              <a:rPr lang="cs-CZ" sz="2400" i="1" dirty="0"/>
              <a:t> </a:t>
            </a:r>
            <a:r>
              <a:rPr lang="cs-CZ" sz="2400" i="1" dirty="0"/>
              <a:t>go</a:t>
            </a:r>
            <a:r>
              <a:rPr lang="cs-CZ" sz="2400" b="1" i="1" dirty="0">
                <a:solidFill>
                  <a:srgbClr val="FF0000"/>
                </a:solidFill>
              </a:rPr>
              <a:t>ing</a:t>
            </a:r>
            <a:r>
              <a:rPr lang="cs-CZ" sz="2400" i="1" dirty="0"/>
              <a:t> to </a:t>
            </a:r>
            <a:r>
              <a:rPr lang="cs-CZ" sz="2400" i="1" dirty="0"/>
              <a:t>the</a:t>
            </a:r>
            <a:r>
              <a:rPr lang="cs-CZ" sz="2400" i="1" dirty="0"/>
              <a:t> </a:t>
            </a:r>
            <a:r>
              <a:rPr lang="cs-CZ" sz="2400" i="1" dirty="0"/>
              <a:t>cinema</a:t>
            </a:r>
            <a:r>
              <a:rPr lang="cs-CZ" sz="2400" i="1" dirty="0"/>
              <a:t>. 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8465" y="5445224"/>
            <a:ext cx="88660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Pozn.:</a:t>
            </a:r>
            <a:r>
              <a:rPr lang="cs-CZ" sz="2400" dirty="0">
                <a:solidFill>
                  <a:prstClr val="black"/>
                </a:solidFill>
              </a:rPr>
              <a:t> Jelikož se jedná o hovorovou angličtinu, můžete se také často setkat s otázkou bez úvodního 'do </a:t>
            </a:r>
            <a:r>
              <a:rPr lang="cs-CZ" sz="2400" dirty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':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6309320"/>
            <a:ext cx="41764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i="1" dirty="0">
                <a:solidFill>
                  <a:prstClr val="black"/>
                </a:solidFill>
              </a:rPr>
              <a:t>Fancy</a:t>
            </a:r>
            <a:r>
              <a:rPr lang="cs-CZ" sz="2400" i="1" dirty="0">
                <a:solidFill>
                  <a:prstClr val="black"/>
                </a:solidFill>
              </a:rPr>
              <a:t> a drink? 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051720" y="4115981"/>
            <a:ext cx="1440160" cy="32113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51520" y="1412776"/>
            <a:ext cx="812786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fancy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sth</a:t>
            </a:r>
            <a:r>
              <a:rPr lang="cs-CZ" sz="2800" dirty="0">
                <a:solidFill>
                  <a:prstClr val="black"/>
                </a:solidFill>
              </a:rPr>
              <a:t> = mít chuť na </a:t>
            </a:r>
            <a:r>
              <a:rPr lang="cs-CZ" sz="2800" dirty="0" smtClean="0">
                <a:solidFill>
                  <a:prstClr val="black"/>
                </a:solidFill>
              </a:rPr>
              <a:t>něco</a:t>
            </a:r>
            <a:endParaRPr lang="cs-CZ" sz="28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2747829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fancy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doing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sth</a:t>
            </a:r>
            <a:r>
              <a:rPr lang="cs-CZ" sz="2800" dirty="0">
                <a:solidFill>
                  <a:prstClr val="black"/>
                </a:solidFill>
              </a:rPr>
              <a:t> = mít chuť na dělání něčeho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923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01738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Určitě </a:t>
            </a:r>
            <a:r>
              <a:rPr lang="cs-CZ" sz="2800" dirty="0" smtClean="0"/>
              <a:t>znáte sloveso </a:t>
            </a:r>
            <a:r>
              <a:rPr lang="cs-CZ" sz="2800" b="1" dirty="0" smtClean="0"/>
              <a:t>WANT = chtít</a:t>
            </a:r>
            <a:r>
              <a:rPr lang="cs-CZ" sz="2800" dirty="0" smtClean="0"/>
              <a:t>. Pokud však chcete být zdvořilí, rozhodně ho nepoužívejte.</a:t>
            </a:r>
          </a:p>
          <a:p>
            <a:endParaRPr lang="cs-CZ" sz="2800" i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146931" y="260648"/>
            <a:ext cx="68501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would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like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vs. </a:t>
            </a:r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WANT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996952"/>
            <a:ext cx="835292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i="1" dirty="0">
                <a:solidFill>
                  <a:prstClr val="black"/>
                </a:solidFill>
              </a:rPr>
              <a:t>I </a:t>
            </a:r>
            <a:r>
              <a:rPr lang="cs-CZ" sz="2800" b="1" i="1" dirty="0">
                <a:solidFill>
                  <a:prstClr val="black"/>
                </a:solidFill>
              </a:rPr>
              <a:t>want</a:t>
            </a:r>
            <a:r>
              <a:rPr lang="cs-CZ" sz="2800" i="1" dirty="0">
                <a:solidFill>
                  <a:prstClr val="black"/>
                </a:solidFill>
              </a:rPr>
              <a:t> a hamburger. </a:t>
            </a:r>
            <a:br>
              <a:rPr lang="cs-CZ" sz="2800" i="1" dirty="0">
                <a:solidFill>
                  <a:prstClr val="black"/>
                </a:solidFill>
              </a:rPr>
            </a:br>
            <a:endParaRPr lang="cs-CZ" sz="2800" i="1" dirty="0" smtClean="0">
              <a:solidFill>
                <a:prstClr val="black"/>
              </a:solidFill>
            </a:endParaRPr>
          </a:p>
          <a:p>
            <a:pPr lvl="0"/>
            <a:r>
              <a:rPr lang="cs-CZ" sz="2800" i="1" dirty="0" smtClean="0">
                <a:solidFill>
                  <a:prstClr val="black"/>
                </a:solidFill>
              </a:rPr>
              <a:t>I </a:t>
            </a:r>
            <a:r>
              <a:rPr lang="cs-CZ" sz="2800" b="1" i="1" dirty="0" err="1" smtClean="0">
                <a:solidFill>
                  <a:prstClr val="black"/>
                </a:solidFill>
              </a:rPr>
              <a:t>would</a:t>
            </a:r>
            <a:r>
              <a:rPr lang="cs-CZ" sz="2800" b="1" i="1" dirty="0" smtClean="0">
                <a:solidFill>
                  <a:prstClr val="black"/>
                </a:solidFill>
              </a:rPr>
              <a:t> </a:t>
            </a:r>
            <a:r>
              <a:rPr lang="cs-CZ" sz="2800" b="1" i="1" dirty="0" err="1" smtClean="0">
                <a:solidFill>
                  <a:prstClr val="black"/>
                </a:solidFill>
              </a:rPr>
              <a:t>like</a:t>
            </a:r>
            <a:r>
              <a:rPr lang="cs-CZ" sz="2800" i="1" dirty="0" smtClean="0">
                <a:solidFill>
                  <a:prstClr val="black"/>
                </a:solidFill>
              </a:rPr>
              <a:t> a hamburger.</a:t>
            </a:r>
            <a:r>
              <a:rPr lang="cs-CZ" sz="2800" dirty="0" smtClean="0">
                <a:solidFill>
                  <a:prstClr val="black"/>
                </a:solidFill>
              </a:rPr>
              <a:t> / </a:t>
            </a:r>
            <a:r>
              <a:rPr lang="cs-CZ" sz="2800" i="1" dirty="0" err="1" smtClean="0">
                <a:solidFill>
                  <a:prstClr val="black"/>
                </a:solidFill>
              </a:rPr>
              <a:t>I</a:t>
            </a:r>
            <a:r>
              <a:rPr lang="cs-CZ" sz="2800" b="1" i="1" dirty="0" err="1" smtClean="0">
                <a:solidFill>
                  <a:prstClr val="black"/>
                </a:solidFill>
              </a:rPr>
              <a:t>'d</a:t>
            </a:r>
            <a:r>
              <a:rPr lang="cs-CZ" sz="2800" b="1" i="1" dirty="0" smtClean="0">
                <a:solidFill>
                  <a:prstClr val="black"/>
                </a:solidFill>
              </a:rPr>
              <a:t> </a:t>
            </a:r>
            <a:r>
              <a:rPr lang="cs-CZ" sz="2800" b="1" i="1" dirty="0" err="1" smtClean="0">
                <a:solidFill>
                  <a:prstClr val="black"/>
                </a:solidFill>
              </a:rPr>
              <a:t>like</a:t>
            </a:r>
            <a:r>
              <a:rPr lang="cs-CZ" sz="2800" i="1" dirty="0" smtClean="0">
                <a:solidFill>
                  <a:prstClr val="black"/>
                </a:solidFill>
              </a:rPr>
              <a:t> a hamburger.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endParaRPr lang="cs-CZ" sz="2800" b="1" i="1" dirty="0" smtClean="0">
              <a:solidFill>
                <a:prstClr val="black"/>
              </a:solidFill>
            </a:endParaRPr>
          </a:p>
          <a:p>
            <a:pPr lvl="0"/>
            <a:r>
              <a:rPr lang="cs-CZ" sz="2800" b="1" i="1" dirty="0" smtClean="0">
                <a:solidFill>
                  <a:prstClr val="black"/>
                </a:solidFill>
              </a:rPr>
              <a:t>Do</a:t>
            </a:r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r>
              <a:rPr lang="cs-CZ" sz="2800" i="1" dirty="0">
                <a:solidFill>
                  <a:prstClr val="black"/>
                </a:solidFill>
              </a:rPr>
              <a:t>you</a:t>
            </a:r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2800" b="1" i="1" dirty="0">
                <a:solidFill>
                  <a:prstClr val="black"/>
                </a:solidFill>
              </a:rPr>
              <a:t>want</a:t>
            </a:r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2800" i="1" dirty="0">
                <a:solidFill>
                  <a:prstClr val="black"/>
                </a:solidFill>
              </a:rPr>
              <a:t>an</a:t>
            </a:r>
            <a:r>
              <a:rPr lang="cs-CZ" sz="2800" i="1" dirty="0">
                <a:solidFill>
                  <a:prstClr val="black"/>
                </a:solidFill>
              </a:rPr>
              <a:t> espresso? </a:t>
            </a:r>
            <a:endParaRPr lang="cs-CZ" sz="28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539552" y="2996952"/>
            <a:ext cx="2736304" cy="57606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39552" y="2996952"/>
            <a:ext cx="2736304" cy="57606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9552" y="5157192"/>
            <a:ext cx="3528392" cy="57606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39552" y="5013176"/>
            <a:ext cx="3528392" cy="72008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95536" y="5951607"/>
            <a:ext cx="518457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i="1" dirty="0" err="1">
                <a:solidFill>
                  <a:prstClr val="black"/>
                </a:solidFill>
              </a:rPr>
              <a:t>Would</a:t>
            </a:r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2800" i="1" dirty="0" err="1">
                <a:solidFill>
                  <a:prstClr val="black"/>
                </a:solidFill>
              </a:rPr>
              <a:t>you</a:t>
            </a:r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2800" b="1" i="1" dirty="0" err="1">
                <a:solidFill>
                  <a:prstClr val="black"/>
                </a:solidFill>
              </a:rPr>
              <a:t>like</a:t>
            </a:r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2800" i="1" dirty="0" err="1">
                <a:solidFill>
                  <a:prstClr val="black"/>
                </a:solidFill>
              </a:rPr>
              <a:t>an</a:t>
            </a:r>
            <a:r>
              <a:rPr lang="cs-CZ" sz="2800" i="1" dirty="0">
                <a:solidFill>
                  <a:prstClr val="black"/>
                </a:solidFill>
              </a:rPr>
              <a:t> espresso? </a:t>
            </a:r>
          </a:p>
          <a:p>
            <a:pPr lvl="0"/>
            <a:endParaRPr lang="cs-CZ" sz="2800" i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322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764" y="414380"/>
            <a:ext cx="8820472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1.M</a:t>
            </a:r>
            <a:r>
              <a:rPr lang="en-US" sz="2000" dirty="0" smtClean="0"/>
              <a:t>y sister ________</a:t>
            </a:r>
            <a:r>
              <a:rPr lang="cs-CZ" sz="2000" dirty="0" smtClean="0"/>
              <a:t>______</a:t>
            </a:r>
            <a:r>
              <a:rPr lang="en-US" sz="2000" dirty="0" smtClean="0"/>
              <a:t> a new bike for her birthday.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would like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would likes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woulds like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would</a:t>
            </a:r>
            <a:r>
              <a:rPr lang="en-US" sz="2000" dirty="0" smtClean="0"/>
              <a:t> </a:t>
            </a:r>
          </a:p>
          <a:p>
            <a:r>
              <a:rPr lang="cs-CZ" sz="2000" dirty="0" smtClean="0"/>
              <a:t>2.</a:t>
            </a:r>
            <a:r>
              <a:rPr lang="en-US" sz="2000" dirty="0" smtClean="0"/>
              <a:t>_______</a:t>
            </a:r>
            <a:r>
              <a:rPr lang="cs-CZ" sz="2000" dirty="0" smtClean="0"/>
              <a:t>___________</a:t>
            </a:r>
            <a:r>
              <a:rPr lang="en-US" sz="2000" dirty="0" smtClean="0"/>
              <a:t>_</a:t>
            </a:r>
            <a:r>
              <a:rPr lang="cs-CZ" sz="2000" dirty="0" smtClean="0"/>
              <a:t>____</a:t>
            </a:r>
            <a:r>
              <a:rPr lang="en-US" sz="2000" dirty="0" smtClean="0"/>
              <a:t> something to drink? I have orange juice or cola.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Do you like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Do you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Do you would like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Would you like </a:t>
            </a:r>
          </a:p>
          <a:p>
            <a:r>
              <a:rPr lang="cs-CZ" sz="2000" dirty="0" smtClean="0"/>
              <a:t>3.</a:t>
            </a:r>
            <a:r>
              <a:rPr lang="en-US" sz="2000" dirty="0" smtClean="0"/>
              <a:t>My father ________ sci-fi books. His favourite book is Century Rain by Alastair Reynolds.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likes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would like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would likes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woulds like</a:t>
            </a:r>
            <a:endParaRPr lang="cs-CZ" sz="2000" dirty="0" smtClean="0"/>
          </a:p>
          <a:p>
            <a:r>
              <a:rPr lang="cs-CZ" sz="2000" dirty="0" smtClean="0"/>
              <a:t>4.</a:t>
            </a:r>
            <a:r>
              <a:rPr lang="en-US" sz="2000" dirty="0" smtClean="0"/>
              <a:t> Are you going to the cinema? My brother ________</a:t>
            </a:r>
            <a:r>
              <a:rPr lang="cs-CZ" sz="2000" dirty="0" smtClean="0"/>
              <a:t>__________</a:t>
            </a:r>
            <a:r>
              <a:rPr lang="en-US" sz="2000" dirty="0" smtClean="0"/>
              <a:t> with you.</a:t>
            </a:r>
          </a:p>
          <a:p>
            <a:r>
              <a:rPr lang="cs-CZ" sz="2000" dirty="0" smtClean="0"/>
              <a:t>   </a:t>
            </a:r>
            <a:r>
              <a:rPr lang="en-US" sz="2000" dirty="0" smtClean="0"/>
              <a:t>would like going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would like to go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would likes going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woulds like to go </a:t>
            </a:r>
          </a:p>
          <a:p>
            <a:r>
              <a:rPr lang="en-US" sz="2000" dirty="0" smtClean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0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764" y="0"/>
            <a:ext cx="6066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správnou možnost.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630932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hlinkClick r:id="rId2" action="ppaction://hlinksldjump"/>
              </a:rPr>
              <a:t>NEXT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5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0.00926 L 0.15521 -0.053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L 0.13385 -0.18889 " pathEditMode="relative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7 L 0.14948 -0.09445 " pathEditMode="relative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48819 -0.09467 " pathEditMode="relative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511" y="0"/>
            <a:ext cx="8568952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r>
              <a:rPr lang="en-US" dirty="0" smtClean="0"/>
              <a:t>________</a:t>
            </a:r>
            <a:r>
              <a:rPr lang="cs-CZ" dirty="0" smtClean="0"/>
              <a:t>_________</a:t>
            </a:r>
            <a:r>
              <a:rPr lang="en-US" dirty="0" smtClean="0"/>
              <a:t> an apple juice, please.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He would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He would likes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He woulds like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He'd like </a:t>
            </a:r>
          </a:p>
          <a:p>
            <a:r>
              <a:rPr lang="cs-CZ" dirty="0" smtClean="0"/>
              <a:t>6.</a:t>
            </a:r>
            <a:r>
              <a:rPr lang="en-US" dirty="0" smtClean="0"/>
              <a:t>Do you really want to buy her this sweater? I think she ________</a:t>
            </a:r>
            <a:r>
              <a:rPr lang="cs-CZ" dirty="0" smtClean="0"/>
              <a:t>________</a:t>
            </a:r>
            <a:r>
              <a:rPr lang="en-US" dirty="0" smtClean="0"/>
              <a:t>it.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doesn't would like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wouldn't like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wouldn't likes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woulds not like </a:t>
            </a:r>
          </a:p>
          <a:p>
            <a:r>
              <a:rPr lang="cs-CZ" dirty="0" smtClean="0"/>
              <a:t>7.</a:t>
            </a:r>
            <a:r>
              <a:rPr lang="en-US" dirty="0" smtClean="0"/>
              <a:t>Do you like horror movies? – ________</a:t>
            </a:r>
            <a:r>
              <a:rPr lang="cs-CZ" dirty="0" smtClean="0"/>
              <a:t>__________</a:t>
            </a:r>
            <a:endParaRPr lang="en-US" dirty="0" smtClean="0"/>
          </a:p>
          <a:p>
            <a:r>
              <a:rPr lang="cs-CZ" dirty="0" smtClean="0"/>
              <a:t>   </a:t>
            </a:r>
            <a:r>
              <a:rPr lang="en-US" dirty="0" smtClean="0"/>
              <a:t>No, I would not.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No, I wouldn't.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 Yes, I do.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 Yes, I would. </a:t>
            </a:r>
          </a:p>
          <a:p>
            <a:r>
              <a:rPr lang="cs-CZ" dirty="0" smtClean="0"/>
              <a:t>8.</a:t>
            </a:r>
            <a:r>
              <a:rPr lang="en-US" dirty="0" smtClean="0"/>
              <a:t>Come here. ________</a:t>
            </a:r>
            <a:r>
              <a:rPr lang="cs-CZ" dirty="0" smtClean="0"/>
              <a:t>____________</a:t>
            </a:r>
            <a:r>
              <a:rPr lang="en-US" dirty="0" smtClean="0"/>
              <a:t> you a secret.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I like telling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I like to tell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en-US" dirty="0" smtClean="0"/>
              <a:t> I'd like telling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I'd like to tell </a:t>
            </a:r>
          </a:p>
          <a:p>
            <a:r>
              <a:rPr lang="cs-CZ" dirty="0" smtClean="0"/>
              <a:t>9.</a:t>
            </a:r>
            <a:r>
              <a:rPr lang="en-US" dirty="0" smtClean="0"/>
              <a:t>Mineral water, please. – ________</a:t>
            </a:r>
            <a:r>
              <a:rPr lang="cs-CZ" dirty="0" smtClean="0"/>
              <a:t>_____________</a:t>
            </a:r>
            <a:r>
              <a:rPr lang="en-US" dirty="0" smtClean="0"/>
              <a:t> still or sparkling?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Do you like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Would like you </a:t>
            </a:r>
            <a:endParaRPr lang="cs-CZ" dirty="0" smtClean="0"/>
          </a:p>
          <a:p>
            <a:r>
              <a:rPr lang="cs-CZ" dirty="0" smtClean="0"/>
              <a:t>   </a:t>
            </a:r>
            <a:r>
              <a:rPr lang="en-US" dirty="0" smtClean="0"/>
              <a:t>Would you like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en-US" dirty="0" smtClean="0"/>
              <a:t>Would you want </a:t>
            </a:r>
          </a:p>
          <a:p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0352" y="630932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hlinkClick r:id="rId2" action="ppaction://hlinksldjump"/>
              </a:rPr>
              <a:t>BACK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5617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7 L 0.0316 -0.1574 " pathEditMode="relative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48148E-6 L 0.58716 -0.079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58" y="-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1.48148E-6 L 0.33072 -0.12616 " pathEditMode="relative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40741E-7 L 0.15746 -0.15763 " pathEditMode="relative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1111E-6 L 0.28351 -0.12593 " pathEditMode="relative" ptsTypes="AA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Translate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87129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co máš chuť k obědu?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Neměl bys chuť jít do kina dnes večer</a:t>
            </a:r>
            <a:r>
              <a:rPr lang="cs-CZ" sz="2400" dirty="0" smtClean="0"/>
              <a:t>? ( Máš chuť … )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Máš chuť na pomeranč?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Nemám chuť jít ven.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Chtěl bys nové kolo?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Nechtěla by to dělat.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Chtěl bych si koupit nové kalhoty.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Moje sestra by chtěla jet zítra do Prahy.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Má tvůj bratr rád maso?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Nemám rád kávu.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508518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Key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9398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734481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What do you fancy for lunch?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 you fancy going to the cinema tonight?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 you fancy an orange?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 don‘t fancy going out.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Would you like a new bike?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She </a:t>
            </a:r>
            <a:r>
              <a:rPr lang="cs-CZ" sz="2400" dirty="0"/>
              <a:t>w</a:t>
            </a:r>
            <a:r>
              <a:rPr lang="cs-CZ" sz="2400" dirty="0" smtClean="0"/>
              <a:t>ouldn‘t like to do it.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 would like to buy new trousers.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My sister would like to go to Prague.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Does your brother like meat?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 don‘t like coffee.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06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KEY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044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HUTCHINSON</a:t>
            </a:r>
            <a:r>
              <a:rPr lang="cs-CZ" dirty="0"/>
              <a:t>, Tom; EDWARDS, Lynda. </a:t>
            </a:r>
            <a:r>
              <a:rPr lang="cs-CZ" i="1" dirty="0"/>
              <a:t>Project 3</a:t>
            </a:r>
            <a:r>
              <a:rPr lang="cs-CZ" dirty="0"/>
              <a:t>. Oxford: Oxford University Press, 2008, ISBN 978-0-19-476416-2.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/>
              <a:t>SVOZÍLEK, Roman. </a:t>
            </a:r>
            <a:r>
              <a:rPr lang="cs-CZ" i="1" dirty="0"/>
              <a:t>Would like</a:t>
            </a:r>
            <a:r>
              <a:rPr lang="cs-CZ" dirty="0"/>
              <a:t> [online]. [cit. 3.11.2013]. Dostupný na WWW: helpforenglish.cz </a:t>
            </a:r>
          </a:p>
          <a:p>
            <a:endParaRPr lang="cs-CZ" dirty="0" smtClean="0"/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48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782</TotalTime>
  <Words>767</Words>
  <Application>Microsoft Office PowerPoint</Application>
  <PresentationFormat>Předvádění na obrazovce (4:3)</PresentationFormat>
  <Paragraphs>174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77</cp:revision>
  <dcterms:created xsi:type="dcterms:W3CDTF">2013-11-03T14:05:33Z</dcterms:created>
  <dcterms:modified xsi:type="dcterms:W3CDTF">2013-11-07T17:29:57Z</dcterms:modified>
</cp:coreProperties>
</file>