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76" autoAdjust="0"/>
    <p:restoredTop sz="94660"/>
  </p:normalViewPr>
  <p:slideViewPr>
    <p:cSldViewPr>
      <p:cViewPr varScale="1">
        <p:scale>
          <a:sx n="68" d="100"/>
          <a:sy n="68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48B7-2BF0-409B-B71D-46A2305609F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53FE1-7A23-4CDC-9CEF-95CEC71D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48B7-2BF0-409B-B71D-46A2305609F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53FE1-7A23-4CDC-9CEF-95CEC71D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48B7-2BF0-409B-B71D-46A2305609F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53FE1-7A23-4CDC-9CEF-95CEC71D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48B7-2BF0-409B-B71D-46A2305609F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53FE1-7A23-4CDC-9CEF-95CEC71D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48B7-2BF0-409B-B71D-46A2305609F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53FE1-7A23-4CDC-9CEF-95CEC71D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48B7-2BF0-409B-B71D-46A2305609F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53FE1-7A23-4CDC-9CEF-95CEC71D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48B7-2BF0-409B-B71D-46A2305609F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53FE1-7A23-4CDC-9CEF-95CEC71D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48B7-2BF0-409B-B71D-46A2305609F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53FE1-7A23-4CDC-9CEF-95CEC71D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48B7-2BF0-409B-B71D-46A2305609F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53FE1-7A23-4CDC-9CEF-95CEC71D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48B7-2BF0-409B-B71D-46A2305609F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53FE1-7A23-4CDC-9CEF-95CEC71D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EB48B7-2BF0-409B-B71D-46A2305609F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53FE1-7A23-4CDC-9CEF-95CEC71D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EB48B7-2BF0-409B-B71D-46A2305609F7}" type="datetimeFigureOut">
              <a:rPr lang="cs-CZ" smtClean="0"/>
              <a:pPr/>
              <a:t>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53FE1-7A23-4CDC-9CEF-95CEC71DD5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340768"/>
            <a:ext cx="7992888" cy="1827634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Název školy: Základní škola T. G. Masaryka a Mateřská škola </a:t>
            </a:r>
            <a:r>
              <a:rPr lang="cs-CZ" sz="2800" dirty="0" err="1" smtClean="0"/>
              <a:t>Poříčany</a:t>
            </a:r>
            <a:r>
              <a:rPr lang="cs-CZ" sz="2800" dirty="0" smtClean="0"/>
              <a:t>, okr. Kolín</a:t>
            </a:r>
            <a:br>
              <a:rPr lang="cs-CZ" sz="2800" dirty="0" smtClean="0"/>
            </a:br>
            <a:r>
              <a:rPr lang="cs-CZ" sz="2800" dirty="0" smtClean="0"/>
              <a:t>Autor: Mgr. Alena Černá</a:t>
            </a:r>
            <a:br>
              <a:rPr lang="cs-CZ" sz="2800" dirty="0" smtClean="0"/>
            </a:br>
            <a:r>
              <a:rPr lang="cs-CZ" sz="2800" dirty="0" smtClean="0"/>
              <a:t>Název: VY_32_INOVACE_Z_04_Světové_Hospodářství</a:t>
            </a:r>
            <a:endParaRPr lang="cs-CZ" sz="2800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576" y="3356992"/>
            <a:ext cx="7488832" cy="1368152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sz="2400" dirty="0" smtClean="0"/>
              <a:t>Číslo projektu: CZ1.07/1.4.00/21.3085 </a:t>
            </a:r>
          </a:p>
          <a:p>
            <a:pPr algn="l"/>
            <a:r>
              <a:rPr lang="cs-CZ" sz="2400" dirty="0" smtClean="0"/>
              <a:t>Anotace: 9. třída, zeměpis, prezentace je určena jako vizuální doplnění výuky tématu hospodářství světa a hospodářské sektory</a:t>
            </a:r>
          </a:p>
          <a:p>
            <a:pPr algn="l"/>
            <a:endParaRPr lang="cs-CZ" dirty="0"/>
          </a:p>
        </p:txBody>
      </p:sp>
      <p:pic>
        <p:nvPicPr>
          <p:cNvPr id="10242" name="Picture 2" descr="http://www.adam.cz/img/201203111735_logo_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085184"/>
            <a:ext cx="5882358" cy="15028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Světové hospodářství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Skok do minulosti: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Zajistit dostatek potravy</a:t>
            </a: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lov a sběr 		pěstování a chov</a:t>
            </a:r>
          </a:p>
          <a:p>
            <a:pPr>
              <a:buNone/>
            </a:pPr>
            <a:r>
              <a:rPr lang="cs-CZ" dirty="0" smtClean="0"/>
              <a:t>						</a:t>
            </a:r>
            <a:r>
              <a:rPr lang="cs-CZ" b="1" dirty="0" smtClean="0"/>
              <a:t>zemědělství</a:t>
            </a:r>
          </a:p>
          <a:p>
            <a:pPr>
              <a:buNone/>
            </a:pPr>
            <a:r>
              <a:rPr lang="cs-CZ" b="1" dirty="0"/>
              <a:t>	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	využívání surovin	</a:t>
            </a:r>
            <a:r>
              <a:rPr lang="cs-CZ" dirty="0"/>
              <a:t>	</a:t>
            </a:r>
            <a:r>
              <a:rPr lang="cs-CZ" b="1" dirty="0" smtClean="0"/>
              <a:t>průmyslová činnost</a:t>
            </a:r>
            <a:endParaRPr lang="cs-CZ" b="1" dirty="0"/>
          </a:p>
        </p:txBody>
      </p:sp>
      <p:sp>
        <p:nvSpPr>
          <p:cNvPr id="4" name="Šipka doprava 3"/>
          <p:cNvSpPr/>
          <p:nvPr/>
        </p:nvSpPr>
        <p:spPr>
          <a:xfrm>
            <a:off x="2843808" y="3573016"/>
            <a:ext cx="108012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923928" y="5373216"/>
            <a:ext cx="108012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Rozdělení hospodářské činnosti lidí: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Dělíme na 4 sektory (sféry)</a:t>
            </a:r>
          </a:p>
          <a:p>
            <a:pPr lvl="1"/>
            <a:r>
              <a:rPr lang="cs-CZ" dirty="0" smtClean="0"/>
              <a:t>1. </a:t>
            </a:r>
            <a:r>
              <a:rPr lang="cs-CZ" dirty="0" err="1" smtClean="0"/>
              <a:t>Primér</a:t>
            </a:r>
            <a:endParaRPr lang="cs-CZ" dirty="0" smtClean="0"/>
          </a:p>
          <a:p>
            <a:pPr lvl="1"/>
            <a:r>
              <a:rPr lang="cs-CZ" dirty="0" smtClean="0"/>
              <a:t>2. </a:t>
            </a:r>
            <a:r>
              <a:rPr lang="cs-CZ" dirty="0" err="1" smtClean="0"/>
              <a:t>Sekundér</a:t>
            </a:r>
            <a:endParaRPr lang="cs-CZ" dirty="0" smtClean="0"/>
          </a:p>
          <a:p>
            <a:pPr lvl="1"/>
            <a:r>
              <a:rPr lang="cs-CZ" dirty="0" smtClean="0"/>
              <a:t>3. Terciér</a:t>
            </a:r>
          </a:p>
          <a:p>
            <a:pPr lvl="1"/>
            <a:r>
              <a:rPr lang="cs-CZ" dirty="0" smtClean="0"/>
              <a:t>4. Kvartér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0" y="3140968"/>
            <a:ext cx="2088232" cy="20313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Rostlinná výroba</a:t>
            </a:r>
          </a:p>
          <a:p>
            <a:pPr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biloviny</a:t>
            </a:r>
          </a:p>
          <a:p>
            <a:pPr>
              <a:buFontTx/>
              <a:buChar char="-"/>
            </a:pPr>
            <a:r>
              <a:rPr lang="cs-CZ" dirty="0" smtClean="0"/>
              <a:t>Okopaniny</a:t>
            </a:r>
          </a:p>
          <a:p>
            <a:pPr>
              <a:buFontTx/>
              <a:buChar char="-"/>
            </a:pPr>
            <a:r>
              <a:rPr lang="cs-CZ" dirty="0" smtClean="0"/>
              <a:t>Technické plodiny</a:t>
            </a:r>
          </a:p>
          <a:p>
            <a:pPr>
              <a:buFontTx/>
              <a:buChar char="-"/>
            </a:pPr>
            <a:r>
              <a:rPr lang="cs-CZ" dirty="0" smtClean="0"/>
              <a:t>Pochutiny</a:t>
            </a:r>
          </a:p>
          <a:p>
            <a:pPr>
              <a:buFontTx/>
              <a:buChar char="-"/>
            </a:pPr>
            <a:r>
              <a:rPr lang="cs-CZ" dirty="0" smtClean="0"/>
              <a:t>Ovoce a zelenina</a:t>
            </a:r>
          </a:p>
          <a:p>
            <a:pPr>
              <a:buFontTx/>
              <a:buChar char="-"/>
            </a:pPr>
            <a:r>
              <a:rPr lang="cs-CZ" dirty="0" smtClean="0"/>
              <a:t>Ostatní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63888" y="33265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Hosp.činnost</a:t>
            </a:r>
            <a:r>
              <a:rPr lang="cs-CZ" dirty="0" smtClean="0"/>
              <a:t> lidí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188640"/>
            <a:ext cx="151216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 smtClean="0"/>
              <a:t>Primér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1196752"/>
            <a:ext cx="151216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err="1"/>
              <a:t>Sekundér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04048" y="980728"/>
            <a:ext cx="115212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/>
              <a:t>T</a:t>
            </a:r>
            <a:r>
              <a:rPr lang="cs-CZ" sz="2400" b="1" dirty="0" smtClean="0"/>
              <a:t>erciér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92280" y="548680"/>
            <a:ext cx="12961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Kvartér 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9512" y="980728"/>
            <a:ext cx="2232248" cy="193899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000" dirty="0" smtClean="0"/>
              <a:t>Těžba NS</a:t>
            </a:r>
          </a:p>
          <a:p>
            <a:pPr>
              <a:buFontTx/>
              <a:buChar char="-"/>
            </a:pPr>
            <a:r>
              <a:rPr lang="cs-CZ" sz="2000" dirty="0" smtClean="0"/>
              <a:t>Těžba dřeva, lesnictví</a:t>
            </a:r>
          </a:p>
          <a:p>
            <a:pPr>
              <a:buFontTx/>
              <a:buChar char="-"/>
            </a:pPr>
            <a:r>
              <a:rPr lang="cs-CZ" sz="2000" dirty="0"/>
              <a:t> </a:t>
            </a:r>
            <a:r>
              <a:rPr lang="cs-CZ" sz="2000" b="1" dirty="0"/>
              <a:t>Z</a:t>
            </a:r>
            <a:r>
              <a:rPr lang="cs-CZ" sz="2000" b="1" dirty="0" smtClean="0"/>
              <a:t>emědělství</a:t>
            </a:r>
          </a:p>
          <a:p>
            <a:pPr>
              <a:buFontTx/>
              <a:buChar char="-"/>
            </a:pPr>
            <a:r>
              <a:rPr lang="cs-CZ" sz="2000" dirty="0"/>
              <a:t> </a:t>
            </a:r>
            <a:r>
              <a:rPr lang="cs-CZ" sz="2000" dirty="0" smtClean="0"/>
              <a:t>Rybolov</a:t>
            </a:r>
          </a:p>
          <a:p>
            <a:pPr>
              <a:buFontTx/>
              <a:buChar char="-"/>
            </a:pPr>
            <a:r>
              <a:rPr lang="cs-CZ" sz="2000" dirty="0"/>
              <a:t> </a:t>
            </a:r>
            <a:r>
              <a:rPr lang="cs-CZ" sz="2000" dirty="0" smtClean="0"/>
              <a:t>Vodohospodářství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1844824"/>
            <a:ext cx="1944216" cy="120032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- Stavebnictví</a:t>
            </a:r>
          </a:p>
          <a:p>
            <a:pPr>
              <a:buFontTx/>
              <a:buChar char="-"/>
            </a:pPr>
            <a:r>
              <a:rPr lang="cs-CZ" dirty="0" smtClean="0"/>
              <a:t> </a:t>
            </a:r>
            <a:r>
              <a:rPr lang="cs-CZ" b="1" dirty="0" smtClean="0"/>
              <a:t>Průmysl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Doprava surovin a výrobků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436096" y="1844824"/>
            <a:ext cx="1656184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-Doprava  osob</a:t>
            </a:r>
          </a:p>
          <a:p>
            <a:pPr>
              <a:buFontTx/>
              <a:buChar char="-"/>
            </a:pPr>
            <a:r>
              <a:rPr lang="cs-CZ" b="1" dirty="0" smtClean="0"/>
              <a:t>Služby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524328" y="1412776"/>
            <a:ext cx="144016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Věda</a:t>
            </a:r>
          </a:p>
          <a:p>
            <a:pPr>
              <a:buFontTx/>
              <a:buChar char="-"/>
            </a:pPr>
            <a:r>
              <a:rPr lang="cs-CZ" dirty="0" smtClean="0"/>
              <a:t>Výzkum</a:t>
            </a:r>
          </a:p>
          <a:p>
            <a:pPr>
              <a:buFontTx/>
              <a:buChar char="-"/>
            </a:pPr>
            <a:r>
              <a:rPr lang="cs-CZ" dirty="0" smtClean="0"/>
              <a:t>Vysoké školy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95736" y="3356992"/>
            <a:ext cx="273630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Těžební </a:t>
            </a:r>
          </a:p>
          <a:p>
            <a:r>
              <a:rPr lang="cs-CZ" sz="1400" dirty="0" smtClean="0"/>
              <a:t>Těžba paliv, rud a ostatních surovin</a:t>
            </a:r>
            <a:endParaRPr lang="cs-CZ" sz="1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195736" y="4139788"/>
            <a:ext cx="180020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Zpracovatelstký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4272677"/>
            <a:ext cx="1584176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Těžký</a:t>
            </a:r>
          </a:p>
          <a:p>
            <a:pPr>
              <a:buFontTx/>
              <a:buChar char="-"/>
            </a:pPr>
            <a:r>
              <a:rPr lang="cs-CZ" dirty="0" smtClean="0"/>
              <a:t>Paliv a energetiky</a:t>
            </a:r>
          </a:p>
          <a:p>
            <a:pPr>
              <a:buFontTx/>
              <a:buChar char="-"/>
            </a:pPr>
            <a:r>
              <a:rPr lang="cs-CZ" dirty="0" smtClean="0"/>
              <a:t>Hutní</a:t>
            </a:r>
          </a:p>
          <a:p>
            <a:pPr>
              <a:buFontTx/>
              <a:buChar char="-"/>
            </a:pPr>
            <a:r>
              <a:rPr lang="cs-CZ" dirty="0" smtClean="0"/>
              <a:t>Strojírenský</a:t>
            </a:r>
          </a:p>
          <a:p>
            <a:pPr>
              <a:buFontTx/>
              <a:buChar char="-"/>
            </a:pPr>
            <a:r>
              <a:rPr lang="cs-CZ" dirty="0" smtClean="0"/>
              <a:t>Chemický (těžká chemie)</a:t>
            </a:r>
          </a:p>
          <a:p>
            <a:pPr>
              <a:buFontTx/>
              <a:buChar char="-"/>
            </a:pPr>
            <a:r>
              <a:rPr lang="cs-CZ" dirty="0" smtClean="0"/>
              <a:t>Stavebních hmot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24128" y="3048049"/>
            <a:ext cx="1728192" cy="341632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Spotřební</a:t>
            </a:r>
          </a:p>
          <a:p>
            <a:pPr>
              <a:buFontTx/>
              <a:buChar char="-"/>
            </a:pPr>
            <a:r>
              <a:rPr lang="cs-CZ" dirty="0" smtClean="0"/>
              <a:t>Textilní</a:t>
            </a:r>
          </a:p>
          <a:p>
            <a:pPr>
              <a:buFontTx/>
              <a:buChar char="-"/>
            </a:pPr>
            <a:r>
              <a:rPr lang="cs-CZ" dirty="0" smtClean="0"/>
              <a:t>Oděvní</a:t>
            </a:r>
          </a:p>
          <a:p>
            <a:pPr>
              <a:buFontTx/>
              <a:buChar char="-"/>
            </a:pPr>
            <a:r>
              <a:rPr lang="cs-CZ" dirty="0" smtClean="0"/>
              <a:t>Obuvnický a kožedělní</a:t>
            </a:r>
          </a:p>
          <a:p>
            <a:pPr>
              <a:buFontTx/>
              <a:buChar char="-"/>
            </a:pPr>
            <a:r>
              <a:rPr lang="cs-CZ" dirty="0" smtClean="0"/>
              <a:t>Dřevozpracující</a:t>
            </a:r>
          </a:p>
          <a:p>
            <a:pPr>
              <a:buFontTx/>
              <a:buChar char="-"/>
            </a:pPr>
            <a:r>
              <a:rPr lang="cs-CZ" dirty="0" smtClean="0"/>
              <a:t>Sklářský</a:t>
            </a:r>
          </a:p>
          <a:p>
            <a:pPr>
              <a:buFontTx/>
              <a:buChar char="-"/>
            </a:pPr>
            <a:r>
              <a:rPr lang="cs-CZ" dirty="0" smtClean="0"/>
              <a:t>Keramický a porcelánu</a:t>
            </a:r>
          </a:p>
          <a:p>
            <a:pPr>
              <a:buFontTx/>
              <a:buChar char="-"/>
            </a:pPr>
            <a:r>
              <a:rPr lang="cs-CZ" dirty="0" smtClean="0"/>
              <a:t>Potravinářský</a:t>
            </a:r>
          </a:p>
          <a:p>
            <a:pPr>
              <a:buFontTx/>
              <a:buChar char="-"/>
            </a:pPr>
            <a:r>
              <a:rPr lang="cs-CZ" dirty="0" smtClean="0"/>
              <a:t>Polygrafický</a:t>
            </a:r>
          </a:p>
          <a:p>
            <a:pPr>
              <a:buFontTx/>
              <a:buChar char="-"/>
            </a:pPr>
            <a:r>
              <a:rPr lang="cs-CZ" dirty="0" smtClean="0"/>
              <a:t>ostatní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524328" y="2636912"/>
            <a:ext cx="1547664" cy="230832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dirty="0" smtClean="0"/>
              <a:t>Obchod</a:t>
            </a:r>
          </a:p>
          <a:p>
            <a:pPr>
              <a:buFontTx/>
              <a:buChar char="-"/>
            </a:pPr>
            <a:r>
              <a:rPr lang="cs-CZ" dirty="0" smtClean="0"/>
              <a:t>Lázeňství</a:t>
            </a:r>
          </a:p>
          <a:p>
            <a:pPr>
              <a:buFontTx/>
              <a:buChar char="-"/>
            </a:pPr>
            <a:r>
              <a:rPr lang="cs-CZ" dirty="0" smtClean="0"/>
              <a:t>Kultura</a:t>
            </a:r>
          </a:p>
          <a:p>
            <a:pPr>
              <a:buFontTx/>
              <a:buChar char="-"/>
            </a:pPr>
            <a:r>
              <a:rPr lang="cs-CZ" dirty="0" smtClean="0"/>
              <a:t>Zdravotnictví</a:t>
            </a:r>
          </a:p>
          <a:p>
            <a:pPr>
              <a:buFontTx/>
              <a:buChar char="-"/>
            </a:pPr>
            <a:r>
              <a:rPr lang="cs-CZ" dirty="0" smtClean="0"/>
              <a:t>Bankovnictví</a:t>
            </a:r>
          </a:p>
          <a:p>
            <a:pPr>
              <a:buFontTx/>
              <a:buChar char="-"/>
            </a:pPr>
            <a:r>
              <a:rPr lang="cs-CZ" dirty="0" smtClean="0"/>
              <a:t>Pojišťovnictví</a:t>
            </a:r>
          </a:p>
          <a:p>
            <a:pPr>
              <a:buFontTx/>
              <a:buChar char="-"/>
            </a:pPr>
            <a:r>
              <a:rPr lang="cs-CZ" dirty="0" smtClean="0"/>
              <a:t>Rekreace</a:t>
            </a:r>
          </a:p>
          <a:p>
            <a:pPr>
              <a:buFontTx/>
              <a:buChar char="-"/>
            </a:pPr>
            <a:r>
              <a:rPr lang="cs-CZ" dirty="0" smtClean="0"/>
              <a:t>Ostatní…</a:t>
            </a:r>
            <a:endParaRPr lang="cs-CZ" dirty="0"/>
          </a:p>
        </p:txBody>
      </p:sp>
      <p:cxnSp>
        <p:nvCxnSpPr>
          <p:cNvPr id="27" name="Přímá spojovací šipka 26"/>
          <p:cNvCxnSpPr/>
          <p:nvPr/>
        </p:nvCxnSpPr>
        <p:spPr>
          <a:xfrm flipH="1" flipV="1">
            <a:off x="2483768" y="404664"/>
            <a:ext cx="1080120" cy="97849"/>
          </a:xfrm>
          <a:prstGeom prst="straightConnector1">
            <a:avLst/>
          </a:prstGeom>
          <a:ln w="508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H="1">
            <a:off x="3779912" y="692696"/>
            <a:ext cx="360040" cy="504056"/>
          </a:xfrm>
          <a:prstGeom prst="straightConnector1">
            <a:avLst/>
          </a:prstGeom>
          <a:ln w="5080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5" idx="2"/>
          </p:cNvCxnSpPr>
          <p:nvPr/>
        </p:nvCxnSpPr>
        <p:spPr>
          <a:xfrm flipH="1">
            <a:off x="1547664" y="650305"/>
            <a:ext cx="180020" cy="330423"/>
          </a:xfrm>
          <a:prstGeom prst="straightConnector1">
            <a:avLst/>
          </a:prstGeom>
          <a:ln w="3492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 flipH="1">
            <a:off x="467544" y="2132856"/>
            <a:ext cx="360040" cy="1080120"/>
          </a:xfrm>
          <a:prstGeom prst="straightConnector1">
            <a:avLst/>
          </a:prstGeom>
          <a:ln w="2222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šipka 33"/>
          <p:cNvCxnSpPr/>
          <p:nvPr/>
        </p:nvCxnSpPr>
        <p:spPr>
          <a:xfrm>
            <a:off x="1187624" y="2204864"/>
            <a:ext cx="864096" cy="2664296"/>
          </a:xfrm>
          <a:prstGeom prst="straightConnector1">
            <a:avLst/>
          </a:prstGeom>
          <a:ln w="2222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115616" y="4826675"/>
            <a:ext cx="2520280" cy="203132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Živočišná výroba </a:t>
            </a:r>
            <a:r>
              <a:rPr lang="cs-CZ" dirty="0" smtClean="0"/>
              <a:t>– </a:t>
            </a:r>
            <a:r>
              <a:rPr lang="cs-CZ" b="1" dirty="0" smtClean="0"/>
              <a:t>chov:</a:t>
            </a:r>
          </a:p>
          <a:p>
            <a:pPr>
              <a:buFontTx/>
              <a:buChar char="-"/>
            </a:pPr>
            <a:r>
              <a:rPr lang="cs-CZ" dirty="0" smtClean="0"/>
              <a:t>Skotu</a:t>
            </a:r>
          </a:p>
          <a:p>
            <a:pPr>
              <a:buFontTx/>
              <a:buChar char="-"/>
            </a:pPr>
            <a:r>
              <a:rPr lang="cs-CZ" dirty="0" smtClean="0"/>
              <a:t>Prasat</a:t>
            </a:r>
          </a:p>
          <a:p>
            <a:pPr>
              <a:buFontTx/>
              <a:buChar char="-"/>
            </a:pPr>
            <a:r>
              <a:rPr lang="cs-CZ" dirty="0" smtClean="0"/>
              <a:t>Ovcí</a:t>
            </a:r>
          </a:p>
          <a:p>
            <a:pPr>
              <a:buFontTx/>
              <a:buChar char="-"/>
            </a:pPr>
            <a:r>
              <a:rPr lang="cs-CZ" dirty="0" smtClean="0"/>
              <a:t>Drůbeže</a:t>
            </a:r>
          </a:p>
          <a:p>
            <a:pPr>
              <a:buFontTx/>
              <a:buChar char="-"/>
            </a:pPr>
            <a:r>
              <a:rPr lang="cs-CZ" dirty="0" smtClean="0"/>
              <a:t>Kožešinových zvířat</a:t>
            </a:r>
          </a:p>
          <a:p>
            <a:pPr>
              <a:buFontTx/>
              <a:buChar char="-"/>
            </a:pPr>
            <a:r>
              <a:rPr lang="cs-CZ" dirty="0" smtClean="0"/>
              <a:t>ostatních</a:t>
            </a:r>
          </a:p>
        </p:txBody>
      </p:sp>
      <p:cxnSp>
        <p:nvCxnSpPr>
          <p:cNvPr id="37" name="Přímá spojovací šipka 36"/>
          <p:cNvCxnSpPr/>
          <p:nvPr/>
        </p:nvCxnSpPr>
        <p:spPr>
          <a:xfrm flipH="1">
            <a:off x="3347864" y="1628800"/>
            <a:ext cx="72008" cy="216024"/>
          </a:xfrm>
          <a:prstGeom prst="straightConnector1">
            <a:avLst/>
          </a:prstGeom>
          <a:ln w="3492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/>
          <p:nvPr/>
        </p:nvCxnSpPr>
        <p:spPr>
          <a:xfrm flipH="1">
            <a:off x="2771800" y="2420888"/>
            <a:ext cx="360040" cy="1080120"/>
          </a:xfrm>
          <a:prstGeom prst="straightConnector1">
            <a:avLst/>
          </a:prstGeom>
          <a:ln w="2222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H="1">
            <a:off x="3275856" y="2420888"/>
            <a:ext cx="72008" cy="1728192"/>
          </a:xfrm>
          <a:prstGeom prst="straightConnector1">
            <a:avLst/>
          </a:prstGeom>
          <a:ln w="2222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>
            <a:off x="3851920" y="4293096"/>
            <a:ext cx="216024" cy="720080"/>
          </a:xfrm>
          <a:prstGeom prst="straightConnector1">
            <a:avLst/>
          </a:prstGeom>
          <a:ln w="2222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 flipV="1">
            <a:off x="3851920" y="3356992"/>
            <a:ext cx="2016224" cy="936104"/>
          </a:xfrm>
          <a:prstGeom prst="straightConnector1">
            <a:avLst/>
          </a:prstGeom>
          <a:ln w="2222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ovací šipka 49"/>
          <p:cNvCxnSpPr>
            <a:endCxn id="8" idx="0"/>
          </p:cNvCxnSpPr>
          <p:nvPr/>
        </p:nvCxnSpPr>
        <p:spPr>
          <a:xfrm>
            <a:off x="4932040" y="620688"/>
            <a:ext cx="648072" cy="360040"/>
          </a:xfrm>
          <a:prstGeom prst="straightConnector1">
            <a:avLst/>
          </a:prstGeom>
          <a:ln w="508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>
            <a:stCxn id="8" idx="2"/>
          </p:cNvCxnSpPr>
          <p:nvPr/>
        </p:nvCxnSpPr>
        <p:spPr>
          <a:xfrm>
            <a:off x="5580112" y="1442393"/>
            <a:ext cx="288032" cy="402431"/>
          </a:xfrm>
          <a:prstGeom prst="straightConnector1">
            <a:avLst/>
          </a:prstGeom>
          <a:ln w="349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šipka 53"/>
          <p:cNvCxnSpPr/>
          <p:nvPr/>
        </p:nvCxnSpPr>
        <p:spPr>
          <a:xfrm>
            <a:off x="6300192" y="2348880"/>
            <a:ext cx="1152128" cy="504056"/>
          </a:xfrm>
          <a:prstGeom prst="straightConnector1">
            <a:avLst/>
          </a:prstGeom>
          <a:ln w="2222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šipka 55"/>
          <p:cNvCxnSpPr>
            <a:endCxn id="9" idx="1"/>
          </p:cNvCxnSpPr>
          <p:nvPr/>
        </p:nvCxnSpPr>
        <p:spPr>
          <a:xfrm>
            <a:off x="5220072" y="476672"/>
            <a:ext cx="1872208" cy="302841"/>
          </a:xfrm>
          <a:prstGeom prst="straightConnector1">
            <a:avLst/>
          </a:prstGeom>
          <a:ln w="50800">
            <a:solidFill>
              <a:srgbClr val="00CC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ovací šipka 57"/>
          <p:cNvCxnSpPr/>
          <p:nvPr/>
        </p:nvCxnSpPr>
        <p:spPr>
          <a:xfrm>
            <a:off x="8028384" y="980728"/>
            <a:ext cx="72008" cy="504057"/>
          </a:xfrm>
          <a:prstGeom prst="straightConnector1">
            <a:avLst/>
          </a:prstGeom>
          <a:ln w="34925">
            <a:solidFill>
              <a:srgbClr val="00CC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5" grpId="0" animBg="1"/>
      <p:bldP spid="7" grpId="0" animBg="1"/>
      <p:bldP spid="8" grpId="0" animBg="1"/>
      <p:bldP spid="9" grpId="0" animBg="1"/>
      <p:bldP spid="10" grpId="0" animBg="1"/>
      <p:bldP spid="14" grpId="0" animBg="1"/>
      <p:bldP spid="15" grpId="0" animBg="1"/>
      <p:bldP spid="16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HDP – hrubý domácí produkt</a:t>
            </a:r>
          </a:p>
          <a:p>
            <a:pPr lvl="1"/>
            <a:r>
              <a:rPr lang="cs-CZ" dirty="0" smtClean="0"/>
              <a:t>Souhrn hodnot vytvořených na území daného státu</a:t>
            </a:r>
          </a:p>
          <a:p>
            <a:pPr lvl="1"/>
            <a:endParaRPr lang="cs-CZ" dirty="0"/>
          </a:p>
          <a:p>
            <a:r>
              <a:rPr lang="cs-CZ" dirty="0" smtClean="0"/>
              <a:t>HNP – hrubý národní produkt</a:t>
            </a:r>
          </a:p>
          <a:p>
            <a:pPr lvl="1"/>
            <a:r>
              <a:rPr lang="cs-CZ" dirty="0" smtClean="0"/>
              <a:t>Souhrn hodnot vytvořených národním kapitálem daného státu (doma i v zahraničí)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60648"/>
            <a:ext cx="4038600" cy="6336704"/>
          </a:xfrm>
        </p:spPr>
        <p:txBody>
          <a:bodyPr>
            <a:normAutofit lnSpcReduction="10000"/>
          </a:bodyPr>
          <a:lstStyle/>
          <a:p>
            <a:r>
              <a:rPr lang="cs-CZ" u="sng" dirty="0" smtClean="0"/>
              <a:t>Rozvinuté státy </a:t>
            </a:r>
          </a:p>
          <a:p>
            <a:endParaRPr lang="cs-CZ" dirty="0"/>
          </a:p>
          <a:p>
            <a:pPr lvl="1"/>
            <a:r>
              <a:rPr lang="cs-CZ" sz="2600" dirty="0" smtClean="0"/>
              <a:t>Zaměstnanost ve službách</a:t>
            </a:r>
          </a:p>
          <a:p>
            <a:pPr lvl="1"/>
            <a:endParaRPr lang="cs-CZ" sz="2600" dirty="0"/>
          </a:p>
          <a:p>
            <a:pPr lvl="1"/>
            <a:r>
              <a:rPr lang="cs-CZ" sz="2600" dirty="0" smtClean="0"/>
              <a:t>„Sever“</a:t>
            </a:r>
          </a:p>
          <a:p>
            <a:pPr lvl="1"/>
            <a:endParaRPr lang="cs-CZ" sz="2600" dirty="0"/>
          </a:p>
          <a:p>
            <a:pPr lvl="1"/>
            <a:r>
              <a:rPr lang="cs-CZ" sz="2600" dirty="0" smtClean="0"/>
              <a:t>1/3 plochy</a:t>
            </a:r>
          </a:p>
          <a:p>
            <a:pPr lvl="1"/>
            <a:r>
              <a:rPr lang="cs-CZ" sz="2600" dirty="0" smtClean="0"/>
              <a:t>85% světové výrovy</a:t>
            </a:r>
          </a:p>
          <a:p>
            <a:pPr lvl="1"/>
            <a:endParaRPr lang="cs-CZ" dirty="0"/>
          </a:p>
          <a:p>
            <a:r>
              <a:rPr lang="cs-CZ" sz="2600" dirty="0" smtClean="0"/>
              <a:t>G7</a:t>
            </a:r>
          </a:p>
          <a:p>
            <a:pPr>
              <a:buNone/>
            </a:pPr>
            <a:r>
              <a:rPr lang="cs-CZ" sz="2600" dirty="0" smtClean="0"/>
              <a:t>	G8 </a:t>
            </a:r>
            <a:r>
              <a:rPr lang="cs-CZ" sz="2000" dirty="0" smtClean="0"/>
              <a:t>(Velká Británie, Francie, Itálie, Německo; USA, Kanada, Japonsko + Rusko)</a:t>
            </a:r>
            <a:endParaRPr lang="cs-CZ" dirty="0" smtClean="0"/>
          </a:p>
          <a:p>
            <a:pPr>
              <a:buNone/>
            </a:pPr>
            <a:r>
              <a:rPr lang="cs-CZ" sz="2000" dirty="0"/>
              <a:t>	</a:t>
            </a:r>
            <a:r>
              <a:rPr lang="cs-CZ" sz="2400" dirty="0" smtClean="0"/>
              <a:t>G20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4008" y="260648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cs-CZ" u="sng" dirty="0" smtClean="0"/>
              <a:t>Rozvojové státy</a:t>
            </a:r>
          </a:p>
          <a:p>
            <a:endParaRPr lang="cs-CZ" dirty="0"/>
          </a:p>
          <a:p>
            <a:pPr lvl="1"/>
            <a:r>
              <a:rPr lang="cs-CZ" sz="2600" dirty="0" smtClean="0"/>
              <a:t>Zaměstnanost v zemědělství</a:t>
            </a:r>
          </a:p>
          <a:p>
            <a:pPr lvl="1"/>
            <a:endParaRPr lang="cs-CZ" sz="2600" dirty="0"/>
          </a:p>
          <a:p>
            <a:pPr lvl="1"/>
            <a:r>
              <a:rPr lang="cs-CZ" sz="2600" dirty="0" smtClean="0"/>
              <a:t>„Jih“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Klasifikace na „pět světů“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Státy prvního světa</a:t>
            </a:r>
          </a:p>
          <a:p>
            <a:pPr lvl="1"/>
            <a:r>
              <a:rPr lang="cs-CZ" dirty="0" smtClean="0"/>
              <a:t>USA, Kanada, Japonsko, Z Evropa; JAR, Austrálie, Nový Zéland</a:t>
            </a:r>
          </a:p>
          <a:p>
            <a:pPr lvl="4"/>
            <a:endParaRPr lang="cs-CZ" dirty="0"/>
          </a:p>
          <a:p>
            <a:r>
              <a:rPr lang="cs-CZ" dirty="0" smtClean="0"/>
              <a:t>Státy druhého světa</a:t>
            </a:r>
          </a:p>
          <a:p>
            <a:pPr lvl="1"/>
            <a:r>
              <a:rPr lang="cs-CZ" dirty="0" smtClean="0"/>
              <a:t>Tzv. postkomunistické státy (Střední a V Evropa)</a:t>
            </a:r>
          </a:p>
          <a:p>
            <a:pPr lvl="4"/>
            <a:endParaRPr lang="cs-CZ" dirty="0"/>
          </a:p>
          <a:p>
            <a:r>
              <a:rPr lang="cs-CZ" dirty="0" smtClean="0"/>
              <a:t>Státy třetího světa</a:t>
            </a:r>
          </a:p>
          <a:p>
            <a:pPr lvl="1"/>
            <a:r>
              <a:rPr lang="cs-CZ" dirty="0" smtClean="0"/>
              <a:t>Už také dosáhly značného pokroku</a:t>
            </a:r>
          </a:p>
          <a:p>
            <a:pPr lvl="1"/>
            <a:r>
              <a:rPr lang="cs-CZ" dirty="0" smtClean="0"/>
              <a:t>OPEC státy (</a:t>
            </a:r>
            <a:r>
              <a:rPr lang="cs-CZ" dirty="0" err="1" smtClean="0"/>
              <a:t>Ro</a:t>
            </a:r>
            <a:r>
              <a:rPr lang="cs-CZ" dirty="0" smtClean="0"/>
              <a:t>), NIZ (nově industrializované země – Asijští draci), středně rozvinuté země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Klasifikace na „pět světů“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r>
              <a:rPr lang="cs-CZ" sz="3000" dirty="0" smtClean="0"/>
              <a:t>Státy čtvrtého světa</a:t>
            </a:r>
          </a:p>
          <a:p>
            <a:pPr lvl="1"/>
            <a:r>
              <a:rPr lang="cs-CZ" sz="2600" dirty="0" smtClean="0"/>
              <a:t>Zemědělské, nízká industrializace, problémy uživit obyvatelstvo</a:t>
            </a:r>
          </a:p>
          <a:p>
            <a:pPr lvl="1"/>
            <a:r>
              <a:rPr lang="cs-CZ" sz="2600" dirty="0" smtClean="0"/>
              <a:t>Velké rozdíly mezi chudým venkovem a průmyslovými oblastmi</a:t>
            </a:r>
          </a:p>
          <a:p>
            <a:pPr lvl="4"/>
            <a:endParaRPr lang="cs-CZ" dirty="0"/>
          </a:p>
          <a:p>
            <a:r>
              <a:rPr lang="cs-CZ" sz="3000" dirty="0" smtClean="0"/>
              <a:t>Státy pátého světa</a:t>
            </a:r>
          </a:p>
          <a:p>
            <a:pPr lvl="1"/>
            <a:r>
              <a:rPr lang="cs-CZ" sz="2600" dirty="0" smtClean="0"/>
              <a:t>Nejchudší země na světě</a:t>
            </a:r>
          </a:p>
          <a:p>
            <a:pPr lvl="1"/>
            <a:r>
              <a:rPr lang="cs-CZ" sz="2600" dirty="0" err="1" smtClean="0"/>
              <a:t>Sahel</a:t>
            </a:r>
            <a:r>
              <a:rPr lang="cs-CZ" sz="2600" dirty="0" smtClean="0"/>
              <a:t>, Střední a Východní Afrika, </a:t>
            </a:r>
            <a:r>
              <a:rPr lang="cs-CZ" sz="2600" dirty="0" err="1" smtClean="0"/>
              <a:t>Bangladéž</a:t>
            </a:r>
            <a:r>
              <a:rPr lang="cs-CZ" sz="2600" dirty="0" smtClean="0"/>
              <a:t>, Bhútán, Nepál, Kambodža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Ekonomika.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2012-03-25]. Dostupné z: http://cs.wikipedia.org/wiki/Ekonomika#Ekonomick.C3.A9_sektory </a:t>
            </a:r>
          </a:p>
          <a:p>
            <a:r>
              <a:rPr lang="cs-CZ" dirty="0" smtClean="0"/>
              <a:t>Vyspělá země.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2012-03-25]. Dostupné z: http://cs.wikipedia.org/wiki/Vysp%C4%9Bl%C3%A1_zem%C4%9B </a:t>
            </a:r>
          </a:p>
          <a:p>
            <a:r>
              <a:rPr lang="cs-CZ" dirty="0" smtClean="0"/>
              <a:t>Druhý svět.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2012-03-25]. Dostupné z: http://cs.wikipedia.org/wiki/Druh%C3%BD_sv%C4%9Bt </a:t>
            </a:r>
          </a:p>
          <a:p>
            <a:r>
              <a:rPr lang="cs-CZ" dirty="0" smtClean="0"/>
              <a:t>Třetí svět.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2012-03-25]. Dostupné z: http://cs.wikipedia.org/wiki/T%C5%99et%C3%AD_sv%C4%9Bt </a:t>
            </a:r>
          </a:p>
          <a:p>
            <a:r>
              <a:rPr lang="cs-CZ" dirty="0" smtClean="0"/>
              <a:t>Čtvrtý svět.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2012-03-25]. Dostupné z: http://cs.wikipedia.org/wiki/%C4%8Ctvrt%C3%BD_sv%C4%9Bt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</TotalTime>
  <Words>505</Words>
  <Application>Microsoft Office PowerPoint</Application>
  <PresentationFormat>Předvádění na obrazovce (4:3)</PresentationFormat>
  <Paragraphs>123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Základní škola T. G. Masaryka a Mateřská škola Poříčany, okr. Kolín Autor: Mgr. Alena Černá Název: VY_32_INOVACE_Z_04_Světové_Hospodářství</vt:lpstr>
      <vt:lpstr>Světové hospodářství</vt:lpstr>
      <vt:lpstr>Skok do minulosti:</vt:lpstr>
      <vt:lpstr>Rozdělení hospodářské činnosti lidí:</vt:lpstr>
      <vt:lpstr>Snímek 5</vt:lpstr>
      <vt:lpstr>Snímek 6</vt:lpstr>
      <vt:lpstr>Snímek 7</vt:lpstr>
      <vt:lpstr>Klasifikace na „pět světů“</vt:lpstr>
      <vt:lpstr>Klasifikace na „pět světů“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Světové hospodářství</dc:title>
  <dc:creator>Jana Cmárová</dc:creator>
  <cp:lastModifiedBy>alencaa</cp:lastModifiedBy>
  <cp:revision>20</cp:revision>
  <dcterms:created xsi:type="dcterms:W3CDTF">2012-05-16T09:48:01Z</dcterms:created>
  <dcterms:modified xsi:type="dcterms:W3CDTF">2013-11-07T18:57:47Z</dcterms:modified>
</cp:coreProperties>
</file>