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4" r:id="rId6"/>
    <p:sldId id="265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  <a:srgbClr val="33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9B1C0-7F19-4FAA-948F-E5E2C56F701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3538A-C458-4586-BF44-90CD1ADE0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052737"/>
            <a:ext cx="8137525" cy="2016224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rgbClr val="92D050"/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200" kern="0" dirty="0" smtClean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VY_32_INOVACE_Z_05_Pohoří, nížiny a řeky v ČR</a:t>
            </a:r>
            <a:endParaRPr lang="cs-CZ" sz="2200" kern="0" dirty="0">
              <a:solidFill>
                <a:srgbClr val="92D05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solidFill>
                  <a:srgbClr val="336600"/>
                </a:solidFill>
                <a:latin typeface="+mn-lt"/>
                <a:cs typeface="+mn-cs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solidFill>
                  <a:srgbClr val="336600"/>
                </a:solidFill>
                <a:latin typeface="+mn-lt"/>
                <a:cs typeface="+mn-cs"/>
              </a:rPr>
              <a:t>Anotace</a:t>
            </a:r>
            <a:r>
              <a:rPr lang="cs-CZ" sz="2400" kern="0" dirty="0" smtClean="0">
                <a:solidFill>
                  <a:srgbClr val="336600"/>
                </a:solidFill>
                <a:latin typeface="+mn-lt"/>
                <a:cs typeface="+mn-cs"/>
              </a:rPr>
              <a:t>: 5., 8., 9. třída, zeměpis, vlastivěda, pohoří, nížiny, řeky ČR, lokalizace na mapě</a:t>
            </a:r>
            <a:endParaRPr lang="cs-CZ" sz="2400" kern="0" dirty="0">
              <a:solidFill>
                <a:srgbClr val="336600"/>
              </a:solidFill>
              <a:latin typeface="+mn-lt"/>
              <a:cs typeface="+mn-cs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  <a:cs typeface="+mn-cs"/>
            </a:endParaRPr>
          </a:p>
        </p:txBody>
      </p:sp>
      <p:pic>
        <p:nvPicPr>
          <p:cNvPr id="9218" name="Picture 2" descr="http://www.adam.cz/img/201203111735_logo_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085184"/>
            <a:ext cx="6012160" cy="15361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3111103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Poznej pohoří, nížiny 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>a řeky v ČR</a:t>
            </a:r>
            <a:endParaRPr lang="cs-CZ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Relief Map of Czech Republi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402" y="836712"/>
            <a:ext cx="8848094" cy="5375218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 rot="1645645">
            <a:off x="4193183" y="1815628"/>
            <a:ext cx="1598298" cy="66303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89766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 </a:t>
            </a:r>
            <a:endParaRPr lang="cs-CZ" sz="2800" b="1" dirty="0"/>
          </a:p>
        </p:txBody>
      </p:sp>
      <p:sp>
        <p:nvSpPr>
          <p:cNvPr id="5" name="Elipsa 4"/>
          <p:cNvSpPr/>
          <p:nvPr/>
        </p:nvSpPr>
        <p:spPr>
          <a:xfrm rot="20084483">
            <a:off x="3125550" y="3362656"/>
            <a:ext cx="1246278" cy="924775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2363271">
            <a:off x="1577237" y="4770592"/>
            <a:ext cx="2116212" cy="57606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95936" y="1484784"/>
            <a:ext cx="792088" cy="64807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rot="19703527">
            <a:off x="7321720" y="3748347"/>
            <a:ext cx="1579331" cy="77300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2440815">
            <a:off x="764981" y="3643622"/>
            <a:ext cx="1544241" cy="601317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486916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5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155679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4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84368" y="386104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364502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4" name="Elipsa 13"/>
          <p:cNvSpPr/>
          <p:nvPr/>
        </p:nvSpPr>
        <p:spPr>
          <a:xfrm rot="19944987">
            <a:off x="3973661" y="3266254"/>
            <a:ext cx="1848435" cy="1524526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1803832">
            <a:off x="6069682" y="2859623"/>
            <a:ext cx="1417718" cy="89784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20416379">
            <a:off x="897885" y="1950991"/>
            <a:ext cx="2408151" cy="488301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299695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71703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198884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8. 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357301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9. </a:t>
            </a:r>
            <a:endParaRPr lang="cs-CZ" sz="2800" b="1" dirty="0"/>
          </a:p>
        </p:txBody>
      </p:sp>
      <p:sp>
        <p:nvSpPr>
          <p:cNvPr id="21" name="Elipsa 20"/>
          <p:cNvSpPr/>
          <p:nvPr/>
        </p:nvSpPr>
        <p:spPr>
          <a:xfrm rot="20084483">
            <a:off x="3225826" y="5153728"/>
            <a:ext cx="797522" cy="61921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515719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10. </a:t>
            </a:r>
            <a:endParaRPr lang="cs-CZ" sz="2800" b="1" dirty="0"/>
          </a:p>
        </p:txBody>
      </p:sp>
      <p:sp>
        <p:nvSpPr>
          <p:cNvPr id="23" name="Elipsa 22"/>
          <p:cNvSpPr/>
          <p:nvPr/>
        </p:nvSpPr>
        <p:spPr>
          <a:xfrm rot="20084483">
            <a:off x="2656616" y="1869097"/>
            <a:ext cx="804865" cy="45219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699792" y="184482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11. </a:t>
            </a:r>
            <a:endParaRPr lang="cs-CZ" sz="2800" b="1" dirty="0"/>
          </a:p>
        </p:txBody>
      </p:sp>
      <p:sp>
        <p:nvSpPr>
          <p:cNvPr id="25" name="Elipsa 24"/>
          <p:cNvSpPr/>
          <p:nvPr/>
        </p:nvSpPr>
        <p:spPr>
          <a:xfrm rot="20084483">
            <a:off x="6639017" y="4678279"/>
            <a:ext cx="1246278" cy="517316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20272" y="472514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12. 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28384" y="58052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64288" y="105273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00"/>
                </a:solidFill>
              </a:rPr>
              <a:t>Pohoří</a:t>
            </a:r>
            <a:endParaRPr lang="cs-CZ" sz="4000" b="1" dirty="0">
              <a:solidFill>
                <a:srgbClr val="33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4" presetClass="exit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/>
      <p:bldP spid="4" grpId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/>
      <p:bldP spid="17" grpId="1"/>
      <p:bldP spid="18" grpId="1"/>
      <p:bldP spid="18" grpId="2"/>
      <p:bldP spid="19" grpId="0"/>
      <p:bldP spid="19" grpId="1"/>
      <p:bldP spid="20" grpId="0"/>
      <p:bldP spid="20" grpId="1"/>
      <p:bldP spid="21" grpId="0" animBg="1"/>
      <p:bldP spid="21" grpId="1" animBg="1"/>
      <p:bldP spid="22" grpId="0"/>
      <p:bldP spid="22" grpId="1"/>
      <p:bldP spid="23" grpId="0" animBg="1"/>
      <p:bldP spid="23" grpId="1" animBg="1"/>
      <p:bldP spid="24" grpId="0"/>
      <p:bldP spid="24" grpId="1"/>
      <p:bldP spid="25" grpId="0" animBg="1"/>
      <p:bldP spid="25" grpId="1" animBg="1"/>
      <p:bldP spid="26" grpId="0"/>
      <p:bldP spid="2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Relief Map of Czech Republi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402" y="836712"/>
            <a:ext cx="8848094" cy="5375218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 rot="1645645">
            <a:off x="4193183" y="1815628"/>
            <a:ext cx="1598298" cy="66303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89766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 </a:t>
            </a:r>
            <a:endParaRPr lang="cs-CZ" sz="2800" b="1" dirty="0"/>
          </a:p>
        </p:txBody>
      </p:sp>
      <p:sp>
        <p:nvSpPr>
          <p:cNvPr id="5" name="Elipsa 4"/>
          <p:cNvSpPr/>
          <p:nvPr/>
        </p:nvSpPr>
        <p:spPr>
          <a:xfrm rot="20084483">
            <a:off x="3125550" y="3362656"/>
            <a:ext cx="1246278" cy="924775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2363271">
            <a:off x="1577237" y="4770592"/>
            <a:ext cx="2116212" cy="57606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95936" y="1484784"/>
            <a:ext cx="792088" cy="64807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rot="19703527">
            <a:off x="7321720" y="3748347"/>
            <a:ext cx="1579331" cy="77300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2440815">
            <a:off x="764981" y="3643622"/>
            <a:ext cx="1544241" cy="601317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486916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5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155679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4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84368" y="386104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364502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4" name="Elipsa 13"/>
          <p:cNvSpPr/>
          <p:nvPr/>
        </p:nvSpPr>
        <p:spPr>
          <a:xfrm rot="19944987">
            <a:off x="3973661" y="3266254"/>
            <a:ext cx="1848435" cy="1524526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1803832">
            <a:off x="6069682" y="2859623"/>
            <a:ext cx="1417718" cy="89784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20416379">
            <a:off x="897885" y="1950991"/>
            <a:ext cx="2408151" cy="488301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299695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71703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198884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8. 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357301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9. </a:t>
            </a:r>
            <a:endParaRPr lang="cs-CZ" sz="2800" b="1" dirty="0"/>
          </a:p>
        </p:txBody>
      </p:sp>
      <p:sp>
        <p:nvSpPr>
          <p:cNvPr id="21" name="Elipsa 20"/>
          <p:cNvSpPr/>
          <p:nvPr/>
        </p:nvSpPr>
        <p:spPr>
          <a:xfrm rot="20084483">
            <a:off x="3225826" y="5153728"/>
            <a:ext cx="797522" cy="61921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515719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10. </a:t>
            </a:r>
            <a:endParaRPr lang="cs-CZ" sz="2800" b="1" dirty="0"/>
          </a:p>
        </p:txBody>
      </p:sp>
      <p:sp>
        <p:nvSpPr>
          <p:cNvPr id="23" name="Elipsa 22"/>
          <p:cNvSpPr/>
          <p:nvPr/>
        </p:nvSpPr>
        <p:spPr>
          <a:xfrm rot="20084483">
            <a:off x="2656616" y="1869097"/>
            <a:ext cx="804865" cy="45219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699792" y="184482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11. </a:t>
            </a:r>
            <a:endParaRPr lang="cs-CZ" sz="2800" b="1" dirty="0"/>
          </a:p>
        </p:txBody>
      </p:sp>
      <p:sp>
        <p:nvSpPr>
          <p:cNvPr id="25" name="Elipsa 24"/>
          <p:cNvSpPr/>
          <p:nvPr/>
        </p:nvSpPr>
        <p:spPr>
          <a:xfrm rot="20084483">
            <a:off x="6639017" y="4745242"/>
            <a:ext cx="1246278" cy="517316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20272" y="472514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12. 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28384" y="58052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64288" y="105273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00"/>
                </a:solidFill>
              </a:rPr>
              <a:t>Pohoří</a:t>
            </a:r>
            <a:endParaRPr lang="cs-CZ" sz="4000" b="1" dirty="0">
              <a:solidFill>
                <a:srgbClr val="33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Relief Map of Czech Republi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402" y="836712"/>
            <a:ext cx="8848094" cy="537521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028384" y="58052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333300"/>
                </a:solidFill>
              </a:rPr>
              <a:t>Obr.1</a:t>
            </a:r>
            <a:endParaRPr lang="cs-CZ" dirty="0">
              <a:solidFill>
                <a:srgbClr val="3333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 rot="1400788">
            <a:off x="3333073" y="2407874"/>
            <a:ext cx="1512168" cy="601181"/>
          </a:xfrm>
          <a:prstGeom prst="ellipse">
            <a:avLst/>
          </a:prstGeom>
          <a:noFill/>
          <a:ln>
            <a:solidFill>
              <a:srgbClr val="33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49289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33300"/>
                </a:solidFill>
              </a:rPr>
              <a:t>1. </a:t>
            </a:r>
            <a:endParaRPr lang="cs-CZ" sz="2400" dirty="0">
              <a:solidFill>
                <a:srgbClr val="33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 rot="15541712">
            <a:off x="5918990" y="3683037"/>
            <a:ext cx="1370033" cy="500038"/>
          </a:xfrm>
          <a:prstGeom prst="ellipse">
            <a:avLst/>
          </a:prstGeom>
          <a:noFill/>
          <a:ln>
            <a:solidFill>
              <a:srgbClr val="33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371703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33300"/>
                </a:solidFill>
              </a:rPr>
              <a:t>2. </a:t>
            </a:r>
            <a:endParaRPr lang="cs-CZ" sz="2400" dirty="0">
              <a:solidFill>
                <a:srgbClr val="33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47251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33300"/>
                </a:solidFill>
              </a:rPr>
              <a:t>3. </a:t>
            </a:r>
            <a:endParaRPr lang="cs-CZ" sz="2400" dirty="0">
              <a:solidFill>
                <a:srgbClr val="3333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7203394">
            <a:off x="5856595" y="4756547"/>
            <a:ext cx="1332535" cy="453675"/>
          </a:xfrm>
          <a:prstGeom prst="ellipse">
            <a:avLst/>
          </a:prstGeom>
          <a:noFill/>
          <a:ln>
            <a:solidFill>
              <a:srgbClr val="33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5622096">
            <a:off x="5326985" y="4613207"/>
            <a:ext cx="902834" cy="910350"/>
          </a:xfrm>
          <a:prstGeom prst="ellipse">
            <a:avLst/>
          </a:prstGeom>
          <a:noFill/>
          <a:ln>
            <a:solidFill>
              <a:srgbClr val="33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86916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33300"/>
                </a:solidFill>
              </a:rPr>
              <a:t>4. </a:t>
            </a:r>
            <a:endParaRPr lang="cs-CZ" sz="2400" dirty="0">
              <a:solidFill>
                <a:srgbClr val="3333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105273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00"/>
                </a:solidFill>
              </a:rPr>
              <a:t>Nížiny</a:t>
            </a:r>
            <a:endParaRPr lang="cs-CZ" sz="4000" b="1" dirty="0">
              <a:solidFill>
                <a:srgbClr val="33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/>
      <p:bldP spid="5" grpId="1"/>
      <p:bldP spid="6" grpId="0" animBg="1"/>
      <p:bldP spid="6" grpId="1" animBg="1"/>
      <p:bldP spid="7" grpId="0"/>
      <p:bldP spid="7" grpId="1"/>
      <p:bldP spid="8" grpId="0"/>
      <p:bldP spid="8" grpId="1"/>
      <p:bldP spid="9" grpId="0" animBg="1"/>
      <p:bldP spid="9" grpId="1" animBg="1"/>
      <p:bldP spid="10" grpId="0" animBg="1"/>
      <p:bldP spid="10" grpId="1" animBg="1"/>
      <p:bldP spid="11" grpId="0"/>
      <p:bldP spid="1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Relief Map of Czech Republi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402" y="836712"/>
            <a:ext cx="8848094" cy="537521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028384" y="58052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333300"/>
                </a:solidFill>
              </a:rPr>
              <a:t>Obr.1</a:t>
            </a:r>
            <a:endParaRPr lang="cs-CZ" dirty="0">
              <a:solidFill>
                <a:srgbClr val="3333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 rot="1400788">
            <a:off x="3333073" y="2407874"/>
            <a:ext cx="1512168" cy="601181"/>
          </a:xfrm>
          <a:prstGeom prst="ellipse">
            <a:avLst/>
          </a:prstGeom>
          <a:noFill/>
          <a:ln>
            <a:solidFill>
              <a:srgbClr val="33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49289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33300"/>
                </a:solidFill>
              </a:rPr>
              <a:t>1. </a:t>
            </a:r>
            <a:endParaRPr lang="cs-CZ" sz="2400" dirty="0">
              <a:solidFill>
                <a:srgbClr val="33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 rot="15541712">
            <a:off x="5918990" y="3683037"/>
            <a:ext cx="1370033" cy="500038"/>
          </a:xfrm>
          <a:prstGeom prst="ellipse">
            <a:avLst/>
          </a:prstGeom>
          <a:noFill/>
          <a:ln>
            <a:solidFill>
              <a:srgbClr val="33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371703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33300"/>
                </a:solidFill>
              </a:rPr>
              <a:t>2. </a:t>
            </a:r>
            <a:endParaRPr lang="cs-CZ" sz="2400" dirty="0">
              <a:solidFill>
                <a:srgbClr val="33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47251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33300"/>
                </a:solidFill>
              </a:rPr>
              <a:t>3. </a:t>
            </a:r>
            <a:endParaRPr lang="cs-CZ" sz="2400" dirty="0">
              <a:solidFill>
                <a:srgbClr val="3333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7203394">
            <a:off x="5856595" y="4756547"/>
            <a:ext cx="1332535" cy="453675"/>
          </a:xfrm>
          <a:prstGeom prst="ellipse">
            <a:avLst/>
          </a:prstGeom>
          <a:noFill/>
          <a:ln>
            <a:solidFill>
              <a:srgbClr val="33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5622096">
            <a:off x="5326985" y="4613207"/>
            <a:ext cx="902834" cy="910350"/>
          </a:xfrm>
          <a:prstGeom prst="ellipse">
            <a:avLst/>
          </a:prstGeom>
          <a:noFill/>
          <a:ln>
            <a:solidFill>
              <a:srgbClr val="33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86916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33300"/>
                </a:solidFill>
              </a:rPr>
              <a:t>4. </a:t>
            </a:r>
            <a:endParaRPr lang="cs-CZ" sz="2400" dirty="0">
              <a:solidFill>
                <a:srgbClr val="3333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105273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00"/>
                </a:solidFill>
              </a:rPr>
              <a:t>Nížiny</a:t>
            </a:r>
            <a:endParaRPr lang="cs-CZ" sz="4000" b="1" dirty="0">
              <a:solidFill>
                <a:srgbClr val="33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Czech Republic species distribution map grid blan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16064"/>
            <a:ext cx="9144000" cy="5349240"/>
          </a:xfrm>
          <a:prstGeom prst="rect">
            <a:avLst/>
          </a:prstGeom>
          <a:noFill/>
        </p:spPr>
      </p:pic>
      <p:cxnSp>
        <p:nvCxnSpPr>
          <p:cNvPr id="4" name="Přímá spojovací šipka 3"/>
          <p:cNvCxnSpPr/>
          <p:nvPr/>
        </p:nvCxnSpPr>
        <p:spPr>
          <a:xfrm>
            <a:off x="4139952" y="2348880"/>
            <a:ext cx="0" cy="5040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flipV="1">
            <a:off x="4427984" y="2060848"/>
            <a:ext cx="351656" cy="2244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3131840" y="1844824"/>
            <a:ext cx="57606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411760" y="4077072"/>
            <a:ext cx="576064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699792" y="4797152"/>
            <a:ext cx="72008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699792" y="2708920"/>
            <a:ext cx="576064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5796136" y="3212976"/>
            <a:ext cx="576064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6588224" y="4653136"/>
            <a:ext cx="576064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7380312" y="3429000"/>
            <a:ext cx="432048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267744" y="2132856"/>
            <a:ext cx="504056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755576" y="2492896"/>
            <a:ext cx="504056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2051720" y="2924944"/>
            <a:ext cx="504056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3707904" y="3068960"/>
            <a:ext cx="288032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>
            <a:off x="4788024" y="3501008"/>
            <a:ext cx="288032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3779912" y="4077072"/>
            <a:ext cx="288032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>
            <a:off x="5220072" y="4365104"/>
            <a:ext cx="288032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6084168" y="3933056"/>
            <a:ext cx="504056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5220072" y="4149080"/>
            <a:ext cx="50405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2699792" y="4149080"/>
            <a:ext cx="288032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0" y="57332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24328" y="1052736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00"/>
                </a:solidFill>
              </a:rPr>
              <a:t>Řeky</a:t>
            </a:r>
            <a:endParaRPr lang="cs-CZ" sz="4000" b="1" dirty="0">
              <a:solidFill>
                <a:srgbClr val="33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Czech Republic species distribution map grid blan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16064"/>
            <a:ext cx="9144000" cy="53492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57332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1052736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00"/>
                </a:solidFill>
              </a:rPr>
              <a:t>Řeky</a:t>
            </a:r>
            <a:endParaRPr lang="cs-CZ" sz="4000" b="1" dirty="0">
              <a:solidFill>
                <a:srgbClr val="33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6600"/>
                </a:solidFill>
              </a:rPr>
              <a:t>Použité zdroje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Obr. 1: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	File:Relief Map </a:t>
            </a:r>
            <a:r>
              <a:rPr lang="cs-CZ" dirty="0" err="1" smtClean="0">
                <a:solidFill>
                  <a:srgbClr val="92D050"/>
                </a:solidFill>
              </a:rPr>
              <a:t>of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Czech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Republic.png</a:t>
            </a:r>
            <a:r>
              <a:rPr lang="cs-CZ" dirty="0" smtClean="0">
                <a:solidFill>
                  <a:srgbClr val="92D050"/>
                </a:solidFill>
              </a:rPr>
              <a:t>. In: </a:t>
            </a:r>
            <a:r>
              <a:rPr lang="cs-CZ" i="1" dirty="0" err="1" smtClean="0">
                <a:solidFill>
                  <a:srgbClr val="92D050"/>
                </a:solidFill>
              </a:rPr>
              <a:t>Wikipedia</a:t>
            </a:r>
            <a:r>
              <a:rPr lang="cs-CZ" i="1" dirty="0" smtClean="0">
                <a:solidFill>
                  <a:srgbClr val="92D050"/>
                </a:solidFill>
              </a:rPr>
              <a:t>: </a:t>
            </a:r>
            <a:r>
              <a:rPr lang="cs-CZ" i="1" dirty="0" err="1" smtClean="0">
                <a:solidFill>
                  <a:srgbClr val="92D050"/>
                </a:solidFill>
              </a:rPr>
              <a:t>the</a:t>
            </a:r>
            <a:r>
              <a:rPr lang="cs-CZ" i="1" dirty="0" smtClean="0">
                <a:solidFill>
                  <a:srgbClr val="92D050"/>
                </a:solidFill>
              </a:rPr>
              <a:t> free </a:t>
            </a:r>
            <a:r>
              <a:rPr lang="cs-CZ" i="1" dirty="0" err="1" smtClean="0">
                <a:solidFill>
                  <a:srgbClr val="92D050"/>
                </a:solidFill>
              </a:rPr>
              <a:t>encyclopedia</a:t>
            </a:r>
            <a:r>
              <a:rPr lang="cs-CZ" dirty="0" smtClean="0">
                <a:solidFill>
                  <a:srgbClr val="92D050"/>
                </a:solidFill>
              </a:rPr>
              <a:t> [online]. San </a:t>
            </a:r>
            <a:r>
              <a:rPr lang="cs-CZ" dirty="0" err="1" smtClean="0">
                <a:solidFill>
                  <a:srgbClr val="92D050"/>
                </a:solidFill>
              </a:rPr>
              <a:t>Francisco</a:t>
            </a:r>
            <a:r>
              <a:rPr lang="cs-CZ" dirty="0" smtClean="0">
                <a:solidFill>
                  <a:srgbClr val="92D050"/>
                </a:solidFill>
              </a:rPr>
              <a:t> (CA): </a:t>
            </a:r>
            <a:r>
              <a:rPr lang="cs-CZ" dirty="0" err="1" smtClean="0">
                <a:solidFill>
                  <a:srgbClr val="92D050"/>
                </a:solidFill>
              </a:rPr>
              <a:t>Wikimedia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Foundation</a:t>
            </a:r>
            <a:r>
              <a:rPr lang="cs-CZ" dirty="0" smtClean="0">
                <a:solidFill>
                  <a:srgbClr val="92D050"/>
                </a:solidFill>
              </a:rPr>
              <a:t>, 2001- [cit. 2012-08-07]. Dostupné z: http://commons.wikimedia.org/wiki/File:Relief_Map_of_Czech_Republic.png 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Obr. 2: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	File:Czech </a:t>
            </a:r>
            <a:r>
              <a:rPr lang="cs-CZ" dirty="0" err="1" smtClean="0">
                <a:solidFill>
                  <a:srgbClr val="92D050"/>
                </a:solidFill>
              </a:rPr>
              <a:t>Republic</a:t>
            </a:r>
            <a:r>
              <a:rPr lang="cs-CZ" dirty="0" smtClean="0">
                <a:solidFill>
                  <a:srgbClr val="92D050"/>
                </a:solidFill>
              </a:rPr>
              <a:t> species </a:t>
            </a:r>
            <a:r>
              <a:rPr lang="cs-CZ" dirty="0" err="1" smtClean="0">
                <a:solidFill>
                  <a:srgbClr val="92D050"/>
                </a:solidFill>
              </a:rPr>
              <a:t>distribution</a:t>
            </a:r>
            <a:r>
              <a:rPr lang="cs-CZ" dirty="0" smtClean="0">
                <a:solidFill>
                  <a:srgbClr val="92D050"/>
                </a:solidFill>
              </a:rPr>
              <a:t> map </a:t>
            </a:r>
            <a:r>
              <a:rPr lang="cs-CZ" dirty="0" err="1" smtClean="0">
                <a:solidFill>
                  <a:srgbClr val="92D050"/>
                </a:solidFill>
              </a:rPr>
              <a:t>grid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blank.png</a:t>
            </a:r>
            <a:r>
              <a:rPr lang="cs-CZ" dirty="0" smtClean="0">
                <a:solidFill>
                  <a:srgbClr val="92D050"/>
                </a:solidFill>
              </a:rPr>
              <a:t>. In: </a:t>
            </a:r>
            <a:r>
              <a:rPr lang="cs-CZ" i="1" dirty="0" err="1" smtClean="0">
                <a:solidFill>
                  <a:srgbClr val="92D050"/>
                </a:solidFill>
              </a:rPr>
              <a:t>Wikipedia</a:t>
            </a:r>
            <a:r>
              <a:rPr lang="cs-CZ" i="1" dirty="0" smtClean="0">
                <a:solidFill>
                  <a:srgbClr val="92D050"/>
                </a:solidFill>
              </a:rPr>
              <a:t>: </a:t>
            </a:r>
            <a:r>
              <a:rPr lang="cs-CZ" i="1" dirty="0" err="1" smtClean="0">
                <a:solidFill>
                  <a:srgbClr val="92D050"/>
                </a:solidFill>
              </a:rPr>
              <a:t>the</a:t>
            </a:r>
            <a:r>
              <a:rPr lang="cs-CZ" i="1" dirty="0" smtClean="0">
                <a:solidFill>
                  <a:srgbClr val="92D050"/>
                </a:solidFill>
              </a:rPr>
              <a:t> free </a:t>
            </a:r>
            <a:r>
              <a:rPr lang="cs-CZ" i="1" dirty="0" err="1" smtClean="0">
                <a:solidFill>
                  <a:srgbClr val="92D050"/>
                </a:solidFill>
              </a:rPr>
              <a:t>encyclopedia</a:t>
            </a:r>
            <a:r>
              <a:rPr lang="cs-CZ" dirty="0" smtClean="0">
                <a:solidFill>
                  <a:srgbClr val="92D050"/>
                </a:solidFill>
              </a:rPr>
              <a:t> [online]. San </a:t>
            </a:r>
            <a:r>
              <a:rPr lang="cs-CZ" dirty="0" err="1" smtClean="0">
                <a:solidFill>
                  <a:srgbClr val="92D050"/>
                </a:solidFill>
              </a:rPr>
              <a:t>Francisco</a:t>
            </a:r>
            <a:r>
              <a:rPr lang="cs-CZ" dirty="0" smtClean="0">
                <a:solidFill>
                  <a:srgbClr val="92D050"/>
                </a:solidFill>
              </a:rPr>
              <a:t> (CA): </a:t>
            </a:r>
            <a:r>
              <a:rPr lang="cs-CZ" dirty="0" err="1" smtClean="0">
                <a:solidFill>
                  <a:srgbClr val="92D050"/>
                </a:solidFill>
              </a:rPr>
              <a:t>Wikimedia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Foundation</a:t>
            </a:r>
            <a:r>
              <a:rPr lang="cs-CZ" dirty="0" smtClean="0">
                <a:solidFill>
                  <a:srgbClr val="92D050"/>
                </a:solidFill>
              </a:rPr>
              <a:t>, 2001- [cit. 2012-08-07]. Dostupné z: http://commons.wikimedia.org/wiki/File:Czech_Republic_species_distribution_map_grid_blank.png </a:t>
            </a:r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132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Poznej pohoří, nížiny  a řeky v ČR</vt:lpstr>
      <vt:lpstr>Snímek 3</vt:lpstr>
      <vt:lpstr>Snímek 4</vt:lpstr>
      <vt:lpstr>Snímek 5</vt:lpstr>
      <vt:lpstr>Snímek 6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alencaa</dc:creator>
  <cp:lastModifiedBy>alencaa</cp:lastModifiedBy>
  <cp:revision>12</cp:revision>
  <dcterms:created xsi:type="dcterms:W3CDTF">2013-01-24T22:04:51Z</dcterms:created>
  <dcterms:modified xsi:type="dcterms:W3CDTF">2013-11-07T19:00:08Z</dcterms:modified>
</cp:coreProperties>
</file>