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4"/>
  </p:handoutMasterIdLst>
  <p:sldIdLst>
    <p:sldId id="285" r:id="rId2"/>
    <p:sldId id="275" r:id="rId3"/>
    <p:sldId id="276" r:id="rId4"/>
    <p:sldId id="282" r:id="rId5"/>
    <p:sldId id="277" r:id="rId6"/>
    <p:sldId id="286" r:id="rId7"/>
    <p:sldId id="278" r:id="rId8"/>
    <p:sldId id="284" r:id="rId9"/>
    <p:sldId id="279" r:id="rId10"/>
    <p:sldId id="280" r:id="rId11"/>
    <p:sldId id="281" r:id="rId12"/>
    <p:sldId id="283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  <a:srgbClr val="00FF00"/>
    <a:srgbClr val="333399"/>
    <a:srgbClr val="3399FF"/>
    <a:srgbClr val="77A5D3"/>
    <a:srgbClr val="6297CC"/>
    <a:srgbClr val="4C88C4"/>
    <a:srgbClr val="88B0D8"/>
    <a:srgbClr val="4382C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2" autoAdjust="0"/>
    <p:restoredTop sz="98122" autoAdjust="0"/>
  </p:normalViewPr>
  <p:slideViewPr>
    <p:cSldViewPr snapToObjects="1">
      <p:cViewPr varScale="1">
        <p:scale>
          <a:sx n="107" d="100"/>
          <a:sy n="107" d="100"/>
        </p:scale>
        <p:origin x="-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66" d="100"/>
          <a:sy n="66" d="100"/>
        </p:scale>
        <p:origin x="0" y="0"/>
      </p:cViewPr>
      <p:guideLst/>
    </p:cSldViewPr>
  </p:notes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99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 smtClean="0"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smtClean="0"/>
            </a:lvl1pPr>
          </a:lstStyle>
          <a:p>
            <a:pPr>
              <a:defRPr/>
            </a:pPr>
            <a:fld id="{CDEE2F11-8586-4D9B-B8B7-83B5052CB79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B5E19-F10A-4C2F-BF6F-11C513378A2E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3"/>
          <p:cNvSpPr txBox="1">
            <a:spLocks/>
          </p:cNvSpPr>
          <p:nvPr/>
        </p:nvSpPr>
        <p:spPr>
          <a:xfrm>
            <a:off x="1907704" y="1664804"/>
            <a:ext cx="6948772" cy="201622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kumimoji="0" lang="cs-CZ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Poříčany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okr. Kolín</a:t>
            </a:r>
            <a:b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Mgr. Alena Černá</a:t>
            </a:r>
            <a:b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VY_32_INOVACE_Z_08_Časová pásma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Podnadpis 4"/>
          <p:cNvSpPr txBox="1">
            <a:spLocks/>
          </p:cNvSpPr>
          <p:nvPr/>
        </p:nvSpPr>
        <p:spPr>
          <a:xfrm>
            <a:off x="2015716" y="3681028"/>
            <a:ext cx="6624736" cy="12601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CZ1.07/1.4.00/21.3085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2000" kern="0" noProof="0" dirty="0">
                <a:latin typeface="+mn-lt"/>
                <a:cs typeface="+mn-cs"/>
              </a:rPr>
              <a:t>6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třída, zeměpis, prezentace je určena jako vizuální podpora k učivu</a:t>
            </a:r>
            <a:r>
              <a:rPr kumimoji="0" lang="cs-CZ" sz="20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000" b="0" kern="0" dirty="0" smtClean="0">
                <a:latin typeface="+mn-lt"/>
                <a:cs typeface="+mn-cs"/>
              </a:rPr>
              <a:t>časová pásma.</a:t>
            </a: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416" y="5445224"/>
            <a:ext cx="7302060" cy="1184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noFill/>
        </p:spPr>
        <p:txBody>
          <a:bodyPr>
            <a:normAutofit/>
          </a:bodyPr>
          <a:lstStyle/>
          <a:p>
            <a:pPr eaLnBrk="1" hangingPunct="1"/>
            <a:r>
              <a:rPr lang="cs-CZ" sz="4000" dirty="0" smtClean="0"/>
              <a:t>Časová pásma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791580" y="1448780"/>
            <a:ext cx="7133220" cy="5025172"/>
          </a:xfrm>
        </p:spPr>
        <p:txBody>
          <a:bodyPr/>
          <a:lstStyle/>
          <a:p>
            <a:pPr eaLnBrk="1" hangingPunct="1"/>
            <a:r>
              <a:rPr lang="cs-CZ" sz="2800" dirty="0" smtClean="0"/>
              <a:t>Každé místo na Zemi má svůj </a:t>
            </a:r>
            <a:r>
              <a:rPr lang="cs-CZ" sz="2800" u="sng" dirty="0" smtClean="0"/>
              <a:t>místní čas.</a:t>
            </a:r>
          </a:p>
          <a:p>
            <a:pPr eaLnBrk="1" hangingPunct="1"/>
            <a:endParaRPr lang="cs-CZ" sz="2800" u="sng" dirty="0" smtClean="0"/>
          </a:p>
          <a:p>
            <a:pPr eaLnBrk="1" hangingPunct="1"/>
            <a:r>
              <a:rPr lang="cs-CZ" sz="2800" dirty="0" smtClean="0"/>
              <a:t>Na různých místech je různý čas.</a:t>
            </a:r>
          </a:p>
          <a:p>
            <a:pPr eaLnBrk="1" hangingPunct="1">
              <a:buNone/>
            </a:pPr>
            <a:r>
              <a:rPr lang="cs-CZ" sz="2800" dirty="0" smtClean="0"/>
              <a:t>	To znamená, že i na různých polednících je různý čas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b="1" dirty="0" smtClean="0"/>
              <a:t>Při rozdílu 15° se mění čas o hodinu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File:DEC31 World Time Zone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4" y="2240868"/>
            <a:ext cx="8556885" cy="43533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548680"/>
            <a:ext cx="4140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Podívejte se na mapu světa.</a:t>
            </a:r>
          </a:p>
          <a:p>
            <a:r>
              <a:rPr lang="cs-CZ" dirty="0" smtClean="0"/>
              <a:t>Co znázorňují barvy na této mapě?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707904" y="1195011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Najděte polohu ČR.</a:t>
            </a:r>
          </a:p>
          <a:p>
            <a:r>
              <a:rPr lang="cs-CZ" dirty="0" smtClean="0"/>
              <a:t>Ukažte na mapě místa, která mají stejný čas jako naše země.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3527884" y="3068960"/>
            <a:ext cx="9001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563888" y="2744924"/>
            <a:ext cx="9001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843808" y="3825044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55574" y="6453336"/>
            <a:ext cx="960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115616" y="1196752"/>
            <a:ext cx="6809184" cy="4284476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Velká Británie (Londýn)</a:t>
            </a:r>
          </a:p>
          <a:p>
            <a:pPr lvl="1" eaLnBrk="1" hangingPunct="1"/>
            <a:r>
              <a:rPr lang="cs-CZ" sz="2400" dirty="0" smtClean="0"/>
              <a:t>0°- Základní poledník</a:t>
            </a:r>
          </a:p>
          <a:p>
            <a:pPr lvl="1" eaLnBrk="1" hangingPunct="1"/>
            <a:r>
              <a:rPr lang="cs-CZ" sz="2400" dirty="0" smtClean="0"/>
              <a:t>12 hodin Západoevropského času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r>
              <a:rPr lang="cs-CZ" sz="2800" dirty="0" smtClean="0"/>
              <a:t>Česká republika</a:t>
            </a:r>
          </a:p>
          <a:p>
            <a:pPr lvl="1" eaLnBrk="1" hangingPunct="1"/>
            <a:r>
              <a:rPr lang="cs-CZ" sz="2400" dirty="0" smtClean="0"/>
              <a:t>15°vzd</a:t>
            </a:r>
          </a:p>
          <a:p>
            <a:pPr lvl="1" eaLnBrk="1" hangingPunct="1"/>
            <a:endParaRPr lang="cs-CZ" sz="2400" dirty="0" smtClean="0"/>
          </a:p>
          <a:p>
            <a:pPr lvl="1" eaLnBrk="1" hangingPunct="1"/>
            <a:r>
              <a:rPr lang="cs-CZ" sz="2400" dirty="0" smtClean="0"/>
              <a:t>Jak se změní čas, máme-li rozdíl 15°?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5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4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63588" y="1600200"/>
            <a:ext cx="7380820" cy="48737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/>
              <a:t>Správně </a:t>
            </a:r>
            <a:r>
              <a:rPr lang="cs-CZ" sz="3200" b="1" dirty="0" smtClean="0">
                <a:sym typeface="Wingdings" pitchFamily="2" charset="2"/>
              </a:rPr>
              <a:t></a:t>
            </a:r>
          </a:p>
          <a:p>
            <a:pPr algn="ctr">
              <a:buNone/>
            </a:pPr>
            <a:r>
              <a:rPr lang="cs-CZ" sz="3200" dirty="0" smtClean="0">
                <a:sym typeface="Wingdings" pitchFamily="2" charset="2"/>
              </a:rPr>
              <a:t>Čas se změní o 1 hodinu.</a:t>
            </a:r>
          </a:p>
          <a:p>
            <a:pPr algn="ctr"/>
            <a:endParaRPr lang="cs-CZ" sz="3200" dirty="0" smtClean="0">
              <a:sym typeface="Wingdings" pitchFamily="2" charset="2"/>
            </a:endParaRPr>
          </a:p>
          <a:p>
            <a:pPr algn="ctr"/>
            <a:endParaRPr lang="cs-CZ" sz="3200" dirty="0" smtClean="0">
              <a:sym typeface="Wingdings" pitchFamily="2" charset="2"/>
            </a:endParaRPr>
          </a:p>
          <a:p>
            <a:pPr algn="ctr">
              <a:buNone/>
            </a:pPr>
            <a:r>
              <a:rPr lang="cs-CZ" sz="3200" dirty="0" smtClean="0">
                <a:sym typeface="Wingdings" pitchFamily="2" charset="2"/>
              </a:rPr>
              <a:t>!!!</a:t>
            </a:r>
          </a:p>
          <a:p>
            <a:pPr algn="ctr">
              <a:buNone/>
            </a:pPr>
            <a:r>
              <a:rPr lang="cs-CZ" sz="3200" dirty="0" smtClean="0">
                <a:sym typeface="Wingdings" pitchFamily="2" charset="2"/>
              </a:rPr>
              <a:t>Bude ale v ČR hodin 11 nebo 13 hodin?</a:t>
            </a:r>
          </a:p>
          <a:p>
            <a:pPr algn="ctr">
              <a:buNone/>
            </a:pPr>
            <a:r>
              <a:rPr lang="cs-CZ" sz="3200" dirty="0" smtClean="0">
                <a:sym typeface="Wingdings" pitchFamily="2" charset="2"/>
              </a:rPr>
              <a:t>!!!</a:t>
            </a:r>
            <a:endParaRPr lang="cs-CZ" sz="3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Jak se tedy mění čas?</a:t>
            </a:r>
          </a:p>
          <a:p>
            <a:pPr eaLnBrk="1" hangingPunct="1"/>
            <a:endParaRPr lang="cs-CZ" dirty="0" smtClean="0"/>
          </a:p>
          <a:p>
            <a:pPr lvl="1" eaLnBrk="1" hangingPunct="1"/>
            <a:r>
              <a:rPr lang="cs-CZ" sz="2800" dirty="0" smtClean="0"/>
              <a:t>Směrem na V	přičítáme</a:t>
            </a:r>
          </a:p>
          <a:p>
            <a:pPr lvl="1" eaLnBrk="1" hangingPunct="1">
              <a:buFontTx/>
              <a:buNone/>
            </a:pPr>
            <a:endParaRPr lang="cs-CZ" sz="2800" dirty="0" smtClean="0"/>
          </a:p>
          <a:p>
            <a:pPr lvl="1" eaLnBrk="1" hangingPunct="1"/>
            <a:r>
              <a:rPr lang="cs-CZ" sz="2800" dirty="0" smtClean="0"/>
              <a:t>Směrem na Z 	odčítáme</a:t>
            </a:r>
          </a:p>
        </p:txBody>
      </p:sp>
      <p:pic>
        <p:nvPicPr>
          <p:cNvPr id="7173" name="Picture 5" descr="File:Time zones of Europe-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9534"/>
            <a:ext cx="6246676" cy="64178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416316" y="17953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4" name="Zahnutá šipka nahoru 13"/>
          <p:cNvSpPr/>
          <p:nvPr/>
        </p:nvSpPr>
        <p:spPr>
          <a:xfrm>
            <a:off x="2771800" y="2780928"/>
            <a:ext cx="1512168" cy="504056"/>
          </a:xfrm>
          <a:prstGeom prst="curvedUp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79812" y="2270485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+1 hodina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4139952" y="3437384"/>
            <a:ext cx="1764196" cy="504056"/>
          </a:xfrm>
          <a:prstGeom prst="curvedUpArrow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3003339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FF"/>
                </a:solidFill>
              </a:rPr>
              <a:t>+1 hodina</a:t>
            </a:r>
            <a:endParaRPr lang="cs-CZ" sz="2400" dirty="0">
              <a:solidFill>
                <a:srgbClr val="0000FF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>
            <a:off x="2231740" y="4653136"/>
            <a:ext cx="4068452" cy="792088"/>
          </a:xfrm>
          <a:prstGeom prst="curvedUpArrow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52392" y="5445224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+2 hodiny</a:t>
            </a:r>
            <a:endParaRPr lang="cs-CZ" sz="2400" dirty="0"/>
          </a:p>
        </p:txBody>
      </p:sp>
      <p:sp>
        <p:nvSpPr>
          <p:cNvPr id="20" name="Zahnutá šipka dolů 19"/>
          <p:cNvSpPr/>
          <p:nvPr/>
        </p:nvSpPr>
        <p:spPr>
          <a:xfrm rot="11046872">
            <a:off x="1007604" y="3465004"/>
            <a:ext cx="1584176" cy="476436"/>
          </a:xfrm>
          <a:prstGeom prst="curvedDown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516" y="2895327"/>
            <a:ext cx="1764196" cy="461665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-</a:t>
            </a:r>
            <a:r>
              <a:rPr lang="cs-CZ" sz="2400" dirty="0" smtClean="0">
                <a:solidFill>
                  <a:srgbClr val="FFFF00"/>
                </a:solidFill>
              </a:rPr>
              <a:t>1 hodina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4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4" presetClass="entr" presetSubtype="0" accel="10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4" presetClass="exit" presetSubtype="16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  <p:bldP spid="5" grpId="3"/>
      <p:bldP spid="14" grpId="0" animBg="1"/>
      <p:bldP spid="14" grpId="1" animBg="1"/>
      <p:bldP spid="15" grpId="0"/>
      <p:bldP spid="15" grpId="1"/>
      <p:bldP spid="16" grpId="0" animBg="1"/>
      <p:bldP spid="16" grpId="1" animBg="1"/>
      <p:bldP spid="17" grpId="0"/>
      <p:bldP spid="17" grpId="1"/>
      <p:bldP spid="18" grpId="0" animBg="1"/>
      <p:bldP spid="18" grpId="1" animBg="1"/>
      <p:bldP spid="19" grpId="0"/>
      <p:bldP spid="19" grpId="1"/>
      <p:bldP spid="20" grpId="0" animBg="1"/>
      <p:bldP spid="20" grpId="1" animBg="1"/>
      <p:bldP spid="22" grpId="0" animBg="1"/>
      <p:bldP spid="2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791580" y="1124744"/>
            <a:ext cx="7133220" cy="5349208"/>
          </a:xfrm>
        </p:spPr>
        <p:txBody>
          <a:bodyPr>
            <a:normAutofit/>
          </a:bodyPr>
          <a:lstStyle/>
          <a:p>
            <a:pPr marL="274320" lvl="1">
              <a:spcBef>
                <a:spcPts val="600"/>
              </a:spcBef>
              <a:buSzPct val="70000"/>
              <a:buFont typeface="Wingdings"/>
              <a:buChar char=""/>
            </a:pPr>
            <a:r>
              <a:rPr lang="cs-CZ" sz="3200" dirty="0" smtClean="0"/>
              <a:t>Jak se tedy změní čas?</a:t>
            </a:r>
          </a:p>
          <a:p>
            <a:pPr eaLnBrk="1" hangingPunct="1"/>
            <a:endParaRPr lang="cs-CZ" sz="2800" dirty="0" smtClean="0"/>
          </a:p>
          <a:p>
            <a:pPr lvl="1"/>
            <a:r>
              <a:rPr lang="cs-CZ" sz="3200" u="sng" dirty="0" smtClean="0"/>
              <a:t>Velká Británie (Londýn)</a:t>
            </a:r>
          </a:p>
          <a:p>
            <a:pPr lvl="2"/>
            <a:r>
              <a:rPr lang="cs-CZ" sz="2800" dirty="0" smtClean="0"/>
              <a:t> 0°- Základní poledník</a:t>
            </a:r>
          </a:p>
          <a:p>
            <a:pPr lvl="2"/>
            <a:r>
              <a:rPr lang="cs-CZ" sz="2800" dirty="0" smtClean="0"/>
              <a:t>12 hodin Západoevropského času</a:t>
            </a:r>
          </a:p>
          <a:p>
            <a:pPr eaLnBrk="1" hangingPunct="1">
              <a:buNone/>
            </a:pPr>
            <a:endParaRPr lang="cs-CZ" dirty="0" smtClean="0"/>
          </a:p>
          <a:p>
            <a:pPr lvl="1"/>
            <a:r>
              <a:rPr lang="cs-CZ" sz="3200" u="sng" dirty="0" smtClean="0"/>
              <a:t>Česká republika</a:t>
            </a:r>
          </a:p>
          <a:p>
            <a:pPr lvl="2"/>
            <a:r>
              <a:rPr lang="cs-CZ" sz="2800" dirty="0" smtClean="0"/>
              <a:t>15°vzd</a:t>
            </a:r>
          </a:p>
          <a:p>
            <a:pPr lvl="1" eaLnBrk="1" hangingPunct="1"/>
            <a:endParaRPr lang="cs-CZ" sz="2400" dirty="0" smtClean="0"/>
          </a:p>
          <a:p>
            <a:pPr lvl="3"/>
            <a:r>
              <a:rPr lang="cs-CZ" sz="2800" dirty="0" smtClean="0"/>
              <a:t>12 + 1 = 13</a:t>
            </a:r>
            <a:r>
              <a:rPr lang="cs-CZ" dirty="0" smtClean="0"/>
              <a:t>		          </a:t>
            </a:r>
            <a:r>
              <a:rPr lang="cs-CZ" sz="2900" b="1" u="sng" dirty="0" smtClean="0">
                <a:solidFill>
                  <a:srgbClr val="FF0000"/>
                </a:solidFill>
              </a:rPr>
              <a:t>13 hodin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007604" y="908720"/>
            <a:ext cx="6917196" cy="5565232"/>
          </a:xfrm>
        </p:spPr>
        <p:txBody>
          <a:bodyPr/>
          <a:lstStyle/>
          <a:p>
            <a:pPr eaLnBrk="1" hangingPunct="1"/>
            <a:r>
              <a:rPr lang="cs-CZ" sz="3200" u="sng" dirty="0" smtClean="0"/>
              <a:t>Úkoly</a:t>
            </a:r>
            <a:r>
              <a:rPr lang="cs-CZ" u="sng" dirty="0" smtClean="0"/>
              <a:t>: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None/>
            </a:pPr>
            <a:r>
              <a:rPr lang="cs-CZ" sz="3200" dirty="0" smtClean="0"/>
              <a:t>1) Na nultém poledníku mají </a:t>
            </a:r>
            <a:r>
              <a:rPr lang="cs-CZ" sz="3200" dirty="0" smtClean="0"/>
              <a:t>8 hodin</a:t>
            </a:r>
            <a:r>
              <a:rPr lang="cs-CZ" sz="3200" dirty="0" smtClean="0"/>
              <a:t>. Kolik hodin mají na 30°vzd?</a:t>
            </a:r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r>
              <a:rPr lang="cs-CZ" sz="3200" dirty="0" smtClean="0"/>
              <a:t>2) V Londýně mají 18 hodin. Kolik hodin mají v Dháce, která leží na 90°vzd?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079612" y="872716"/>
            <a:ext cx="6845188" cy="5601236"/>
          </a:xfrm>
        </p:spPr>
        <p:txBody>
          <a:bodyPr/>
          <a:lstStyle/>
          <a:p>
            <a:pPr eaLnBrk="1" hangingPunct="1"/>
            <a:r>
              <a:rPr lang="cs-CZ" sz="3200" dirty="0" smtClean="0"/>
              <a:t>Úkoly</a:t>
            </a:r>
            <a:r>
              <a:rPr lang="cs-CZ" dirty="0" smtClean="0"/>
              <a:t>:</a:t>
            </a:r>
          </a:p>
          <a:p>
            <a:pPr eaLnBrk="1" hangingPunct="1"/>
            <a:endParaRPr lang="cs-CZ" dirty="0" smtClean="0"/>
          </a:p>
          <a:p>
            <a:pPr>
              <a:buNone/>
            </a:pPr>
            <a:r>
              <a:rPr lang="cs-CZ" sz="3200" dirty="0" smtClean="0"/>
              <a:t>3) V Londýně mají 12hodin. Kolik hodin mají v Bogotě, která leží na 75°zzd?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4) V České republice máme 10hodin. Kolik hodin mají v Los Angeles, které leží na 120°zzd?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sz="quarter" idx="1"/>
          </p:nvPr>
        </p:nvSpPr>
        <p:spPr>
          <a:xfrm>
            <a:off x="457200" y="1268413"/>
            <a:ext cx="8229600" cy="485775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Každé místo na Zemi má svůj místní čas. Místní čas v naší obci je nyní ……..</a:t>
            </a:r>
          </a:p>
          <a:p>
            <a:pPr eaLnBrk="1" hangingPunct="1">
              <a:buNone/>
            </a:pPr>
            <a:r>
              <a:rPr lang="cs-CZ" sz="2800" dirty="0" smtClean="0"/>
              <a:t> </a:t>
            </a:r>
          </a:p>
          <a:p>
            <a:pPr eaLnBrk="1" hangingPunct="1"/>
            <a:r>
              <a:rPr lang="cs-CZ" sz="2800" dirty="0" smtClean="0"/>
              <a:t>Nultý poledník prochází Hvězdárnou Greenwich v Londýně a čas na Nultém poledníku se označuje jako čas Západoevropský nebo SVĚTOVÝ	.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/>
            <a:r>
              <a:rPr lang="cs-CZ" sz="2800" dirty="0" smtClean="0"/>
              <a:t>Česká republika se nachází v pásmu Středoevropského času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Červený, Pavel a spol.: Zeměpis 6 učebnice pro základní školy a víceletá gymnázia. </a:t>
            </a:r>
            <a:r>
              <a:rPr lang="cs-CZ" sz="1800" dirty="0" err="1" smtClean="0"/>
              <a:t>Fraus</a:t>
            </a:r>
            <a:r>
              <a:rPr lang="cs-CZ" sz="1800" dirty="0" smtClean="0"/>
              <a:t>, Plzeň, 2.vyd. 2009. ISBN </a:t>
            </a:r>
            <a:r>
              <a:rPr lang="en-US" sz="1800" dirty="0" smtClean="0"/>
              <a:t>978-80-7238-915-5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 1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1400" dirty="0" smtClean="0"/>
              <a:t>TimeZonesBoy. </a:t>
            </a:r>
            <a:r>
              <a:rPr lang="en-US" sz="1400" dirty="0" smtClean="0"/>
              <a:t>Http://commons.wikimedia.org/wiki/Main_Page [online]. 6. 12. 2011 [cit. 2012-</a:t>
            </a:r>
            <a:r>
              <a:rPr lang="cs-CZ" sz="1400" dirty="0" smtClean="0"/>
              <a:t>1</a:t>
            </a:r>
            <a:r>
              <a:rPr lang="en-US" sz="1400" dirty="0" smtClean="0"/>
              <a:t>0-0</a:t>
            </a:r>
            <a:r>
              <a:rPr lang="cs-CZ" sz="1400" dirty="0" smtClean="0"/>
              <a:t>8</a:t>
            </a:r>
            <a:r>
              <a:rPr lang="en-US" sz="1400" dirty="0" smtClean="0"/>
              <a:t>]. </a:t>
            </a:r>
            <a:r>
              <a:rPr lang="cs-CZ" sz="1400" dirty="0" smtClean="0"/>
              <a:t>File:DEC31 World Time Zones.png. Dostupné z WWW: &lt;http://upload.wikimedia.org/wikipedia/commons/b/b3/DEC31_World_Time_Zones.png</a:t>
            </a:r>
            <a:r>
              <a:rPr lang="en-US" sz="1400" dirty="0" smtClean="0"/>
              <a:t>&gt;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Obr. 2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1400" dirty="0" smtClean="0"/>
              <a:t>Http://commons.wikimedia.org/wiki/Main_Page [online]. 11. 11. 2011 [cit. 2012-10-08]. File:Time zones of Europe-L.png. Dostupné z WWW: &lt;http://upload.wikimedia.org/wikipedia/commons/b/b2/Time_zones_of_Europe-L.png&gt;</a:t>
            </a:r>
            <a:endParaRPr lang="cs-CZ" sz="14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1406</TotalTime>
  <Words>334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Časová pásma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 </vt:lpstr>
    </vt:vector>
  </TitlesOfParts>
  <Company>Little Creative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World Green 3</dc:title>
  <dc:creator>Presentation Helper</dc:creator>
  <cp:lastModifiedBy>Dum</cp:lastModifiedBy>
  <cp:revision>62</cp:revision>
  <dcterms:created xsi:type="dcterms:W3CDTF">2005-03-15T10:04:38Z</dcterms:created>
  <dcterms:modified xsi:type="dcterms:W3CDTF">2013-11-07T19:31:12Z</dcterms:modified>
</cp:coreProperties>
</file>