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56" r:id="rId3"/>
    <p:sldId id="257" r:id="rId4"/>
    <p:sldId id="258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94" r:id="rId33"/>
    <p:sldId id="296" r:id="rId34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rgbClr val="FFFFFF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rgbClr val="FFFFFF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rgbClr val="FFFFFF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rgbClr val="FFFFFF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FF0000"/>
    <a:srgbClr val="BDE4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05" autoAdjust="0"/>
    <p:restoredTop sz="94768" autoAdjust="0"/>
  </p:normalViewPr>
  <p:slideViewPr>
    <p:cSldViewPr>
      <p:cViewPr>
        <p:scale>
          <a:sx n="75" d="100"/>
          <a:sy n="75" d="100"/>
        </p:scale>
        <p:origin x="-1002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1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2A40F-633B-4FD0-8556-540C83A448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366BC-B9BC-4F41-86D3-0DE0CC303F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7B5EC-6EE9-4B96-8F11-40C2B5308F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20DB3B-DB47-4225-877E-FE3E438FCD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F6478-ECCD-40C0-844C-F1207C0558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9A937-9853-43D5-8C1D-9D206A1E9C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E439D-68B3-4E8D-9292-1D0494740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D29E8-0CF0-4840-9017-27E05AEB9F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B11F9-AD37-4632-9F06-34A8FA5FB8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E638C-486A-48A0-9F44-5C5E5CD82D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B174B-5D6F-4230-9AC7-A13E0E5608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F7D85DB-C9A4-462A-B67E-574B6307E6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8.xml"/><Relationship Id="rId18" Type="http://schemas.openxmlformats.org/officeDocument/2006/relationships/slide" Target="slide23.xml"/><Relationship Id="rId26" Type="http://schemas.openxmlformats.org/officeDocument/2006/relationships/slide" Target="slide28.xml"/><Relationship Id="rId3" Type="http://schemas.openxmlformats.org/officeDocument/2006/relationships/slide" Target="slide4.xml"/><Relationship Id="rId21" Type="http://schemas.openxmlformats.org/officeDocument/2006/relationships/slide" Target="slide20.xml"/><Relationship Id="rId7" Type="http://schemas.openxmlformats.org/officeDocument/2006/relationships/slide" Target="slide8.xml"/><Relationship Id="rId12" Type="http://schemas.openxmlformats.org/officeDocument/2006/relationships/slide" Target="slide10.xml"/><Relationship Id="rId17" Type="http://schemas.openxmlformats.org/officeDocument/2006/relationships/slide" Target="slide24.xml"/><Relationship Id="rId25" Type="http://schemas.openxmlformats.org/officeDocument/2006/relationships/slide" Target="slide29.xml"/><Relationship Id="rId2" Type="http://schemas.openxmlformats.org/officeDocument/2006/relationships/slide" Target="slide16.xml"/><Relationship Id="rId16" Type="http://schemas.openxmlformats.org/officeDocument/2006/relationships/slide" Target="slide14.xml"/><Relationship Id="rId20" Type="http://schemas.openxmlformats.org/officeDocument/2006/relationships/slide" Target="slide21.xml"/><Relationship Id="rId29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1.xml"/><Relationship Id="rId24" Type="http://schemas.openxmlformats.org/officeDocument/2006/relationships/slide" Target="slide3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30.xml"/><Relationship Id="rId28" Type="http://schemas.openxmlformats.org/officeDocument/2006/relationships/slide" Target="slide26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3.xml"/><Relationship Id="rId14" Type="http://schemas.openxmlformats.org/officeDocument/2006/relationships/slide" Target="slide17.xml"/><Relationship Id="rId22" Type="http://schemas.openxmlformats.org/officeDocument/2006/relationships/slide" Target="slide19.xml"/><Relationship Id="rId27" Type="http://schemas.openxmlformats.org/officeDocument/2006/relationships/slide" Target="slide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Iceland_Grimsvoetn_1972-B.jpg" TargetMode="External"/><Relationship Id="rId13" Type="http://schemas.openxmlformats.org/officeDocument/2006/relationships/hyperlink" Target="http://commons.wikimedia.org/wiki/File:Gerlachovsky_stit_from_Hozelec_01.jpg" TargetMode="External"/><Relationship Id="rId18" Type="http://schemas.openxmlformats.org/officeDocument/2006/relationships/hyperlink" Target="http://commons.wikimedia.org/wiki/File:Magharees.jpg" TargetMode="External"/><Relationship Id="rId3" Type="http://schemas.openxmlformats.org/officeDocument/2006/relationships/hyperlink" Target="http://commons.wikimedia.org/wiki/File:Mt-Blanc_from_la_Balme-GP.JPG" TargetMode="External"/><Relationship Id="rId21" Type="http://schemas.openxmlformats.org/officeDocument/2006/relationships/hyperlink" Target="http://commons.wikimedia.org/wiki/File:Lake_Ladoga_NASA.JPG" TargetMode="External"/><Relationship Id="rId7" Type="http://schemas.openxmlformats.org/officeDocument/2006/relationships/hyperlink" Target="http://commons.wikimedia.org/wiki/File:VatnajoekullDetailSkaftafell.jpg" TargetMode="External"/><Relationship Id="rId12" Type="http://schemas.openxmlformats.org/officeDocument/2006/relationships/hyperlink" Target="http://commons.wikimedia.org/wiki/File:Etna_eruption_seen_from_the_International_Space_Station.jpg" TargetMode="External"/><Relationship Id="rId17" Type="http://schemas.openxmlformats.org/officeDocument/2006/relationships/hyperlink" Target="http://commons.wikimedia.org/wiki/File:Knocklane_Promontory_Fort.JPG" TargetMode="External"/><Relationship Id="rId2" Type="http://schemas.openxmlformats.org/officeDocument/2006/relationships/hyperlink" Target="http://commons.wikimedia.org/wiki/File:Liver_1.gif" TargetMode="External"/><Relationship Id="rId16" Type="http://schemas.openxmlformats.org/officeDocument/2006/relationships/hyperlink" Target="http://commons.wikimedia.org/wiki/File:Iberica_nasa.gif?uselang=cs" TargetMode="External"/><Relationship Id="rId20" Type="http://schemas.openxmlformats.org/officeDocument/2006/relationships/hyperlink" Target="http://commons.wikimedia.org/wiki/File:Sortavalan_saaristo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Vatnaj%C3%B6kull.jpeg" TargetMode="External"/><Relationship Id="rId11" Type="http://schemas.openxmlformats.org/officeDocument/2006/relationships/hyperlink" Target="http://commons.wikimedia.org/wiki/File:Etna-cratere01.jpg" TargetMode="External"/><Relationship Id="rId5" Type="http://schemas.openxmlformats.org/officeDocument/2006/relationships/hyperlink" Target="http://commons.wikimedia.org/wiki/File:South-Europe.png?uselang=cs" TargetMode="External"/><Relationship Id="rId15" Type="http://schemas.openxmlformats.org/officeDocument/2006/relationships/hyperlink" Target="http://commons.wikimedia.org/wiki/File:Oil_platform_in_the_North_Sea.jpg" TargetMode="External"/><Relationship Id="rId10" Type="http://schemas.openxmlformats.org/officeDocument/2006/relationships/hyperlink" Target="http://commons.wikimedia.org/wiki/File:EtnaDaCarcaci.jpg" TargetMode="External"/><Relationship Id="rId19" Type="http://schemas.openxmlformats.org/officeDocument/2006/relationships/hyperlink" Target="http://commons.wikimedia.org/w/index.php?title=File:Ireland_amo_2010284_geo.tif&amp;page=1" TargetMode="External"/><Relationship Id="rId4" Type="http://schemas.openxmlformats.org/officeDocument/2006/relationships/hyperlink" Target="http://commons.wikimedia.org/wiki/File:Adriatic_sea_pasman.JPG?uselang=cs" TargetMode="External"/><Relationship Id="rId9" Type="http://schemas.openxmlformats.org/officeDocument/2006/relationships/hyperlink" Target="http://commons.wikimedia.org/wiki/File:Bratislava_New_Bridge_from_castle_hill.JPG" TargetMode="External"/><Relationship Id="rId14" Type="http://schemas.openxmlformats.org/officeDocument/2006/relationships/hyperlink" Target="http://commons.wikimedia.org/wiki/File:Carpathians_satellite.jpg" TargetMode="External"/><Relationship Id="rId22" Type="http://schemas.openxmlformats.org/officeDocument/2006/relationships/slide" Target="slide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Vieux_pont_de_Gien_(5).JPG" TargetMode="External"/><Relationship Id="rId13" Type="http://schemas.openxmlformats.org/officeDocument/2006/relationships/hyperlink" Target="http://commons.wikimedia.org/wiki/File:Matterhorn_reflection.jpg" TargetMode="External"/><Relationship Id="rId18" Type="http://schemas.openxmlformats.org/officeDocument/2006/relationships/hyperlink" Target="http://commons.wikimedia.org/wiki/File:Europe_landforms_East_European_Lowlands.svg" TargetMode="External"/><Relationship Id="rId26" Type="http://schemas.openxmlformats.org/officeDocument/2006/relationships/hyperlink" Target="http://commons.wikimedia.org/wiki/File:&#1042;&#1080;&#1076;_&#1085;&#1072;_&#1050;&#1080;&#1085;&#1077;&#1096;&#1077;&#1084;&#1089;&#1082;&#1080;&#1081;_&#1084;&#1086;&#1089;&#1090;_&#1089;_&#1089;&#1077;&#1085;&#1086;&#1082;&#1086;&#1089;&#1085;&#1099;&#1093;_&#1087;&#1086;&#1083;&#1077;&#1081;_&#1055;&#1086;&#1088;&#1086;&#1079;&#1086;&#1074;&#1072;.jpg" TargetMode="External"/><Relationship Id="rId3" Type="http://schemas.openxmlformats.org/officeDocument/2006/relationships/hyperlink" Target="http://commons.wikimedia.org/wiki/File:Mountain_Olympus_snowy.JPG" TargetMode="External"/><Relationship Id="rId21" Type="http://schemas.openxmlformats.org/officeDocument/2006/relationships/hyperlink" Target="http://commons.wikimedia.org/wiki/File:Ireland-AtlanticOceanwithAranIsland.jpg" TargetMode="External"/><Relationship Id="rId7" Type="http://schemas.openxmlformats.org/officeDocument/2006/relationships/hyperlink" Target="http://commons.wikimedia.org/wiki/File:SchlossMenars01.jpg" TargetMode="External"/><Relationship Id="rId12" Type="http://schemas.openxmlformats.org/officeDocument/2006/relationships/hyperlink" Target="http://commons.wikimedia.org/wiki/File:Satellitenaufnahme_der_Alpen.jpg" TargetMode="External"/><Relationship Id="rId17" Type="http://schemas.openxmlformats.org/officeDocument/2006/relationships/hyperlink" Target="http://commons.wikimedia.org/wiki/File:Italian_Peninsula_in_Europe.svg?uselang=cs" TargetMode="External"/><Relationship Id="rId25" Type="http://schemas.openxmlformats.org/officeDocument/2006/relationships/hyperlink" Target="http://commons.wikimedia.org/wiki/File:Europe_time_zones_map.png?uselang=cs" TargetMode="External"/><Relationship Id="rId2" Type="http://schemas.openxmlformats.org/officeDocument/2006/relationships/hyperlink" Target="http://commons.wikimedia.org/wiki/File:Liver_1.gif" TargetMode="External"/><Relationship Id="rId16" Type="http://schemas.openxmlformats.org/officeDocument/2006/relationships/hyperlink" Target="http://commons.wikimedia.org/wiki/File:Iberica_nasa.gif?uselang=cs" TargetMode="External"/><Relationship Id="rId20" Type="http://schemas.openxmlformats.org/officeDocument/2006/relationships/hyperlink" Target="http://commons.wikimedia.org/wiki/File:Bran_Castle_TB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orges_de_la_Loire.jpg" TargetMode="External"/><Relationship Id="rId11" Type="http://schemas.openxmlformats.org/officeDocument/2006/relationships/hyperlink" Target="http://commons.wikimedia.org/wiki/File:EnglishChannel.jpg" TargetMode="External"/><Relationship Id="rId24" Type="http://schemas.openxmlformats.org/officeDocument/2006/relationships/hyperlink" Target="http://commons.wikimedia.org/wiki/File:Satellite_image_of_Great_Britain_and_Northern_Ireland_in_April_2002.jpg" TargetMode="External"/><Relationship Id="rId5" Type="http://schemas.openxmlformats.org/officeDocument/2006/relationships/hyperlink" Target="http://commons.wikimedia.org/wiki/File:Rock_of_Gibraltar_seen_from_Punta_Carnero.jpg" TargetMode="External"/><Relationship Id="rId15" Type="http://schemas.openxmlformats.org/officeDocument/2006/relationships/hyperlink" Target="http://commons.wikimedia.org/wiki/File:Catalunya_riu_ebre_benifallet.JPG" TargetMode="External"/><Relationship Id="rId23" Type="http://schemas.openxmlformats.org/officeDocument/2006/relationships/hyperlink" Target="http://commons.wikimedia.org/wiki/File:Ivan_Shishkin_-_Forest_Reserve,_Pine_Grove.JPG?uselang=cs" TargetMode="External"/><Relationship Id="rId28" Type="http://schemas.openxmlformats.org/officeDocument/2006/relationships/slide" Target="slide2.xml"/><Relationship Id="rId10" Type="http://schemas.openxmlformats.org/officeDocument/2006/relationships/hyperlink" Target="http://commons.wikimedia.org/wiki/File:Balaton2009.jpg" TargetMode="External"/><Relationship Id="rId19" Type="http://schemas.openxmlformats.org/officeDocument/2006/relationships/hyperlink" Target="http://commons.wikimedia.org/wiki/File:Little-vampire.svg?uselang=cs" TargetMode="External"/><Relationship Id="rId4" Type="http://schemas.openxmlformats.org/officeDocument/2006/relationships/hyperlink" Target="http://commons.wikimedia.org/wiki/File:Olymp.jpg" TargetMode="External"/><Relationship Id="rId9" Type="http://schemas.openxmlformats.org/officeDocument/2006/relationships/hyperlink" Target="http://commons.wikimedia.org/wiki/File:Polar_Urals_near_Sob_River.jpg?uselang=cs" TargetMode="External"/><Relationship Id="rId14" Type="http://schemas.openxmlformats.org/officeDocument/2006/relationships/hyperlink" Target="http://commons.wikimedia.org/wiki/File:Moiry.jpg" TargetMode="External"/><Relationship Id="rId22" Type="http://schemas.openxmlformats.org/officeDocument/2006/relationships/hyperlink" Target="http://commons.wikimedia.org/wiki/File:Aeroflot_silhouette_on_forest.jpg?uselang=cs" TargetMode="External"/><Relationship Id="rId27" Type="http://schemas.openxmlformats.org/officeDocument/2006/relationships/hyperlink" Target="http://commons.wikimedia.org/w/index.php?title=File:LocationCzechRepublic.svg&amp;page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611560" y="1340768"/>
            <a:ext cx="8136904" cy="20162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Název školy: Základní škola T. G. Masaryka a Mateřská škola </a:t>
            </a:r>
            <a:r>
              <a:rPr kumimoji="0" lang="cs-CZ" sz="25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Poříčany</a:t>
            </a: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 okr. Kolín</a:t>
            </a:r>
            <a:b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Autor: Mgr. Alena Černá</a:t>
            </a:r>
            <a:b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Název: </a:t>
            </a:r>
            <a:r>
              <a:rPr kumimoji="0" lang="cs-CZ" sz="25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VY_32_INOVACE_Z_09_KVÍZ Evropa</a:t>
            </a:r>
          </a:p>
        </p:txBody>
      </p:sp>
      <p:sp>
        <p:nvSpPr>
          <p:cNvPr id="5" name="Podnadpis 4"/>
          <p:cNvSpPr txBox="1">
            <a:spLocks/>
          </p:cNvSpPr>
          <p:nvPr/>
        </p:nvSpPr>
        <p:spPr>
          <a:xfrm>
            <a:off x="755576" y="3429000"/>
            <a:ext cx="7488832" cy="151216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Číslo projektu: CZ1.07/1.4.00/21.3085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8. třída, zeměpis, prezentace je určena k opakování zeměpisného</a:t>
            </a:r>
            <a:r>
              <a:rPr kumimoji="0" lang="cs-CZ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celku přírodní poměry Evropy</a:t>
            </a: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Obrázek 6" descr="http://www.adam.cz/img/201203111735_logo_e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053429"/>
            <a:ext cx="5760720" cy="1471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85875"/>
            <a:ext cx="7772400" cy="2314575"/>
          </a:xfrm>
        </p:spPr>
        <p:txBody>
          <a:bodyPr/>
          <a:lstStyle/>
          <a:p>
            <a:pPr eaLnBrk="1" hangingPunct="1"/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AZ KVÍZ</a:t>
            </a:r>
            <a:b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cs-CZ" sz="4000" smtClean="0">
                <a:latin typeface="Comic Sans MS" pitchFamily="66" charset="0"/>
              </a:rPr>
              <a:t/>
            </a:r>
            <a:br>
              <a:rPr lang="cs-CZ" sz="4000" smtClean="0">
                <a:latin typeface="Comic Sans MS" pitchFamily="66" charset="0"/>
              </a:rPr>
            </a:br>
            <a:r>
              <a:rPr lang="cs-CZ" sz="60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Přírodní poměry Evropy</a:t>
            </a:r>
          </a:p>
        </p:txBody>
      </p:sp>
      <p:sp>
        <p:nvSpPr>
          <p:cNvPr id="205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3492500" y="4437063"/>
            <a:ext cx="2232025" cy="1296987"/>
          </a:xfrm>
          <a:prstGeom prst="actionButtonBlank">
            <a:avLst/>
          </a:prstGeom>
          <a:solidFill>
            <a:srgbClr val="FF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cs-CZ" sz="2400" b="1">
                <a:solidFill>
                  <a:schemeClr val="tx1"/>
                </a:solidFill>
                <a:latin typeface="Comic Sans MS" pitchFamily="66" charset="0"/>
              </a:rPr>
              <a:t>Hra</a:t>
            </a:r>
          </a:p>
        </p:txBody>
      </p:sp>
      <p:sp>
        <p:nvSpPr>
          <p:cNvPr id="2055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164388" y="5516563"/>
            <a:ext cx="1223962" cy="649287"/>
          </a:xfrm>
          <a:prstGeom prst="actionButtonBlank">
            <a:avLst/>
          </a:prstGeom>
          <a:solidFill>
            <a:srgbClr val="FF0000">
              <a:alpha val="31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cs-CZ" sz="1400">
                <a:solidFill>
                  <a:schemeClr val="tx1"/>
                </a:solidFill>
                <a:latin typeface="Comic Sans MS" pitchFamily="66" charset="0"/>
              </a:rPr>
              <a:t>Zdroje </a:t>
            </a:r>
          </a:p>
          <a:p>
            <a:r>
              <a:rPr lang="cs-CZ" sz="1400">
                <a:solidFill>
                  <a:schemeClr val="tx1"/>
                </a:solidFill>
                <a:latin typeface="Comic Sans MS" pitchFamily="66" charset="0"/>
              </a:rPr>
              <a:t>obrázků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AutoShape 16">
            <a:hlinkClick r:id="rId2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3155" name="AutoShape 83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3183" name="AutoShape 111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3211" name="AutoShape 139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3076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077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078" name="AutoShape 6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79" name="AutoShape 7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080" name="AutoShape 8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081" name="AutoShape 9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082" name="AutoShape 10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083" name="AutoShape 1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084" name="AutoShape 12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085" name="AutoShape 1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086" name="AutoShape 14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3087" name="AutoShape 15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3089" name="AutoShape 17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090" name="AutoShape 18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3091" name="AutoShape 19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3092" name="AutoShape 20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3093" name="AutoShap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3094" name="AutoShape 22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3095" name="AutoShape 2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3096" name="AutoShape 24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097" name="AutoShape 25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3098" name="AutoShape 26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3099" name="AutoShape 27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3100" name="AutoShape 28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3101" name="AutoShape 29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3102" name="AutoShape 30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3103" name="AutoShape 31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3143" name="AutoShape 71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144" name="AutoShape 72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145" name="AutoShape 73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46" name="AutoShape 7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147" name="AutoShape 75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148" name="AutoShape 76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149" name="AutoShape 77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150" name="AutoShape 78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151" name="AutoShape 79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152" name="AutoShape 80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153" name="AutoShape 8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3154" name="AutoShape 8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3156" name="AutoShape 84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157" name="AutoShape 85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3158" name="AutoShape 86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3159" name="AutoShape 87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3160" name="AutoShape 88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3161" name="AutoShape 89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3162" name="AutoShape 90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3163" name="AutoShape 91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164" name="AutoShape 92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3165" name="AutoShape 93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3166" name="AutoShape 94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3167" name="AutoShape 95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3168" name="AutoShape 96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3169" name="AutoShape 97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3170" name="AutoShape 98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3171" name="AutoShape 99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172" name="AutoShape 100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173" name="AutoShape 101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74" name="AutoShape 102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175" name="AutoShape 103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176" name="AutoShape 10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177" name="AutoShape 105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178" name="AutoShape 106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179" name="AutoShape 107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180" name="AutoShape 108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181" name="AutoShape 109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3182" name="AutoShape 110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184" name="AutoShape 11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3185" name="AutoShape 113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3186" name="AutoShape 114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187" name="AutoShape 115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3188" name="AutoShape 116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3189" name="AutoShape 117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3190" name="AutoShape 118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3191" name="AutoShape 119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3192" name="AutoShape 120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3193" name="AutoShape 121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3194" name="AutoShape 122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3195" name="AutoShape 123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3196" name="AutoShape 124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3197" name="AutoShape 125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3198" name="AutoShape 126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3199" name="AutoShape 127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200" name="AutoShape 128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01" name="AutoShape 129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202" name="AutoShape 130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203" name="AutoShape 131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204" name="AutoShape 132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205" name="AutoShape 133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06" name="AutoShape 134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207" name="AutoShape 135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208" name="AutoShape 136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209" name="AutoShape 137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3210" name="AutoShape 138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212" name="AutoShape 140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3213" name="AutoShape 14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3214" name="AutoShape 142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215" name="AutoShape 143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3216" name="AutoShape 144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3217" name="AutoShape 145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3218" name="AutoShape 146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3219" name="AutoShape 147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3220" name="AutoShape 148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3221" name="AutoShape 149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3222" name="AutoShape 150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3223" name="AutoShape 151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3224" name="AutoShape 152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3225" name="AutoShape 153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3226" name="AutoShape 154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r>
              <a:rPr lang="cs-CZ">
                <a:solidFill>
                  <a:schemeClr val="tx1"/>
                </a:solidFill>
              </a:rPr>
              <a:t>28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0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0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8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2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1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0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7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3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5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3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2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3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1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3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0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3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9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3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8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3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4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3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5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3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6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3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7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3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8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3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9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0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3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1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3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2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3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3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3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3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3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6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3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7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3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8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3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9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3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>
                      <p:stCondLst>
                        <p:cond delay="0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0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3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1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3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>
                      <p:stCondLst>
                        <p:cond delay="0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2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3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>
                      <p:stCondLst>
                        <p:cond delay="0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3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3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>
                      <p:stCondLst>
                        <p:cond delay="0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4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3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5"/>
                  </p:tgtEl>
                </p:cond>
              </p:nextCondLst>
            </p:seq>
            <p:seq concurrent="1" nextAc="seek">
              <p:cTn id="357" restart="whenNotActive" fill="hold" evtFilter="cancelBubble" nodeType="interactiveSeq">
                <p:stCondLst>
                  <p:cond evt="onClick" delay="0">
                    <p:tgtEl>
                      <p:spTgt spid="3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8" fill="hold">
                      <p:stCondLst>
                        <p:cond delay="0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6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3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7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3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>
                      <p:stCondLst>
                        <p:cond delay="0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8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3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>
                      <p:stCondLst>
                        <p:cond delay="0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9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3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>
                      <p:stCondLst>
                        <p:cond delay="0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0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3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1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3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>
                      <p:stCondLst>
                        <p:cond delay="0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2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3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3"/>
                  </p:tgtEl>
                </p:cond>
              </p:nextCondLst>
            </p:seq>
            <p:seq concurrent="1" nextAc="seek">
              <p:cTn id="397" restart="whenNotActive" fill="hold" evtFilter="cancelBubble" nodeType="interactiveSeq">
                <p:stCondLst>
                  <p:cond evt="onClick" delay="0">
                    <p:tgtEl>
                      <p:spTgt spid="3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8" fill="hold">
                      <p:stCondLst>
                        <p:cond delay="0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4"/>
                  </p:tgtEl>
                </p:cond>
              </p:nextCondLst>
            </p:seq>
            <p:seq concurrent="1" nextAc="seek">
              <p:cTn id="402" restart="whenNotActive" fill="hold" evtFilter="cancelBubble" nodeType="interactiveSeq">
                <p:stCondLst>
                  <p:cond evt="onClick" delay="0">
                    <p:tgtEl>
                      <p:spTgt spid="3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3" fill="hold">
                      <p:stCondLst>
                        <p:cond delay="0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5"/>
                  </p:tgtEl>
                </p:cond>
              </p:nextCondLst>
            </p:seq>
            <p:seq concurrent="1" nextAc="seek">
              <p:cTn id="407" restart="whenNotActive" fill="hold" evtFilter="cancelBubble" nodeType="interactiveSeq">
                <p:stCondLst>
                  <p:cond evt="onClick" delay="0">
                    <p:tgtEl>
                      <p:spTgt spid="3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8" fill="hold">
                      <p:stCondLst>
                        <p:cond delay="0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6"/>
                  </p:tgtEl>
                </p:cond>
              </p:nextCondLst>
            </p:seq>
            <p:seq concurrent="1" nextAc="seek">
              <p:cTn id="412" restart="whenNotActive" fill="hold" evtFilter="cancelBubble" nodeType="interactiveSeq">
                <p:stCondLst>
                  <p:cond evt="onClick" delay="0">
                    <p:tgtEl>
                      <p:spTgt spid="3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3" fill="hold">
                      <p:stCondLst>
                        <p:cond delay="0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7"/>
                  </p:tgtEl>
                </p:cond>
              </p:nextCondLst>
            </p:seq>
            <p:seq concurrent="1" nextAc="seek">
              <p:cTn id="417" restart="whenNotActive" fill="hold" evtFilter="cancelBubble" nodeType="interactiveSeq">
                <p:stCondLst>
                  <p:cond evt="onClick" delay="0">
                    <p:tgtEl>
                      <p:spTgt spid="3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8" fill="hold">
                      <p:stCondLst>
                        <p:cond delay="0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8"/>
                  </p:tgtEl>
                </p:cond>
              </p:nextCondLst>
            </p:seq>
          </p:childTnLst>
        </p:cTn>
      </p:par>
    </p:tnLst>
    <p:bldLst>
      <p:bldP spid="3155" grpId="0" animBg="1"/>
      <p:bldP spid="3183" grpId="0" animBg="1"/>
      <p:bldP spid="3211" grpId="0" animBg="1"/>
      <p:bldP spid="3143" grpId="0" animBg="1"/>
      <p:bldP spid="3144" grpId="0" animBg="1"/>
      <p:bldP spid="3145" grpId="0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1" grpId="0" animBg="1"/>
      <p:bldP spid="3152" grpId="0" animBg="1"/>
      <p:bldP spid="3153" grpId="0" animBg="1"/>
      <p:bldP spid="3154" grpId="0" animBg="1"/>
      <p:bldP spid="3156" grpId="0" animBg="1"/>
      <p:bldP spid="3157" grpId="0" animBg="1"/>
      <p:bldP spid="3158" grpId="0" animBg="1"/>
      <p:bldP spid="3159" grpId="0" animBg="1"/>
      <p:bldP spid="3160" grpId="0" animBg="1"/>
      <p:bldP spid="3161" grpId="0" animBg="1"/>
      <p:bldP spid="3162" grpId="0" animBg="1"/>
      <p:bldP spid="3163" grpId="0" animBg="1"/>
      <p:bldP spid="3164" grpId="0" animBg="1"/>
      <p:bldP spid="3165" grpId="0" animBg="1"/>
      <p:bldP spid="3166" grpId="0" animBg="1"/>
      <p:bldP spid="3167" grpId="0" animBg="1"/>
      <p:bldP spid="3168" grpId="0" animBg="1"/>
      <p:bldP spid="3169" grpId="0" animBg="1"/>
      <p:bldP spid="3170" grpId="0" animBg="1"/>
      <p:bldP spid="3171" grpId="0" animBg="1"/>
      <p:bldP spid="3172" grpId="0" animBg="1"/>
      <p:bldP spid="3173" grpId="0" animBg="1"/>
      <p:bldP spid="3174" grpId="0" animBg="1"/>
      <p:bldP spid="3175" grpId="0" animBg="1"/>
      <p:bldP spid="3176" grpId="0" animBg="1"/>
      <p:bldP spid="3177" grpId="0" animBg="1"/>
      <p:bldP spid="3178" grpId="0" animBg="1"/>
      <p:bldP spid="3179" grpId="0" animBg="1"/>
      <p:bldP spid="3180" grpId="0" animBg="1"/>
      <p:bldP spid="3181" grpId="0" animBg="1"/>
      <p:bldP spid="3182" grpId="0" animBg="1"/>
      <p:bldP spid="3184" grpId="0" animBg="1"/>
      <p:bldP spid="3185" grpId="0" animBg="1"/>
      <p:bldP spid="3186" grpId="0" animBg="1"/>
      <p:bldP spid="3187" grpId="0" animBg="1"/>
      <p:bldP spid="3188" grpId="0" animBg="1"/>
      <p:bldP spid="3189" grpId="0" animBg="1"/>
      <p:bldP spid="3190" grpId="0" animBg="1"/>
      <p:bldP spid="3191" grpId="0" animBg="1"/>
      <p:bldP spid="3192" grpId="0" animBg="1"/>
      <p:bldP spid="3193" grpId="0" animBg="1"/>
      <p:bldP spid="3194" grpId="0" animBg="1"/>
      <p:bldP spid="3195" grpId="0" animBg="1"/>
      <p:bldP spid="3196" grpId="0" animBg="1"/>
      <p:bldP spid="3197" grpId="0" animBg="1"/>
      <p:bldP spid="3198" grpId="0" animBg="1"/>
      <p:bldP spid="3199" grpId="0" animBg="1"/>
      <p:bldP spid="3200" grpId="0" animBg="1"/>
      <p:bldP spid="3201" grpId="0" animBg="1"/>
      <p:bldP spid="3202" grpId="0" animBg="1"/>
      <p:bldP spid="3203" grpId="0" animBg="1"/>
      <p:bldP spid="3204" grpId="0" animBg="1"/>
      <p:bldP spid="3205" grpId="0" animBg="1"/>
      <p:bldP spid="3206" grpId="0" animBg="1"/>
      <p:bldP spid="3207" grpId="0" animBg="1"/>
      <p:bldP spid="3208" grpId="0" animBg="1"/>
      <p:bldP spid="3209" grpId="0" animBg="1"/>
      <p:bldP spid="3210" grpId="0" animBg="1"/>
      <p:bldP spid="3212" grpId="0" animBg="1"/>
      <p:bldP spid="3213" grpId="0" animBg="1"/>
      <p:bldP spid="3214" grpId="0" animBg="1"/>
      <p:bldP spid="3215" grpId="0" animBg="1"/>
      <p:bldP spid="3216" grpId="0" animBg="1"/>
      <p:bldP spid="3217" grpId="0" animBg="1"/>
      <p:bldP spid="3218" grpId="0" animBg="1"/>
      <p:bldP spid="3219" grpId="0" animBg="1"/>
      <p:bldP spid="3220" grpId="0" animBg="1"/>
      <p:bldP spid="3221" grpId="0" animBg="1"/>
      <p:bldP spid="3222" grpId="0" animBg="1"/>
      <p:bldP spid="3223" grpId="0" animBg="1"/>
      <p:bldP spid="3224" grpId="0" animBg="1"/>
      <p:bldP spid="3225" grpId="0" animBg="1"/>
      <p:bldP spid="32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052513"/>
            <a:ext cx="8302625" cy="525621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nejvyšší hora Evropy?</a:t>
            </a:r>
          </a:p>
          <a:p>
            <a:pPr eaLnBrk="1" hangingPunct="1"/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395288" y="6021388"/>
            <a:ext cx="1357312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pic>
        <p:nvPicPr>
          <p:cNvPr id="4112" name="Picture 16" descr="http://upload.wikimedia.org/wikipedia/commons/1/14/Mt-Blanc_from_la_Balme-G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628775"/>
            <a:ext cx="5616575" cy="4206875"/>
          </a:xfrm>
          <a:prstGeom prst="rect">
            <a:avLst/>
          </a:prstGeom>
          <a:noFill/>
        </p:spPr>
      </p:pic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3924300" y="5805488"/>
            <a:ext cx="172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Mt. Blanc</a:t>
            </a:r>
          </a:p>
        </p:txBody>
      </p:sp>
      <p:sp>
        <p:nvSpPr>
          <p:cNvPr id="4114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1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49577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Které moře omývá břehy Chorvatska?</a:t>
            </a:r>
          </a:p>
          <a:p>
            <a:pPr eaLnBrk="1" hangingPunct="1"/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971550" y="5516563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4643438" y="5805488"/>
            <a:ext cx="2736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Jaderské moře</a:t>
            </a:r>
          </a:p>
        </p:txBody>
      </p:sp>
      <p:pic>
        <p:nvPicPr>
          <p:cNvPr id="5138" name="Picture 18" descr="http://upload.wikimedia.org/wikipedia/commons/thumb/2/25/Adriatic_sea_pasman.JPG/800px-Adriatic_sea_pas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1773238"/>
            <a:ext cx="5761038" cy="3959225"/>
          </a:xfrm>
          <a:prstGeom prst="rect">
            <a:avLst/>
          </a:prstGeom>
          <a:noFill/>
        </p:spPr>
      </p:pic>
      <p:sp>
        <p:nvSpPr>
          <p:cNvPr id="5139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1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3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341438"/>
            <a:ext cx="8229600" cy="47688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Do kterého podnebného pásu patří</a:t>
            </a:r>
          </a:p>
          <a:p>
            <a:pPr algn="ctr" eaLnBrk="1" hangingPunct="1">
              <a:buFontTx/>
              <a:buNone/>
            </a:pPr>
            <a:r>
              <a:rPr lang="cs-CZ" smtClean="0"/>
              <a:t>Řecko</a:t>
            </a:r>
            <a:r>
              <a:rPr lang="en-US" smtClean="0"/>
              <a:t>,</a:t>
            </a:r>
            <a:r>
              <a:rPr lang="cs-CZ" smtClean="0"/>
              <a:t> Itálie</a:t>
            </a:r>
            <a:r>
              <a:rPr lang="en-US" smtClean="0"/>
              <a:t>,</a:t>
            </a:r>
            <a:r>
              <a:rPr lang="cs-CZ" smtClean="0"/>
              <a:t> Španělsk</a:t>
            </a:r>
            <a:r>
              <a:rPr lang="en-US" smtClean="0"/>
              <a:t>o</a:t>
            </a:r>
            <a:r>
              <a:rPr lang="cs-CZ" smtClean="0"/>
              <a:t>, Portugalsko? 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971550" y="5516563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pic>
        <p:nvPicPr>
          <p:cNvPr id="6166" name="Picture 22" descr="File:South-Europe.png"/>
          <p:cNvPicPr>
            <a:picLocks noChangeAspect="1" noChangeArrowheads="1"/>
          </p:cNvPicPr>
          <p:nvPr/>
        </p:nvPicPr>
        <p:blipFill>
          <a:blip r:embed="rId2" cstate="print"/>
          <a:srcRect t="30450"/>
          <a:stretch>
            <a:fillRect/>
          </a:stretch>
        </p:blipFill>
        <p:spPr bwMode="auto">
          <a:xfrm>
            <a:off x="3436938" y="2636838"/>
            <a:ext cx="3943350" cy="2795587"/>
          </a:xfrm>
          <a:prstGeom prst="rect">
            <a:avLst/>
          </a:prstGeom>
          <a:noFill/>
        </p:spPr>
      </p:pic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3635375" y="5661025"/>
            <a:ext cx="3600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Subtropický podnebný pás</a:t>
            </a:r>
          </a:p>
        </p:txBody>
      </p:sp>
      <p:sp>
        <p:nvSpPr>
          <p:cNvPr id="6169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1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3" name="Picture 15" descr="File:VatnajoekullDetailSkaftafe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5099050" cy="3397250"/>
          </a:xfrm>
          <a:prstGeom prst="rect">
            <a:avLst/>
          </a:prstGeom>
          <a:noFill/>
        </p:spPr>
      </p:pic>
      <p:pic>
        <p:nvPicPr>
          <p:cNvPr id="7185" name="Picture 17" descr="File:Iceland Grimsvoetn 1972-B.jpg"/>
          <p:cNvPicPr>
            <a:picLocks noChangeAspect="1" noChangeArrowheads="1"/>
          </p:cNvPicPr>
          <p:nvPr/>
        </p:nvPicPr>
        <p:blipFill>
          <a:blip r:embed="rId3" cstate="print"/>
          <a:srcRect l="15584"/>
          <a:stretch>
            <a:fillRect/>
          </a:stretch>
        </p:blipFill>
        <p:spPr bwMode="auto">
          <a:xfrm>
            <a:off x="0" y="3068638"/>
            <a:ext cx="6432550" cy="3600450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051050" y="188913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4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3350" y="1125538"/>
            <a:ext cx="7740650" cy="4597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Na kterém ostrovním státě nalezneme největší evropský ledovec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539750" y="5734050"/>
            <a:ext cx="1357313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pic>
        <p:nvPicPr>
          <p:cNvPr id="7181" name="Picture 13" descr="File:Vatnajökull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2852738"/>
            <a:ext cx="4887912" cy="3767137"/>
          </a:xfrm>
          <a:prstGeom prst="rect">
            <a:avLst/>
          </a:prstGeom>
          <a:noFill/>
        </p:spPr>
      </p:pic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7235825" y="2349500"/>
            <a:ext cx="1727200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Island</a:t>
            </a: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250825" y="333375"/>
            <a:ext cx="504825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4B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8316913" y="3068638"/>
            <a:ext cx="503237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4B</a:t>
            </a: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0" y="3141663"/>
            <a:ext cx="611188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4C</a:t>
            </a:r>
          </a:p>
        </p:txBody>
      </p:sp>
      <p:sp>
        <p:nvSpPr>
          <p:cNvPr id="7191" name="AutoShape 4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1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7" name="Picture 15" descr="File:Bratislava New Bridge from castle hi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9788" y="188913"/>
            <a:ext cx="7620000" cy="5715000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600" y="188913"/>
            <a:ext cx="6767513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5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81075"/>
            <a:ext cx="8447088" cy="50006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Který vodní tok ústí do Černého moře a protéká např. Rakouskem či Maďarskem?</a:t>
            </a:r>
          </a:p>
          <a:p>
            <a:pPr eaLnBrk="1" hangingPunct="1"/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9388" y="6097588"/>
            <a:ext cx="1357312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3348038" y="6021388"/>
            <a:ext cx="2520950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Dunaj</a:t>
            </a:r>
          </a:p>
        </p:txBody>
      </p:sp>
      <p:sp>
        <p:nvSpPr>
          <p:cNvPr id="821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3" name="Picture 17" descr="File:EtnaDaCarc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068638"/>
            <a:ext cx="7620000" cy="3629025"/>
          </a:xfrm>
          <a:prstGeom prst="rect">
            <a:avLst/>
          </a:prstGeom>
          <a:noFill/>
        </p:spPr>
      </p:pic>
      <p:pic>
        <p:nvPicPr>
          <p:cNvPr id="9238" name="Picture 22" descr="File:Etna eruption seen from the International Space St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188913"/>
            <a:ext cx="4560887" cy="3351212"/>
          </a:xfrm>
          <a:prstGeom prst="rect">
            <a:avLst/>
          </a:prstGeom>
          <a:noFill/>
        </p:spPr>
      </p:pic>
      <p:pic>
        <p:nvPicPr>
          <p:cNvPr id="9236" name="Picture 20" descr="File:Etna-cratere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333375"/>
            <a:ext cx="4105275" cy="2498725"/>
          </a:xfrm>
          <a:prstGeom prst="rect">
            <a:avLst/>
          </a:prstGeom>
          <a:noFill/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6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997200"/>
            <a:ext cx="8229600" cy="31289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činná sopka na ostrově Sicílie?</a:t>
            </a: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250825" y="60213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9234" name="AutoShape 4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1258888" y="3716338"/>
            <a:ext cx="15843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Etna</a:t>
            </a: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684213" y="5445125"/>
            <a:ext cx="574675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6A</a:t>
            </a:r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250825" y="404813"/>
            <a:ext cx="503238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6B</a:t>
            </a:r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8101013" y="333375"/>
            <a:ext cx="792162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6C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2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6" name="Picture 16" descr="File:Gerlachovsky stit from Hozelec 01.jpg"/>
          <p:cNvPicPr>
            <a:picLocks noChangeAspect="1" noChangeArrowheads="1"/>
          </p:cNvPicPr>
          <p:nvPr/>
        </p:nvPicPr>
        <p:blipFill>
          <a:blip r:embed="rId2" cstate="print"/>
          <a:srcRect l="16521"/>
          <a:stretch>
            <a:fillRect/>
          </a:stretch>
        </p:blipFill>
        <p:spPr bwMode="auto">
          <a:xfrm>
            <a:off x="0" y="765175"/>
            <a:ext cx="6361113" cy="5705475"/>
          </a:xfrm>
          <a:prstGeom prst="rect">
            <a:avLst/>
          </a:prstGeom>
          <a:noFill/>
        </p:spPr>
      </p:pic>
      <p:pic>
        <p:nvPicPr>
          <p:cNvPr id="10253" name="Picture 13" descr="File:Carpathians satellite.jpg"/>
          <p:cNvPicPr>
            <a:picLocks noChangeAspect="1" noChangeArrowheads="1"/>
          </p:cNvPicPr>
          <p:nvPr/>
        </p:nvPicPr>
        <p:blipFill>
          <a:blip r:embed="rId3" cstate="print"/>
          <a:srcRect r="12239"/>
          <a:stretch>
            <a:fillRect/>
          </a:stretch>
        </p:blipFill>
        <p:spPr bwMode="auto">
          <a:xfrm>
            <a:off x="5238750" y="1412875"/>
            <a:ext cx="3870325" cy="5300663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7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4597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Které pohoří má tvar podkovy a táhne se od východních hranic České republiky na poloostrov Balkán?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000125" y="55006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3203575" y="5589588"/>
            <a:ext cx="1728788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Karpaty</a:t>
            </a:r>
          </a:p>
        </p:txBody>
      </p:sp>
      <p:sp>
        <p:nvSpPr>
          <p:cNvPr id="10258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5435600" y="6381750"/>
            <a:ext cx="504825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7A</a:t>
            </a: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179388" y="6021388"/>
            <a:ext cx="576262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7B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8" name="Picture 14" descr="File:Oil platform in the North S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819275"/>
            <a:ext cx="7620000" cy="5038725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8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49577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Která nerostná surovina se těží v Severním moři?</a:t>
            </a:r>
          </a:p>
          <a:p>
            <a:pPr algn="ctr"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755650" y="60213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1276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6732588" y="2781300"/>
            <a:ext cx="13684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Ropa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9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Na kterém poloostrově se nachází státy Španělsko a Portugalsko?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395288" y="5876925"/>
            <a:ext cx="1357312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229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12298" name="Picture 10" descr="File:Iberica nas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2420938"/>
            <a:ext cx="6192838" cy="4256087"/>
          </a:xfrm>
          <a:prstGeom prst="rect">
            <a:avLst/>
          </a:prstGeom>
          <a:noFill/>
        </p:spPr>
      </p:pic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107950" y="4814888"/>
            <a:ext cx="1800225" cy="7016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Pyrenejský poloostrov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22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6" name="Picture 14" descr="File:Magharees.jpg"/>
          <p:cNvPicPr>
            <a:picLocks noChangeAspect="1" noChangeArrowheads="1"/>
          </p:cNvPicPr>
          <p:nvPr/>
        </p:nvPicPr>
        <p:blipFill>
          <a:blip r:embed="rId2" cstate="print"/>
          <a:srcRect t="24564"/>
          <a:stretch>
            <a:fillRect/>
          </a:stretch>
        </p:blipFill>
        <p:spPr bwMode="auto">
          <a:xfrm>
            <a:off x="468313" y="4221163"/>
            <a:ext cx="4248150" cy="2403475"/>
          </a:xfrm>
          <a:prstGeom prst="rect">
            <a:avLst/>
          </a:prstGeom>
          <a:noFill/>
        </p:spPr>
      </p:pic>
      <p:pic>
        <p:nvPicPr>
          <p:cNvPr id="13324" name="Picture 12" descr="File:Knocklane Promontory Fort.JPG"/>
          <p:cNvPicPr>
            <a:picLocks noChangeAspect="1" noChangeArrowheads="1"/>
          </p:cNvPicPr>
          <p:nvPr/>
        </p:nvPicPr>
        <p:blipFill>
          <a:blip r:embed="rId3" cstate="print"/>
          <a:srcRect t="24275"/>
          <a:stretch>
            <a:fillRect/>
          </a:stretch>
        </p:blipFill>
        <p:spPr bwMode="auto">
          <a:xfrm>
            <a:off x="0" y="1484313"/>
            <a:ext cx="5040313" cy="2862262"/>
          </a:xfrm>
          <a:prstGeom prst="rect">
            <a:avLst/>
          </a:prstGeom>
          <a:noFill/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10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25538"/>
            <a:ext cx="4897438" cy="50006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Kterému ostrovu se říká Smaragdový ostrov?</a:t>
            </a:r>
            <a:endParaRPr lang="cs-CZ" i="1" smtClean="0">
              <a:latin typeface="Comic Sans MS" pitchFamily="66" charset="0"/>
            </a:endParaRPr>
          </a:p>
          <a:p>
            <a:pPr eaLnBrk="1" hangingPunct="1"/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5076825" y="60213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3320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13322" name="Picture 10" descr="File:Ireland amo 2010284 geo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188913"/>
            <a:ext cx="3611563" cy="4968875"/>
          </a:xfrm>
          <a:prstGeom prst="rect">
            <a:avLst/>
          </a:prstGeom>
          <a:noFill/>
        </p:spPr>
      </p:pic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5940425" y="5445125"/>
            <a:ext cx="18002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Irsko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684213" y="6308725"/>
            <a:ext cx="792162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10A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140200" y="3933825"/>
            <a:ext cx="792163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10B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8027988" y="4797425"/>
            <a:ext cx="792162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10C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0" name="Picture 14" descr="File:Lake Ladoga NA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476250"/>
            <a:ext cx="3605212" cy="3960813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11</a:t>
            </a: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6084888" y="5881688"/>
            <a:ext cx="1357312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4348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4067175" y="6021388"/>
            <a:ext cx="649288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11B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1295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největší evropské jezero?</a:t>
            </a:r>
          </a:p>
          <a:p>
            <a:pPr algn="ctr"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pic>
        <p:nvPicPr>
          <p:cNvPr id="14353" name="Picture 17" descr="File:Sortavalan saaristo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492375"/>
            <a:ext cx="5545137" cy="4162425"/>
          </a:xfrm>
          <a:prstGeom prst="rect">
            <a:avLst/>
          </a:prstGeom>
          <a:noFill/>
        </p:spPr>
      </p:pic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34925" y="6308725"/>
            <a:ext cx="792163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11A</a:t>
            </a: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6227763" y="4941888"/>
            <a:ext cx="22320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Ladožské jezero</a:t>
            </a: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8101013" y="476250"/>
            <a:ext cx="792162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11B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43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2" name="Picture 12" descr="File:Mountain Olympus snowy.JPG"/>
          <p:cNvPicPr>
            <a:picLocks noChangeAspect="1" noChangeArrowheads="1"/>
          </p:cNvPicPr>
          <p:nvPr/>
        </p:nvPicPr>
        <p:blipFill>
          <a:blip r:embed="rId2" cstate="print"/>
          <a:srcRect t="22533"/>
          <a:stretch>
            <a:fillRect/>
          </a:stretch>
        </p:blipFill>
        <p:spPr bwMode="auto">
          <a:xfrm>
            <a:off x="755650" y="1628775"/>
            <a:ext cx="7620000" cy="4360863"/>
          </a:xfrm>
          <a:prstGeom prst="rect">
            <a:avLst/>
          </a:prstGeom>
          <a:noFill/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12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11525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hora, která byla sídlem bájných řeckých bohů?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9388" y="6237288"/>
            <a:ext cx="1357312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537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15374" name="Picture 14" descr="File:Olymp.jpg"/>
          <p:cNvPicPr>
            <a:picLocks noChangeAspect="1" noChangeArrowheads="1"/>
          </p:cNvPicPr>
          <p:nvPr/>
        </p:nvPicPr>
        <p:blipFill>
          <a:blip r:embed="rId4" cstate="print"/>
          <a:srcRect l="22687" t="21417" b="5499"/>
          <a:stretch>
            <a:fillRect/>
          </a:stretch>
        </p:blipFill>
        <p:spPr bwMode="auto">
          <a:xfrm>
            <a:off x="1908175" y="2492375"/>
            <a:ext cx="5891213" cy="4176713"/>
          </a:xfrm>
          <a:prstGeom prst="rect">
            <a:avLst/>
          </a:prstGeom>
          <a:noFill/>
        </p:spPr>
      </p:pic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539750" y="1628775"/>
            <a:ext cx="935038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12A</a:t>
            </a: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2051050" y="6308725"/>
            <a:ext cx="720725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12B</a:t>
            </a: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3851275" y="2924175"/>
            <a:ext cx="1763713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solidFill>
                  <a:schemeClr val="tx1"/>
                </a:solidFill>
                <a:latin typeface="Comic Sans MS" pitchFamily="66" charset="0"/>
              </a:rPr>
              <a:t>Olymp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53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0" name="Picture 16" descr="File:Rock of Gibraltar seen from Punta Carn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152525"/>
            <a:ext cx="7600950" cy="5705475"/>
          </a:xfrm>
          <a:prstGeom prst="rect">
            <a:avLst/>
          </a:prstGeom>
          <a:noFill/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13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50006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nejužší místo, které odděluje Evropu od Afriky?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684213" y="6165850"/>
            <a:ext cx="1357312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6398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3348038" y="4581525"/>
            <a:ext cx="3455987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Gibraltarský průliv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640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5" name="Picture 17" descr="File:Gorges de la Loire.jpg"/>
          <p:cNvPicPr>
            <a:picLocks noChangeAspect="1" noChangeArrowheads="1"/>
          </p:cNvPicPr>
          <p:nvPr/>
        </p:nvPicPr>
        <p:blipFill>
          <a:blip r:embed="rId2" cstate="print"/>
          <a:srcRect l="10886"/>
          <a:stretch>
            <a:fillRect/>
          </a:stretch>
        </p:blipFill>
        <p:spPr bwMode="auto">
          <a:xfrm>
            <a:off x="250825" y="333375"/>
            <a:ext cx="5314950" cy="4465638"/>
          </a:xfrm>
          <a:prstGeom prst="rect">
            <a:avLst/>
          </a:prstGeom>
          <a:noFill/>
        </p:spPr>
      </p:pic>
      <p:pic>
        <p:nvPicPr>
          <p:cNvPr id="17423" name="Picture 15" descr="File:SchlossMenars01.jpg"/>
          <p:cNvPicPr>
            <a:picLocks noChangeAspect="1" noChangeArrowheads="1"/>
          </p:cNvPicPr>
          <p:nvPr/>
        </p:nvPicPr>
        <p:blipFill>
          <a:blip r:embed="rId3" cstate="print"/>
          <a:srcRect l="10336" r="9184"/>
          <a:stretch>
            <a:fillRect/>
          </a:stretch>
        </p:blipFill>
        <p:spPr bwMode="auto">
          <a:xfrm>
            <a:off x="4787900" y="1341438"/>
            <a:ext cx="4103688" cy="2874962"/>
          </a:xfrm>
          <a:prstGeom prst="rect">
            <a:avLst/>
          </a:prstGeom>
          <a:noFill/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14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10795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francouzská řeka, na jejímž toku se nachází mnoho krásných zámků?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539750" y="60213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7419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17421" name="Picture 13" descr="File:Vieux pont de Gien (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500" y="3944938"/>
            <a:ext cx="4379913" cy="2913062"/>
          </a:xfrm>
          <a:prstGeom prst="rect">
            <a:avLst/>
          </a:prstGeom>
          <a:noFill/>
        </p:spPr>
      </p:pic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107950" y="2224088"/>
            <a:ext cx="739775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14A</a:t>
            </a:r>
          </a:p>
        </p:txBody>
      </p: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8172450" y="3141663"/>
            <a:ext cx="792163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14B</a:t>
            </a:r>
          </a:p>
        </p:txBody>
      </p:sp>
      <p:sp>
        <p:nvSpPr>
          <p:cNvPr id="17428" name="Text Box 20"/>
          <p:cNvSpPr txBox="1">
            <a:spLocks noChangeArrowheads="1"/>
          </p:cNvSpPr>
          <p:nvPr/>
        </p:nvSpPr>
        <p:spPr bwMode="auto">
          <a:xfrm>
            <a:off x="6227763" y="6524625"/>
            <a:ext cx="1081087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14C</a:t>
            </a:r>
          </a:p>
        </p:txBody>
      </p:sp>
      <p:sp>
        <p:nvSpPr>
          <p:cNvPr id="17429" name="Text Box 21"/>
          <p:cNvSpPr txBox="1">
            <a:spLocks noChangeArrowheads="1"/>
          </p:cNvSpPr>
          <p:nvPr/>
        </p:nvSpPr>
        <p:spPr bwMode="auto">
          <a:xfrm>
            <a:off x="468313" y="5337175"/>
            <a:ext cx="2159000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Loire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5" name="Picture 13" descr="File:Polar Urals near Sob Ri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15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6129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pohoří, které na východě odděluje Evropu od Asie?</a:t>
            </a:r>
          </a:p>
          <a:p>
            <a:pPr eaLnBrk="1" hangingPunct="1"/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827088" y="5589588"/>
            <a:ext cx="1357312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8442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18443" name="Rectangle 3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200">
                <a:solidFill>
                  <a:schemeClr val="tx1"/>
                </a:solidFill>
                <a:latin typeface="Comic Sans MS" pitchFamily="66" charset="0"/>
              </a:rPr>
              <a:t>Jak se nazývá pohoří, které na východě odděluje Evropu od Asie?</a:t>
            </a: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endParaRPr lang="cs-CZ" sz="320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2771775" y="5589588"/>
            <a:ext cx="37433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  <a:latin typeface="Comic Sans MS" pitchFamily="66" charset="0"/>
              </a:rPr>
              <a:t>Ural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84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16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484028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velké maďarské jezero?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000125" y="55006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194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19470" name="Picture 14" descr="File:Balaton2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349500"/>
            <a:ext cx="7620000" cy="2478088"/>
          </a:xfrm>
          <a:prstGeom prst="rect">
            <a:avLst/>
          </a:prstGeom>
          <a:noFill/>
        </p:spPr>
      </p:pic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3132138" y="5553075"/>
            <a:ext cx="35274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Balaton </a:t>
            </a:r>
            <a:r>
              <a:rPr lang="cs-CZ" sz="2000">
                <a:solidFill>
                  <a:schemeClr val="tx1"/>
                </a:solidFill>
                <a:latin typeface="Comic Sans MS" pitchFamily="66" charset="0"/>
              </a:rPr>
              <a:t>(Blatenské jezero)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94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5" name="Picture 15" descr="File:EnglishChann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205038"/>
            <a:ext cx="7477125" cy="4467225"/>
          </a:xfrm>
          <a:prstGeom prst="rect">
            <a:avLst/>
          </a:prstGeom>
          <a:noFill/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17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25538"/>
            <a:ext cx="8229600" cy="50006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kanál oddělující Velkou Británii od evropského kontinentu?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395288" y="6021388"/>
            <a:ext cx="1357312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0493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3348038" y="6092825"/>
            <a:ext cx="2376487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latin typeface="Comic Sans MS" pitchFamily="66" charset="0"/>
              </a:rPr>
              <a:t>La Manche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04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18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115093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nejvyšší pohoří Evropy, </a:t>
            </a:r>
          </a:p>
          <a:p>
            <a:pPr algn="ctr" eaLnBrk="1" hangingPunct="1">
              <a:buFontTx/>
              <a:buNone/>
            </a:pPr>
            <a:r>
              <a:rPr lang="cs-CZ" sz="2400" smtClean="0">
                <a:latin typeface="Comic Sans MS" pitchFamily="66" charset="0"/>
              </a:rPr>
              <a:t>známé také svými středisky zimní turistiky?</a:t>
            </a:r>
          </a:p>
          <a:p>
            <a:pPr eaLnBrk="1" hangingPunct="1">
              <a:buFontTx/>
              <a:buNone/>
            </a:pPr>
            <a:endParaRPr lang="cs-CZ" sz="2400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250825" y="6092825"/>
            <a:ext cx="1357313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1515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21517" name="Picture 13" descr="File:Satellitenaufnahme der Alp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488" y="692150"/>
            <a:ext cx="7391400" cy="5715000"/>
          </a:xfrm>
          <a:prstGeom prst="rect">
            <a:avLst/>
          </a:prstGeom>
          <a:noFill/>
        </p:spPr>
      </p:pic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5435600" y="692150"/>
            <a:ext cx="649288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18A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2124075" y="5805488"/>
            <a:ext cx="2303463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Alpy</a:t>
            </a:r>
          </a:p>
        </p:txBody>
      </p:sp>
      <p:pic>
        <p:nvPicPr>
          <p:cNvPr id="21521" name="Picture 17" descr="File:Matterhorn reflect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908050"/>
            <a:ext cx="7620000" cy="5076825"/>
          </a:xfrm>
          <a:prstGeom prst="rect">
            <a:avLst/>
          </a:prstGeom>
          <a:noFill/>
        </p:spPr>
      </p:pic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8388350" y="4365625"/>
            <a:ext cx="684213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18B</a:t>
            </a:r>
          </a:p>
        </p:txBody>
      </p:sp>
      <p:pic>
        <p:nvPicPr>
          <p:cNvPr id="21524" name="Picture 20" descr="File:Moir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908050"/>
            <a:ext cx="7620000" cy="5076825"/>
          </a:xfrm>
          <a:prstGeom prst="rect">
            <a:avLst/>
          </a:prstGeom>
          <a:noFill/>
        </p:spPr>
      </p:pic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34925" y="2636838"/>
            <a:ext cx="649288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18C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15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19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052513"/>
            <a:ext cx="8229600" cy="14398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Do kterého moře se vlévá a ve které části Evropy se nachází řeka Ebro? 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684213" y="5734050"/>
            <a:ext cx="1357312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2543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22546" name="Picture 18" descr="File:Catalunya riu ebre benifall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205038"/>
            <a:ext cx="4392612" cy="3294062"/>
          </a:xfrm>
          <a:prstGeom prst="rect">
            <a:avLst/>
          </a:prstGeom>
          <a:noFill/>
        </p:spPr>
      </p:pic>
      <p:pic>
        <p:nvPicPr>
          <p:cNvPr id="22544" name="Picture 16" descr="File:Iberica nas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2371725"/>
            <a:ext cx="4681537" cy="3217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2484438" y="5654675"/>
            <a:ext cx="3816350" cy="1158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Středozemní moře, </a:t>
            </a:r>
          </a:p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Pyrenejský poloostrov - Španělsko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179388" y="2205038"/>
            <a:ext cx="1079500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19A</a:t>
            </a:r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8101013" y="4941888"/>
            <a:ext cx="647700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19B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25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20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49847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Čemu se přezdívá „Italská bota“?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000125" y="55006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356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23564" name="Picture 12" descr="File:Italian Peninsula in Europe.svg"/>
          <p:cNvPicPr>
            <a:picLocks noChangeAspect="1" noChangeArrowheads="1"/>
          </p:cNvPicPr>
          <p:nvPr/>
        </p:nvPicPr>
        <p:blipFill>
          <a:blip r:embed="rId3" cstate="print"/>
          <a:srcRect t="17436"/>
          <a:stretch>
            <a:fillRect/>
          </a:stretch>
        </p:blipFill>
        <p:spPr bwMode="auto">
          <a:xfrm>
            <a:off x="1331913" y="1700213"/>
            <a:ext cx="6477000" cy="4089400"/>
          </a:xfrm>
          <a:prstGeom prst="rect">
            <a:avLst/>
          </a:prstGeom>
          <a:noFill/>
        </p:spPr>
      </p:pic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4859338" y="2997200"/>
            <a:ext cx="2592387" cy="7016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Apeninskému poloostrovu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356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8" name="Picture 12" descr="File:Europe landforms East European Lowland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81075"/>
            <a:ext cx="6572250" cy="5715000"/>
          </a:xfrm>
          <a:prstGeom prst="rect">
            <a:avLst/>
          </a:prstGeom>
          <a:noFill/>
        </p:spPr>
      </p:pic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21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1295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nazývá rozsáhlá nížina na východě Evropy?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000125" y="55006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4586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2987675" y="4581525"/>
            <a:ext cx="3671888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Východoevropská rovina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22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505618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zní jméno vysočiny, která se nachází v  sevření Karpatského oblouku a kde přebývá upíří hrabě Drákula?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000125" y="5953125"/>
            <a:ext cx="1357313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561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25616" name="Picture 16" descr="File:Bran Castle TB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708275"/>
            <a:ext cx="4019550" cy="3014663"/>
          </a:xfrm>
          <a:prstGeom prst="rect">
            <a:avLst/>
          </a:prstGeom>
          <a:noFill/>
        </p:spPr>
      </p:pic>
      <p:pic>
        <p:nvPicPr>
          <p:cNvPr id="25618" name="Picture 18" descr="File:Little-vampir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2887663"/>
            <a:ext cx="2782888" cy="2701925"/>
          </a:xfrm>
          <a:prstGeom prst="rect">
            <a:avLst/>
          </a:prstGeom>
          <a:noFill/>
        </p:spPr>
      </p:pic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1258888" y="5229225"/>
            <a:ext cx="936625" cy="36671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22A</a:t>
            </a:r>
          </a:p>
        </p:txBody>
      </p:sp>
      <p:sp>
        <p:nvSpPr>
          <p:cNvPr id="25620" name="Text Box 20"/>
          <p:cNvSpPr txBox="1">
            <a:spLocks noChangeArrowheads="1"/>
          </p:cNvSpPr>
          <p:nvPr/>
        </p:nvSpPr>
        <p:spPr bwMode="auto">
          <a:xfrm>
            <a:off x="5219700" y="5300663"/>
            <a:ext cx="720725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22B</a:t>
            </a:r>
          </a:p>
        </p:txBody>
      </p:sp>
      <p:sp>
        <p:nvSpPr>
          <p:cNvPr id="25621" name="Text Box 21"/>
          <p:cNvSpPr txBox="1">
            <a:spLocks noChangeArrowheads="1"/>
          </p:cNvSpPr>
          <p:nvPr/>
        </p:nvSpPr>
        <p:spPr bwMode="auto">
          <a:xfrm>
            <a:off x="2916238" y="6021388"/>
            <a:ext cx="3529012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Transylvánská vysočina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56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23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229600" cy="1295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Který oceánský proud otepluje západní břehy Evropy?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755650" y="5805488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66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26638" name="Picture 14" descr="File:Ireland-AtlanticOceanwithAranIsl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852738"/>
            <a:ext cx="4176713" cy="3132137"/>
          </a:xfrm>
          <a:prstGeom prst="rect">
            <a:avLst/>
          </a:prstGeom>
          <a:noFill/>
        </p:spPr>
      </p:pic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323850" y="3573463"/>
            <a:ext cx="2735263" cy="11144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Severoatlantský proud</a:t>
            </a:r>
            <a:r>
              <a:rPr lang="cs-CZ" sz="2000">
                <a:solidFill>
                  <a:schemeClr val="tx1"/>
                </a:solidFill>
                <a:latin typeface="Comic Sans MS" pitchFamily="66" charset="0"/>
              </a:rPr>
              <a:t> – </a:t>
            </a:r>
          </a:p>
          <a:p>
            <a:pPr>
              <a:spcBef>
                <a:spcPct val="50000"/>
              </a:spcBef>
            </a:pPr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část Golfského proudu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663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5" name="Picture 17" descr="File:Aeroflot silhouette on 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163" y="747713"/>
            <a:ext cx="3800475" cy="5705475"/>
          </a:xfrm>
          <a:prstGeom prst="rect">
            <a:avLst/>
          </a:prstGeom>
          <a:noFill/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74638"/>
            <a:ext cx="7859713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24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0" y="981075"/>
            <a:ext cx="4413250" cy="46704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  Jak se nazývají rozsáhlé jehličnaté lesy Severní Evropy?</a:t>
            </a:r>
            <a:endParaRPr lang="cs-CZ" i="1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4356100" y="4076700"/>
            <a:ext cx="1357313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766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4211638" y="5157788"/>
            <a:ext cx="1512887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tajga</a:t>
            </a:r>
          </a:p>
        </p:txBody>
      </p:sp>
      <p:pic>
        <p:nvPicPr>
          <p:cNvPr id="27663" name="Picture 15" descr="File:Ivan Shishkin - Forest Reserve, Pine Grov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3141663"/>
            <a:ext cx="2279650" cy="3500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766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25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4402137" cy="27368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Jaký je oficiální název země rozkládající se převážně na ostrově Velká Británie?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990725" y="4297363"/>
            <a:ext cx="1357313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86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28690" name="Picture 18" descr="File:Satellite image of Great Britain and Northern Ireland in April 2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692150"/>
            <a:ext cx="3914775" cy="5705475"/>
          </a:xfrm>
          <a:prstGeom prst="rect">
            <a:avLst/>
          </a:prstGeom>
          <a:noFill/>
        </p:spPr>
      </p:pic>
      <p:sp>
        <p:nvSpPr>
          <p:cNvPr id="28691" name="Text Box 19"/>
          <p:cNvSpPr txBox="1">
            <a:spLocks noChangeArrowheads="1"/>
          </p:cNvSpPr>
          <p:nvPr/>
        </p:nvSpPr>
        <p:spPr bwMode="auto">
          <a:xfrm>
            <a:off x="1044575" y="5300663"/>
            <a:ext cx="3095625" cy="10064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Spojené království Velké Británie a severního Irska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869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13" name="Picture 17" descr="File:Europe time zones 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549275"/>
            <a:ext cx="7019925" cy="5715000"/>
          </a:xfrm>
          <a:prstGeom prst="rect">
            <a:avLst/>
          </a:prstGeom>
          <a:noFill/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26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16557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Který poledník prochází Střední Evropou a určuje tak tzv. Středoevropský čas?</a:t>
            </a:r>
          </a:p>
          <a:p>
            <a:pPr eaLnBrk="1" hangingPunct="1"/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611188" y="5589588"/>
            <a:ext cx="1357312" cy="500062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29708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3492500" y="5516563"/>
            <a:ext cx="2089150" cy="7016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15. poledník – 15°szš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97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27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Jak se jmenuje nejdelší řeka Evropy?</a:t>
            </a:r>
          </a:p>
          <a:p>
            <a:pPr eaLnBrk="1" hangingPunct="1">
              <a:buFontTx/>
              <a:buNone/>
            </a:pPr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900113" y="5661025"/>
            <a:ext cx="1357312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3073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pic>
        <p:nvPicPr>
          <p:cNvPr id="30734" name="Picture 14" descr="File:&amp;Vcy;&amp;icy;&amp;dcy; &amp;ncy;&amp;acy; &amp;Kcy;&amp;icy;&amp;ncy;&amp;iecy;&amp;shcy;&amp;iecy;&amp;mcy;&amp;scy;&amp;kcy;&amp;icy;&amp;jcy; &amp;mcy;&amp;ocy;&amp;scy;&amp;tcy; &amp;scy; &amp;scy;&amp;iecy;&amp;ncy;&amp;ocy;&amp;kcy;&amp;ocy;&amp;scy;&amp;ncy;&amp;ycy;&amp;khcy; &amp;pcy;&amp;ocy;&amp;lcy;&amp;iecy;&amp;jcy; &amp;Pcy;&amp;ocy;&amp;rcy;&amp;ocy;&amp;zcy;&amp;ocy;&amp;vcy;&amp;acy;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2133600"/>
            <a:ext cx="7620000" cy="2676525"/>
          </a:xfrm>
          <a:prstGeom prst="rect">
            <a:avLst/>
          </a:prstGeom>
          <a:noFill/>
        </p:spPr>
      </p:pic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3563938" y="5695950"/>
            <a:ext cx="22320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Volha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073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3" name="Picture 19" descr="File:LocationCzechRepublic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133600"/>
            <a:ext cx="7620000" cy="3810000"/>
          </a:xfrm>
          <a:prstGeom prst="rect">
            <a:avLst/>
          </a:prstGeom>
          <a:noFill/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28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11525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>
                <a:latin typeface="Comic Sans MS" pitchFamily="66" charset="0"/>
              </a:rPr>
              <a:t>Která země je označována jako </a:t>
            </a:r>
            <a:r>
              <a:rPr lang="cs-CZ" b="1" smtClean="0">
                <a:latin typeface="Comic Sans MS" pitchFamily="66" charset="0"/>
              </a:rPr>
              <a:t>srdce</a:t>
            </a:r>
            <a:r>
              <a:rPr lang="cs-CZ" smtClean="0">
                <a:latin typeface="Comic Sans MS" pitchFamily="66" charset="0"/>
              </a:rPr>
              <a:t> Evropy?</a:t>
            </a:r>
          </a:p>
          <a:p>
            <a:pPr eaLnBrk="1" hangingPunct="1"/>
            <a:endParaRPr lang="cs-CZ" smtClean="0">
              <a:latin typeface="Comic Sans MS" pitchFamily="66" charset="0"/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684213" y="5949950"/>
            <a:ext cx="1357312" cy="500063"/>
          </a:xfrm>
          <a:prstGeom prst="rect">
            <a:avLst/>
          </a:prstGeom>
          <a:solidFill>
            <a:srgbClr val="FF0000">
              <a:alpha val="64999"/>
            </a:srgbClr>
          </a:solidFill>
          <a:ln w="2540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>
                <a:solidFill>
                  <a:schemeClr val="tx1"/>
                </a:solidFill>
                <a:latin typeface="Comic Sans MS" pitchFamily="66" charset="0"/>
              </a:rPr>
              <a:t>Odpověď</a:t>
            </a:r>
          </a:p>
        </p:txBody>
      </p:sp>
      <p:sp>
        <p:nvSpPr>
          <p:cNvPr id="3176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827087" cy="908050"/>
          </a:xfrm>
          <a:prstGeom prst="actionButtonReturn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cs-CZ">
              <a:solidFill>
                <a:schemeClr val="tx1"/>
              </a:solidFill>
            </a:endParaRPr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4572000" y="3500438"/>
            <a:ext cx="26638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solidFill>
                  <a:schemeClr val="tx1"/>
                </a:solidFill>
                <a:latin typeface="Comic Sans MS" pitchFamily="66" charset="0"/>
              </a:rPr>
              <a:t>Česká republika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176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2771" name="Zástupný symbol pro obsah 2"/>
          <p:cNvSpPr>
            <a:spLocks noGrp="1"/>
          </p:cNvSpPr>
          <p:nvPr>
            <p:ph idx="1"/>
          </p:nvPr>
        </p:nvSpPr>
        <p:spPr>
          <a:xfrm>
            <a:off x="107950" y="1166813"/>
            <a:ext cx="9144000" cy="5430539"/>
          </a:xfrm>
        </p:spPr>
        <p:txBody>
          <a:bodyPr/>
          <a:lstStyle/>
          <a:p>
            <a:pPr marL="609600" indent="-609600">
              <a:buFontTx/>
              <a:buNone/>
            </a:pPr>
            <a:r>
              <a:rPr lang="cs-CZ" sz="1400" dirty="0" smtClean="0"/>
              <a:t>Všechny uveřejněné odkazy </a:t>
            </a:r>
            <a:r>
              <a:rPr lang="en-US" sz="1400" dirty="0" smtClean="0"/>
              <a:t>[cit.</a:t>
            </a:r>
            <a:r>
              <a:rPr lang="cs-CZ" sz="1400" dirty="0" smtClean="0"/>
              <a:t> </a:t>
            </a:r>
            <a:r>
              <a:rPr lang="en-US" sz="1400" dirty="0" smtClean="0"/>
              <a:t>2012</a:t>
            </a:r>
            <a:r>
              <a:rPr lang="cs-CZ" sz="1400" dirty="0" smtClean="0"/>
              <a:t>-10_06</a:t>
            </a:r>
            <a:r>
              <a:rPr lang="en-US" sz="1400" dirty="0" smtClean="0"/>
              <a:t>] </a:t>
            </a:r>
            <a:r>
              <a:rPr lang="cs-CZ" sz="1400" dirty="0" smtClean="0"/>
              <a:t>dostupné pod licencí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na </a:t>
            </a:r>
            <a:r>
              <a:rPr lang="en-US" sz="1400" dirty="0" smtClean="0"/>
              <a:t>WWW</a:t>
            </a:r>
            <a:r>
              <a:rPr lang="cs-CZ" sz="1400" dirty="0" smtClean="0"/>
              <a:t>:</a:t>
            </a:r>
          </a:p>
          <a:p>
            <a:pPr marL="609600" indent="-609600">
              <a:buFontTx/>
              <a:buAutoNum type="arabicPeriod"/>
            </a:pPr>
            <a:endParaRPr lang="cs-CZ" sz="1400" dirty="0" smtClean="0">
              <a:hlinkClick r:id="rId2"/>
            </a:endParaRPr>
          </a:p>
          <a:p>
            <a:pPr marL="609600" indent="-609600">
              <a:buFontTx/>
              <a:buAutoNum type="arabicPeriod"/>
            </a:pPr>
            <a:r>
              <a:rPr lang="en-US" sz="1200" dirty="0" smtClean="0"/>
              <a:t>&lt;</a:t>
            </a:r>
            <a:r>
              <a:rPr lang="cs-CZ" sz="1200" dirty="0" smtClean="0">
                <a:hlinkClick r:id="rId3"/>
              </a:rPr>
              <a:t>http://commons.wikimedia.org/wiki/File:Mt-Blanc_from_la_Balme-GP.JPG</a:t>
            </a:r>
            <a:r>
              <a:rPr lang="en-US" sz="1200" dirty="0" smtClean="0"/>
              <a:t>&gt;</a:t>
            </a:r>
          </a:p>
          <a:p>
            <a:pPr marL="609600" indent="-609600">
              <a:buFontTx/>
              <a:buAutoNum type="arabicPeriod"/>
            </a:pPr>
            <a:r>
              <a:rPr lang="en-US" sz="1200" dirty="0" smtClean="0"/>
              <a:t>&lt;</a:t>
            </a:r>
            <a:r>
              <a:rPr lang="cs-CZ" sz="1200" dirty="0" smtClean="0">
                <a:hlinkClick r:id="rId4"/>
              </a:rPr>
              <a:t>http://commons.wikimedia.org/wiki/File:Adriatic_sea_pasman.JPG?uselang=c</a:t>
            </a:r>
            <a:r>
              <a:rPr lang="en-US" sz="1200" dirty="0" smtClean="0">
                <a:hlinkClick r:id="rId4"/>
              </a:rPr>
              <a:t>s</a:t>
            </a:r>
            <a:r>
              <a:rPr lang="en-US" sz="1200" dirty="0" smtClean="0"/>
              <a:t>&gt; </a:t>
            </a:r>
            <a:endParaRPr lang="cs-CZ" sz="1200" dirty="0" smtClean="0"/>
          </a:p>
          <a:p>
            <a:pPr marL="609600" indent="-609600">
              <a:buFontTx/>
              <a:buAutoNum type="arabicPeriod"/>
            </a:pPr>
            <a:r>
              <a:rPr lang="cs-CZ" sz="1200" dirty="0" smtClean="0">
                <a:hlinkClick r:id="rId5"/>
              </a:rPr>
              <a:t>http://commons.wikimedia.org/wiki/File:South-Europe.png?uselang=cs</a:t>
            </a:r>
            <a:endParaRPr lang="cs-CZ" sz="1200" dirty="0" smtClean="0"/>
          </a:p>
          <a:p>
            <a:pPr marL="609600" indent="-609600">
              <a:buFontTx/>
              <a:buAutoNum type="arabicPeriod"/>
            </a:pPr>
            <a:r>
              <a:rPr lang="cs-CZ" sz="1200" dirty="0" smtClean="0"/>
              <a:t>A) </a:t>
            </a:r>
            <a:r>
              <a:rPr lang="cs-CZ" sz="1200" dirty="0" smtClean="0">
                <a:hlinkClick r:id="rId6"/>
              </a:rPr>
              <a:t>http://commons.wikimedia.org/wiki/File:Vatnaj%C3%B6kull.jpeg</a:t>
            </a:r>
            <a:endParaRPr lang="cs-CZ" sz="1200" dirty="0" smtClean="0"/>
          </a:p>
          <a:p>
            <a:pPr marL="609600" indent="-609600">
              <a:buFontTx/>
              <a:buNone/>
            </a:pPr>
            <a:r>
              <a:rPr lang="cs-CZ" sz="1200" dirty="0" smtClean="0"/>
              <a:t>	B) </a:t>
            </a:r>
            <a:r>
              <a:rPr lang="cs-CZ" sz="1200" dirty="0" smtClean="0">
                <a:hlinkClick r:id="rId7"/>
              </a:rPr>
              <a:t>http://commons.wikimedia.org/wiki/File:VatnajoekullDetailSkaftafell.jpg</a:t>
            </a:r>
            <a:endParaRPr lang="cs-CZ" sz="1200" dirty="0" smtClean="0"/>
          </a:p>
          <a:p>
            <a:pPr marL="609600" indent="-609600">
              <a:buFontTx/>
              <a:buNone/>
            </a:pPr>
            <a:r>
              <a:rPr lang="cs-CZ" sz="1200" dirty="0" smtClean="0"/>
              <a:t>	C) </a:t>
            </a:r>
            <a:r>
              <a:rPr lang="cs-CZ" sz="1200" dirty="0" smtClean="0">
                <a:hlinkClick r:id="rId8"/>
              </a:rPr>
              <a:t>http://commons.wikimedia.org/wiki/File:Iceland_Grimsvoetn_1972-B.jpg</a:t>
            </a:r>
            <a:r>
              <a:rPr lang="cs-CZ" sz="1200" dirty="0" smtClean="0"/>
              <a:t> </a:t>
            </a:r>
          </a:p>
          <a:p>
            <a:pPr marL="609600" indent="-609600">
              <a:buFontTx/>
              <a:buAutoNum type="arabicPeriod" startAt="5"/>
            </a:pPr>
            <a:r>
              <a:rPr lang="cs-CZ" sz="1200" dirty="0" smtClean="0">
                <a:hlinkClick r:id="rId9"/>
              </a:rPr>
              <a:t>http://commons.wikimedia.org/wiki/File:Bratislava_New_Bridge_from_castle_hill.JPG</a:t>
            </a:r>
            <a:endParaRPr lang="cs-CZ" sz="1200" dirty="0" smtClean="0"/>
          </a:p>
          <a:p>
            <a:pPr marL="609600" indent="-609600">
              <a:buFontTx/>
              <a:buAutoNum type="arabicPeriod" startAt="5"/>
            </a:pPr>
            <a:r>
              <a:rPr lang="cs-CZ" sz="1200" dirty="0" smtClean="0"/>
              <a:t>A) </a:t>
            </a:r>
            <a:r>
              <a:rPr lang="cs-CZ" sz="1200" dirty="0" smtClean="0">
                <a:hlinkClick r:id="rId10"/>
              </a:rPr>
              <a:t>http://commons.wikimedia.org/wiki/File:EtnaDaCarcaci.jpg</a:t>
            </a:r>
            <a:endParaRPr lang="cs-CZ" sz="1200" dirty="0" smtClean="0"/>
          </a:p>
          <a:p>
            <a:pPr marL="609600" indent="-609600">
              <a:buFontTx/>
              <a:buNone/>
            </a:pPr>
            <a:r>
              <a:rPr lang="cs-CZ" sz="1200" dirty="0" smtClean="0"/>
              <a:t>	B) </a:t>
            </a:r>
            <a:r>
              <a:rPr lang="cs-CZ" sz="1200" dirty="0" smtClean="0">
                <a:hlinkClick r:id="rId11"/>
              </a:rPr>
              <a:t>http://commons.wikimedia.org/wiki/File:Etna-cratere01.jpg</a:t>
            </a:r>
            <a:endParaRPr lang="cs-CZ" sz="1200" dirty="0" smtClean="0"/>
          </a:p>
          <a:p>
            <a:pPr marL="609600" indent="-609600">
              <a:buFontTx/>
              <a:buNone/>
            </a:pPr>
            <a:r>
              <a:rPr lang="cs-CZ" sz="1200" dirty="0" smtClean="0"/>
              <a:t>	C) </a:t>
            </a:r>
            <a:r>
              <a:rPr lang="cs-CZ" sz="1200" dirty="0" smtClean="0">
                <a:hlinkClick r:id="rId12"/>
              </a:rPr>
              <a:t>http://commons.wikimedia.org/wiki/File:Etna_eruption_seen_from_the_International_Space_Station.jpg</a:t>
            </a:r>
            <a:r>
              <a:rPr lang="cs-CZ" sz="1200" dirty="0" smtClean="0"/>
              <a:t> </a:t>
            </a:r>
          </a:p>
          <a:p>
            <a:pPr marL="609600" indent="-609600">
              <a:buFontTx/>
              <a:buNone/>
            </a:pPr>
            <a:r>
              <a:rPr lang="cs-CZ" sz="1200" dirty="0" smtClean="0"/>
              <a:t>7. 	A) </a:t>
            </a:r>
            <a:r>
              <a:rPr lang="en-US" sz="1200" dirty="0" smtClean="0">
                <a:hlinkClick r:id="rId13"/>
              </a:rPr>
              <a:t>http://commons.wikimedia.org/wiki/File:Gerlachovsky_stit_from_Hozelec_01.jpg</a:t>
            </a:r>
            <a:endParaRPr lang="cs-CZ" sz="1200" dirty="0" smtClean="0"/>
          </a:p>
          <a:p>
            <a:pPr marL="609600" indent="-609600">
              <a:buFontTx/>
              <a:buNone/>
            </a:pPr>
            <a:r>
              <a:rPr lang="cs-CZ" sz="1200" dirty="0" smtClean="0"/>
              <a:t>	B) </a:t>
            </a:r>
            <a:r>
              <a:rPr lang="cs-CZ" sz="1200" dirty="0" smtClean="0">
                <a:hlinkClick r:id="rId14"/>
              </a:rPr>
              <a:t>http://commons.wikimedia.org/wiki/File:Carpathians_satellite.jpg</a:t>
            </a:r>
            <a:endParaRPr lang="cs-CZ" sz="1200" dirty="0" smtClean="0"/>
          </a:p>
          <a:p>
            <a:pPr marL="609600" indent="-609600">
              <a:buFontTx/>
              <a:buAutoNum type="arabicPeriod" startAt="8"/>
            </a:pPr>
            <a:r>
              <a:rPr lang="cs-CZ" sz="1200" dirty="0" smtClean="0">
                <a:hlinkClick r:id="rId15"/>
              </a:rPr>
              <a:t>http://commons.wikimedia.org/wiki/File:Oil_platform_in_the_North_Sea.jpg</a:t>
            </a:r>
            <a:endParaRPr lang="cs-CZ" sz="1200" dirty="0" smtClean="0"/>
          </a:p>
          <a:p>
            <a:pPr marL="609600" indent="-609600">
              <a:buFontTx/>
              <a:buAutoNum type="arabicPeriod" startAt="8"/>
            </a:pPr>
            <a:r>
              <a:rPr lang="cs-CZ" sz="1200" dirty="0" smtClean="0">
                <a:hlinkClick r:id="rId16"/>
              </a:rPr>
              <a:t>http://commons.wikimedia.org/wiki/File:Iberica_nasa.gif?uselang=cs</a:t>
            </a:r>
            <a:r>
              <a:rPr lang="cs-CZ" sz="1200" dirty="0" smtClean="0"/>
              <a:t> </a:t>
            </a:r>
          </a:p>
          <a:p>
            <a:pPr marL="609600" indent="-609600">
              <a:buFontTx/>
              <a:buAutoNum type="arabicPeriod" startAt="8"/>
            </a:pPr>
            <a:r>
              <a:rPr lang="cs-CZ" sz="1200" dirty="0" smtClean="0"/>
              <a:t>A)</a:t>
            </a:r>
            <a:r>
              <a:rPr lang="cs-CZ" sz="1200" dirty="0" smtClean="0">
                <a:hlinkClick r:id="rId17"/>
              </a:rPr>
              <a:t>http://commons.wikimedia.org/wiki/File:Knocklane_Promontory_Fort.JPG</a:t>
            </a:r>
            <a:endParaRPr lang="cs-CZ" sz="1200" dirty="0" smtClean="0"/>
          </a:p>
          <a:p>
            <a:pPr marL="609600" indent="-609600">
              <a:buFontTx/>
              <a:buNone/>
            </a:pPr>
            <a:r>
              <a:rPr lang="cs-CZ" sz="1200" dirty="0" smtClean="0"/>
              <a:t>	B) </a:t>
            </a:r>
            <a:r>
              <a:rPr lang="cs-CZ" sz="1200" dirty="0" smtClean="0">
                <a:hlinkClick r:id="rId18"/>
              </a:rPr>
              <a:t>http://commons.wikimedia.org/wiki/File:Magharees.jpg</a:t>
            </a:r>
            <a:endParaRPr lang="cs-CZ" sz="1200" dirty="0" smtClean="0"/>
          </a:p>
          <a:p>
            <a:pPr marL="609600" indent="-609600">
              <a:buFontTx/>
              <a:buNone/>
            </a:pPr>
            <a:r>
              <a:rPr lang="cs-CZ" sz="1200" dirty="0" smtClean="0"/>
              <a:t>	C) </a:t>
            </a:r>
            <a:r>
              <a:rPr lang="cs-CZ" sz="1200" dirty="0" smtClean="0">
                <a:hlinkClick r:id="rId19"/>
              </a:rPr>
              <a:t>http://commons.wikimedia.org/w/index.php?title=File:Ireland_amo_2010284_geo.tif&amp;page=1</a:t>
            </a:r>
            <a:endParaRPr lang="cs-CZ" sz="1200" dirty="0" smtClean="0"/>
          </a:p>
          <a:p>
            <a:pPr marL="609600" indent="-609600">
              <a:buFontTx/>
              <a:buAutoNum type="arabicPeriod" startAt="11"/>
            </a:pPr>
            <a:r>
              <a:rPr lang="cs-CZ" sz="1200" dirty="0" smtClean="0"/>
              <a:t>A) </a:t>
            </a:r>
            <a:r>
              <a:rPr lang="cs-CZ" sz="1200" dirty="0" smtClean="0">
                <a:hlinkClick r:id="rId20"/>
              </a:rPr>
              <a:t>http://commons.wikimedia.org/wiki/File:Sortavalan_saaristoa.jpg</a:t>
            </a:r>
            <a:r>
              <a:rPr lang="cs-CZ" sz="1200" dirty="0" smtClean="0"/>
              <a:t> </a:t>
            </a:r>
          </a:p>
          <a:p>
            <a:pPr marL="609600" indent="-609600">
              <a:buNone/>
            </a:pPr>
            <a:r>
              <a:rPr lang="cs-CZ" sz="1200" dirty="0" smtClean="0"/>
              <a:t>	B) </a:t>
            </a:r>
            <a:r>
              <a:rPr lang="cs-CZ" sz="1200" dirty="0" smtClean="0">
                <a:hlinkClick r:id="rId21"/>
              </a:rPr>
              <a:t>http://commons.wikimedia.org/wiki/File:Lake_Ladoga_NASA.JPG</a:t>
            </a:r>
            <a:r>
              <a:rPr lang="cs-CZ" sz="1200" dirty="0" smtClean="0"/>
              <a:t> </a:t>
            </a:r>
          </a:p>
          <a:p>
            <a:pPr marL="609600" indent="-609600">
              <a:buFontTx/>
              <a:buNone/>
            </a:pPr>
            <a:endParaRPr lang="en-US" sz="1400" dirty="0" smtClean="0"/>
          </a:p>
        </p:txBody>
      </p:sp>
      <p:sp>
        <p:nvSpPr>
          <p:cNvPr id="32776" name="AutoShape 8">
            <a:hlinkClick r:id="rId2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0"/>
            <a:ext cx="684212" cy="695325"/>
          </a:xfrm>
          <a:prstGeom prst="actionButtonForwardNext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Zástupný symbol pro obsah 2"/>
          <p:cNvSpPr>
            <a:spLocks/>
          </p:cNvSpPr>
          <p:nvPr/>
        </p:nvSpPr>
        <p:spPr bwMode="auto">
          <a:xfrm>
            <a:off x="107950" y="764704"/>
            <a:ext cx="903605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l" eaLnBrk="0" hangingPunct="0">
              <a:spcBef>
                <a:spcPct val="20000"/>
              </a:spcBef>
              <a:buFontTx/>
              <a:buAutoNum type="arabicPeriod"/>
            </a:pPr>
            <a:endParaRPr lang="cs-CZ" sz="1400" dirty="0">
              <a:solidFill>
                <a:schemeClr val="tx1"/>
              </a:solidFill>
              <a:hlinkClick r:id="rId2"/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2"/>
            </a:pPr>
            <a:r>
              <a:rPr lang="cs-CZ" sz="1200" dirty="0" smtClean="0">
                <a:solidFill>
                  <a:schemeClr val="tx1"/>
                </a:solidFill>
              </a:rPr>
              <a:t>A</a:t>
            </a:r>
            <a:r>
              <a:rPr lang="cs-CZ" sz="1200" dirty="0">
                <a:solidFill>
                  <a:schemeClr val="tx1"/>
                </a:solidFill>
              </a:rPr>
              <a:t>) </a:t>
            </a:r>
            <a:r>
              <a:rPr lang="en-US" sz="1200" dirty="0">
                <a:solidFill>
                  <a:schemeClr val="tx1"/>
                </a:solidFill>
                <a:hlinkClick r:id="rId3"/>
              </a:rPr>
              <a:t>http://commons.wikimedia.org/wiki/File:Mountain_Olympus_snowy.JPG</a:t>
            </a:r>
            <a:r>
              <a:rPr lang="cs-CZ" sz="1200" dirty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>
                <a:solidFill>
                  <a:schemeClr val="tx1"/>
                </a:solidFill>
              </a:rPr>
              <a:t>	B) </a:t>
            </a:r>
            <a:r>
              <a:rPr lang="en-US" sz="1200" dirty="0">
                <a:solidFill>
                  <a:schemeClr val="tx1"/>
                </a:solidFill>
                <a:hlinkClick r:id="rId4"/>
              </a:rPr>
              <a:t>http://commons.wikimedia.org/wiki/File:Olymp.jpg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3"/>
            </a:pPr>
            <a:r>
              <a:rPr lang="en-US" sz="1200" dirty="0">
                <a:solidFill>
                  <a:schemeClr val="tx1"/>
                </a:solidFill>
                <a:hlinkClick r:id="rId5"/>
              </a:rPr>
              <a:t>http://commons.wikimedia.org/wiki/File:Rock_of_Gibraltar_seen_from_Punta_Carnero.jpg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3"/>
            </a:pPr>
            <a:r>
              <a:rPr lang="cs-CZ" sz="1200" dirty="0">
                <a:solidFill>
                  <a:schemeClr val="tx1"/>
                </a:solidFill>
              </a:rPr>
              <a:t>A) </a:t>
            </a:r>
            <a:r>
              <a:rPr lang="en-US" sz="1200" dirty="0">
                <a:solidFill>
                  <a:schemeClr val="tx1"/>
                </a:solidFill>
                <a:hlinkClick r:id="rId6"/>
              </a:rPr>
              <a:t>http://commons.wikimedia.org/wiki/File:Gorges_de_la_Loire.jpg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>
                <a:solidFill>
                  <a:schemeClr val="tx1"/>
                </a:solidFill>
              </a:rPr>
              <a:t>	B) </a:t>
            </a:r>
            <a:r>
              <a:rPr lang="en-US" sz="1200" dirty="0">
                <a:solidFill>
                  <a:schemeClr val="tx1"/>
                </a:solidFill>
                <a:hlinkClick r:id="rId7"/>
              </a:rPr>
              <a:t>http://commons.wikimedia.org/wiki/File:SchlossMenars01.jpg</a:t>
            </a:r>
            <a:r>
              <a:rPr lang="cs-CZ" sz="1200" dirty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>
                <a:solidFill>
                  <a:schemeClr val="tx1"/>
                </a:solidFill>
              </a:rPr>
              <a:t>	C) </a:t>
            </a:r>
            <a:r>
              <a:rPr lang="en-US" sz="1200" dirty="0">
                <a:solidFill>
                  <a:schemeClr val="tx1"/>
                </a:solidFill>
                <a:hlinkClick r:id="rId8"/>
              </a:rPr>
              <a:t>http://commons.wikimedia.org/wiki/File:Vieux_pont_de_Gien_%285%29.JPG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5"/>
            </a:pPr>
            <a:r>
              <a:rPr lang="cs-CZ" sz="1200" dirty="0">
                <a:solidFill>
                  <a:schemeClr val="tx1"/>
                </a:solidFill>
                <a:hlinkClick r:id="rId9"/>
              </a:rPr>
              <a:t>http://commons.wikimedia.org/wiki/File:Polar_Urals_near_Sob_River.jpg?uselang=cs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5"/>
            </a:pPr>
            <a:r>
              <a:rPr lang="cs-CZ" sz="1200" dirty="0">
                <a:solidFill>
                  <a:schemeClr val="tx1"/>
                </a:solidFill>
                <a:hlinkClick r:id="rId10"/>
              </a:rPr>
              <a:t>http://commons.wikimedia.org/wiki/File:Balaton2009.jpg</a:t>
            </a:r>
            <a:r>
              <a:rPr lang="cs-CZ" sz="1200" dirty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5"/>
            </a:pPr>
            <a:r>
              <a:rPr lang="cs-CZ" sz="1200" dirty="0">
                <a:solidFill>
                  <a:schemeClr val="tx1"/>
                </a:solidFill>
                <a:hlinkClick r:id="rId11"/>
              </a:rPr>
              <a:t>http://commons.wikimedia.org/wiki/File:EnglishChannel.jpg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5"/>
            </a:pPr>
            <a:r>
              <a:rPr lang="cs-CZ" sz="1200" dirty="0">
                <a:solidFill>
                  <a:schemeClr val="tx1"/>
                </a:solidFill>
              </a:rPr>
              <a:t>A) </a:t>
            </a:r>
            <a:r>
              <a:rPr lang="cs-CZ" sz="1200" dirty="0">
                <a:solidFill>
                  <a:schemeClr val="tx1"/>
                </a:solidFill>
                <a:hlinkClick r:id="rId12"/>
              </a:rPr>
              <a:t>http://commons.wikimedia.org/wiki/File:Satellitenaufnahme_der_Alpen.jpg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>
                <a:solidFill>
                  <a:schemeClr val="tx1"/>
                </a:solidFill>
              </a:rPr>
              <a:t>	B) </a:t>
            </a:r>
            <a:r>
              <a:rPr lang="cs-CZ" sz="1200" dirty="0">
                <a:solidFill>
                  <a:schemeClr val="tx1"/>
                </a:solidFill>
                <a:hlinkClick r:id="rId13"/>
              </a:rPr>
              <a:t>http://commons.wikimedia.org/wiki/File:Matterhorn_reflection.jpg</a:t>
            </a:r>
            <a:r>
              <a:rPr lang="cs-CZ" sz="1200" dirty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>
                <a:solidFill>
                  <a:schemeClr val="tx1"/>
                </a:solidFill>
              </a:rPr>
              <a:t>	C) </a:t>
            </a:r>
            <a:r>
              <a:rPr lang="cs-CZ" sz="1200" dirty="0">
                <a:solidFill>
                  <a:schemeClr val="tx1"/>
                </a:solidFill>
                <a:hlinkClick r:id="rId14"/>
              </a:rPr>
              <a:t>http://commons.wikimedia.org/wiki/File:Moiry.jpg</a:t>
            </a:r>
            <a:r>
              <a:rPr lang="cs-CZ" sz="1200" dirty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19"/>
            </a:pPr>
            <a:r>
              <a:rPr lang="cs-CZ" sz="1200" dirty="0">
                <a:solidFill>
                  <a:schemeClr val="tx1"/>
                </a:solidFill>
              </a:rPr>
              <a:t>A) </a:t>
            </a:r>
            <a:r>
              <a:rPr lang="en-US" sz="1200" dirty="0">
                <a:solidFill>
                  <a:schemeClr val="tx1"/>
                </a:solidFill>
                <a:hlinkClick r:id="rId15"/>
              </a:rPr>
              <a:t>http://commons.wikimedia.org/wiki/File:Catalunya_riu_ebre_benifallet.JPG</a:t>
            </a:r>
            <a:endParaRPr lang="cs-CZ" sz="1200" dirty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>
                <a:solidFill>
                  <a:schemeClr val="tx1"/>
                </a:solidFill>
              </a:rPr>
              <a:t>	B) </a:t>
            </a:r>
            <a:r>
              <a:rPr lang="cs-CZ" sz="1200" dirty="0">
                <a:solidFill>
                  <a:schemeClr val="tx1"/>
                </a:solidFill>
                <a:hlinkClick r:id="rId16"/>
              </a:rPr>
              <a:t>http://commons.wikimedia.org/wiki/File:Iberica_nasa.gif?uselang=cs</a:t>
            </a:r>
            <a:r>
              <a:rPr lang="cs-CZ" sz="1200" dirty="0">
                <a:solidFill>
                  <a:schemeClr val="tx1"/>
                </a:solidFill>
              </a:rPr>
              <a:t> 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20"/>
            </a:pPr>
            <a:r>
              <a:rPr lang="en-US" sz="1200" dirty="0" smtClean="0">
                <a:solidFill>
                  <a:schemeClr val="tx1"/>
                </a:solidFill>
                <a:hlinkClick r:id="rId17"/>
              </a:rPr>
              <a:t>http://commons.wikimedia.org/wiki/File:Italian_Peninsula_in_Europe.svg?uselang=cs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20"/>
            </a:pPr>
            <a:r>
              <a:rPr lang="cs-CZ" sz="1200" dirty="0" smtClean="0">
                <a:solidFill>
                  <a:schemeClr val="tx1"/>
                </a:solidFill>
                <a:hlinkClick r:id="rId18"/>
              </a:rPr>
              <a:t>http://commons.wikimedia.org/wiki/File:Europe_landforms_East_European_Lowlands.svg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20"/>
            </a:pPr>
            <a:r>
              <a:rPr lang="cs-CZ" sz="1200" dirty="0" smtClean="0">
                <a:solidFill>
                  <a:schemeClr val="tx1"/>
                </a:solidFill>
              </a:rPr>
              <a:t>A) </a:t>
            </a:r>
            <a:r>
              <a:rPr lang="cs-CZ" sz="1200" dirty="0" smtClean="0">
                <a:solidFill>
                  <a:schemeClr val="tx1"/>
                </a:solidFill>
                <a:hlinkClick r:id="rId19"/>
              </a:rPr>
              <a:t>http://commons.wikimedia.org/wiki/File:Little-vampire.svg?uselang=cs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 smtClean="0">
                <a:solidFill>
                  <a:schemeClr val="tx1"/>
                </a:solidFill>
              </a:rPr>
              <a:t>	B) </a:t>
            </a:r>
            <a:r>
              <a:rPr lang="cs-CZ" sz="1200" dirty="0" smtClean="0">
                <a:solidFill>
                  <a:schemeClr val="tx1"/>
                </a:solidFill>
                <a:hlinkClick r:id="rId20"/>
              </a:rPr>
              <a:t>http://commons.wikimedia.org/wiki/File:Bran_Castle_TB1.jpg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 smtClean="0">
                <a:solidFill>
                  <a:schemeClr val="tx1"/>
                </a:solidFill>
              </a:rPr>
              <a:t>23. 	</a:t>
            </a:r>
            <a:r>
              <a:rPr lang="cs-CZ" sz="1200" dirty="0" smtClean="0">
                <a:solidFill>
                  <a:schemeClr val="tx1"/>
                </a:solidFill>
                <a:hlinkClick r:id="rId21"/>
              </a:rPr>
              <a:t>http://commons.wikimedia.org/wiki/File:Ireland-AtlanticOceanwithAranIsland.jpg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24"/>
            </a:pPr>
            <a:r>
              <a:rPr lang="cs-CZ" sz="1200" dirty="0" smtClean="0">
                <a:solidFill>
                  <a:schemeClr val="tx1"/>
                </a:solidFill>
              </a:rPr>
              <a:t>A) </a:t>
            </a:r>
            <a:r>
              <a:rPr lang="en-US" sz="1200" dirty="0" smtClean="0">
                <a:solidFill>
                  <a:schemeClr val="tx1"/>
                </a:solidFill>
                <a:hlinkClick r:id="rId22"/>
              </a:rPr>
              <a:t>http://commons.wikimedia.org/wiki/File:Aeroflot_silhouette_on_forest.jpg?uselang=cs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 smtClean="0">
                <a:solidFill>
                  <a:schemeClr val="tx1"/>
                </a:solidFill>
              </a:rPr>
              <a:t>	B) </a:t>
            </a:r>
            <a:r>
              <a:rPr lang="en-US" sz="1200" dirty="0" smtClean="0">
                <a:solidFill>
                  <a:schemeClr val="tx1"/>
                </a:solidFill>
                <a:hlinkClick r:id="rId23"/>
              </a:rPr>
              <a:t>http://commons.wikimedia.org/wiki/File:Ivan_Shishkin_-_Forest_Reserve,_Pine_Grove.JPG?uselang=cs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</a:pPr>
            <a:r>
              <a:rPr lang="cs-CZ" sz="1200" dirty="0" smtClean="0">
                <a:solidFill>
                  <a:schemeClr val="tx1"/>
                </a:solidFill>
              </a:rPr>
              <a:t>25.	</a:t>
            </a:r>
            <a:r>
              <a:rPr lang="en-US" sz="1200" dirty="0" smtClean="0">
                <a:solidFill>
                  <a:schemeClr val="tx1"/>
                </a:solidFill>
                <a:hlinkClick r:id="rId24"/>
              </a:rPr>
              <a:t>http://commons.wikimedia.org/wiki/File:Satellite_image_of_Great_Britain_and_Northern_Ireland_in_April_2002.jp</a:t>
            </a:r>
            <a:r>
              <a:rPr lang="cs-CZ" sz="1200" dirty="0" smtClean="0">
                <a:solidFill>
                  <a:schemeClr val="tx1"/>
                </a:solidFill>
                <a:hlinkClick r:id="rId24"/>
              </a:rPr>
              <a:t>g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26"/>
            </a:pPr>
            <a:r>
              <a:rPr lang="cs-CZ" sz="1200" dirty="0" smtClean="0">
                <a:solidFill>
                  <a:schemeClr val="tx1"/>
                </a:solidFill>
                <a:hlinkClick r:id="rId25"/>
              </a:rPr>
              <a:t>http://commons.wikimedia.org/wiki/File:Europe_time_zones_map.png?uselang=cs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26"/>
            </a:pPr>
            <a:r>
              <a:rPr lang="en-US" sz="1200" dirty="0" smtClean="0">
                <a:solidFill>
                  <a:schemeClr val="tx1"/>
                </a:solidFill>
                <a:hlinkClick r:id="rId26"/>
              </a:rPr>
              <a:t>http://commons.wikimedia.org/wiki/File</a:t>
            </a:r>
            <a:r>
              <a:rPr lang="cs-CZ" sz="1200" dirty="0" smtClean="0">
                <a:solidFill>
                  <a:schemeClr val="tx1"/>
                </a:solidFill>
                <a:hlinkClick r:id="rId26"/>
              </a:rPr>
              <a:t>:</a:t>
            </a:r>
            <a:r>
              <a:rPr lang="en-US" sz="1200" dirty="0" smtClean="0">
                <a:solidFill>
                  <a:schemeClr val="tx1"/>
                </a:solidFill>
                <a:hlinkClick r:id="rId26"/>
              </a:rPr>
              <a:t>Вид_на_Кинешемский_мост_с_сенокосных_полей_Порозова.jpg</a:t>
            </a:r>
            <a:endParaRPr lang="cs-CZ" sz="1200" dirty="0" smtClean="0">
              <a:solidFill>
                <a:schemeClr val="tx1"/>
              </a:solidFill>
            </a:endParaRPr>
          </a:p>
          <a:p>
            <a:pPr marL="609600" indent="-609600" algn="l" eaLnBrk="0" hangingPunct="0">
              <a:spcBef>
                <a:spcPct val="20000"/>
              </a:spcBef>
              <a:buFontTx/>
              <a:buAutoNum type="arabicPeriod" startAt="26"/>
            </a:pPr>
            <a:r>
              <a:rPr lang="cs-CZ" sz="1200" dirty="0" smtClean="0">
                <a:solidFill>
                  <a:schemeClr val="tx1"/>
                </a:solidFill>
                <a:hlinkClick r:id="rId27"/>
              </a:rPr>
              <a:t>http://commons.wikimedia.org/w/index.php?title=File:LocationCzechRepublic.svg&amp;page=1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marL="609600" indent="-609600" algn="l" eaLnBrk="0" hangingPunct="0">
              <a:spcBef>
                <a:spcPct val="20000"/>
              </a:spcBef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0182" name="AutoShape 6">
            <a:hlinkClick r:id="rId2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0"/>
            <a:ext cx="684212" cy="695325"/>
          </a:xfrm>
          <a:prstGeom prst="actionButtonForwardNext">
            <a:avLst/>
          </a:prstGeom>
          <a:solidFill>
            <a:srgbClr val="FF0000">
              <a:alpha val="64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5564</TotalTime>
  <Words>662</Words>
  <Application>Microsoft Office PowerPoint</Application>
  <PresentationFormat>Předvádění na obrazovce (4:3)</PresentationFormat>
  <Paragraphs>310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Výchozí návrh</vt:lpstr>
      <vt:lpstr>Snímek 1</vt:lpstr>
      <vt:lpstr>AZ KVÍZ  Přírodní poměry Evropy</vt:lpstr>
      <vt:lpstr>Snímek 3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17</vt:lpstr>
      <vt:lpstr>18</vt:lpstr>
      <vt:lpstr>19</vt:lpstr>
      <vt:lpstr>20</vt:lpstr>
      <vt:lpstr>21</vt:lpstr>
      <vt:lpstr>22</vt:lpstr>
      <vt:lpstr>23</vt:lpstr>
      <vt:lpstr>24</vt:lpstr>
      <vt:lpstr>25</vt:lpstr>
      <vt:lpstr>26</vt:lpstr>
      <vt:lpstr>27</vt:lpstr>
      <vt:lpstr>28</vt:lpstr>
      <vt:lpstr>Zdroje</vt:lpstr>
      <vt:lpstr>Snímek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Kvíz - USA</dc:title>
  <dc:creator>Pavel Žižka</dc:creator>
  <dc:description>Autorem materiálu a všech jeho částí, není-li uvedeno jinak, je Pavel Žižka._x000d_
Dostupné z Metodického portálu www.rvp.cz, ISSN: 1802-4785, financovaného z ESF a státního rozpočtu ČR. Provozováno Výzkumným ústavem pedagogickým v Praze.</dc:description>
  <cp:lastModifiedBy>alencaa</cp:lastModifiedBy>
  <cp:revision>236</cp:revision>
  <dcterms:created xsi:type="dcterms:W3CDTF">2010-08-29T18:44:46Z</dcterms:created>
  <dcterms:modified xsi:type="dcterms:W3CDTF">2013-11-07T19:32:04Z</dcterms:modified>
</cp:coreProperties>
</file>