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56" r:id="rId3"/>
    <p:sldId id="257" r:id="rId4"/>
    <p:sldId id="258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59" r:id="rId24"/>
    <p:sldId id="260" r:id="rId25"/>
    <p:sldId id="261" r:id="rId26"/>
    <p:sldId id="262" r:id="rId27"/>
    <p:sldId id="263" r:id="rId28"/>
    <p:sldId id="264" r:id="rId29"/>
    <p:sldId id="265" r:id="rId30"/>
    <p:sldId id="266" r:id="rId31"/>
    <p:sldId id="267" r:id="rId32"/>
    <p:sldId id="294" r:id="rId3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9900"/>
    <a:srgbClr val="006600"/>
    <a:srgbClr val="FFFF00"/>
    <a:srgbClr val="0000FF"/>
    <a:srgbClr val="FF7C80"/>
    <a:srgbClr val="1C1C1C"/>
    <a:srgbClr val="FF0000"/>
    <a:srgbClr val="BDE4B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06" autoAdjust="0"/>
    <p:restoredTop sz="94768" autoAdjust="0"/>
  </p:normalViewPr>
  <p:slideViewPr>
    <p:cSldViewPr>
      <p:cViewPr varScale="1">
        <p:scale>
          <a:sx n="69" d="100"/>
          <a:sy n="69" d="100"/>
        </p:scale>
        <p:origin x="-11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1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95CBB-6D94-40AC-ABB1-AEC681AFEE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84517-BD8A-423F-8975-A953042514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9F5A7-1799-49C4-8EBA-CF1AACDC58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575E1-16A0-4271-8536-EB016790C9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A8946F-07C2-4912-B977-BA78B92283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EC4D6-FECA-45AF-8AD2-D1752270C1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7AC00-26AD-4E83-A25E-D740BEE31D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7C0F1-C675-4576-9C81-2412928133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4B7AC-310B-46A8-AA11-A343FCC389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3177DC-A10F-4B53-B948-0DB75A1852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2087E-1DC2-4D53-AA36-017B2AB478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CE9C412-746E-434F-B73D-6D92B2D4F4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8.xml"/><Relationship Id="rId18" Type="http://schemas.openxmlformats.org/officeDocument/2006/relationships/slide" Target="slide23.xml"/><Relationship Id="rId26" Type="http://schemas.openxmlformats.org/officeDocument/2006/relationships/slide" Target="slide28.xml"/><Relationship Id="rId3" Type="http://schemas.openxmlformats.org/officeDocument/2006/relationships/slide" Target="slide4.xml"/><Relationship Id="rId21" Type="http://schemas.openxmlformats.org/officeDocument/2006/relationships/slide" Target="slide20.xml"/><Relationship Id="rId7" Type="http://schemas.openxmlformats.org/officeDocument/2006/relationships/slide" Target="slide8.xml"/><Relationship Id="rId12" Type="http://schemas.openxmlformats.org/officeDocument/2006/relationships/slide" Target="slide10.xml"/><Relationship Id="rId17" Type="http://schemas.openxmlformats.org/officeDocument/2006/relationships/slide" Target="slide24.xml"/><Relationship Id="rId25" Type="http://schemas.openxmlformats.org/officeDocument/2006/relationships/slide" Target="slide29.xml"/><Relationship Id="rId2" Type="http://schemas.openxmlformats.org/officeDocument/2006/relationships/slide" Target="slide16.xml"/><Relationship Id="rId16" Type="http://schemas.openxmlformats.org/officeDocument/2006/relationships/slide" Target="slide14.xml"/><Relationship Id="rId20" Type="http://schemas.openxmlformats.org/officeDocument/2006/relationships/slide" Target="slide21.xml"/><Relationship Id="rId29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1.xml"/><Relationship Id="rId24" Type="http://schemas.openxmlformats.org/officeDocument/2006/relationships/slide" Target="slide31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30.xml"/><Relationship Id="rId28" Type="http://schemas.openxmlformats.org/officeDocument/2006/relationships/slide" Target="slide26.xml"/><Relationship Id="rId10" Type="http://schemas.openxmlformats.org/officeDocument/2006/relationships/slide" Target="slide12.xml"/><Relationship Id="rId19" Type="http://schemas.openxmlformats.org/officeDocument/2006/relationships/slide" Target="slide22.xml"/><Relationship Id="rId4" Type="http://schemas.openxmlformats.org/officeDocument/2006/relationships/slide" Target="slide6.xml"/><Relationship Id="rId9" Type="http://schemas.openxmlformats.org/officeDocument/2006/relationships/slide" Target="slide13.xml"/><Relationship Id="rId14" Type="http://schemas.openxmlformats.org/officeDocument/2006/relationships/slide" Target="slide17.xml"/><Relationship Id="rId22" Type="http://schemas.openxmlformats.org/officeDocument/2006/relationships/slide" Target="slide19.xml"/><Relationship Id="rId27" Type="http://schemas.openxmlformats.org/officeDocument/2006/relationships/slide" Target="slide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611188" y="1341438"/>
            <a:ext cx="8137525" cy="2016125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cs-CZ" sz="25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Název školy: Základní škola T. G. Masaryka a Mateřská škola </a:t>
            </a:r>
            <a:r>
              <a:rPr lang="cs-CZ" sz="2500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Poříčany</a:t>
            </a:r>
            <a:r>
              <a:rPr lang="cs-CZ" sz="25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okr. Kolín</a:t>
            </a:r>
            <a:br>
              <a:rPr lang="cs-CZ" sz="25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cs-CZ" sz="25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Autor: Mgr. Alena Černá</a:t>
            </a:r>
            <a:br>
              <a:rPr lang="cs-CZ" sz="25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cs-CZ" sz="25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Název: </a:t>
            </a:r>
            <a:r>
              <a:rPr lang="cs-CZ" sz="25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VY_32_INOVACE_</a:t>
            </a:r>
            <a:r>
              <a:rPr lang="en-US" sz="25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AJ_06_Clothes</a:t>
            </a:r>
            <a:endParaRPr lang="en-US" sz="25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Podnadpis 4"/>
          <p:cNvSpPr txBox="1">
            <a:spLocks/>
          </p:cNvSpPr>
          <p:nvPr/>
        </p:nvSpPr>
        <p:spPr>
          <a:xfrm>
            <a:off x="755650" y="3213100"/>
            <a:ext cx="7632700" cy="19446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cs-CZ" sz="2400" kern="0" dirty="0">
                <a:latin typeface="+mn-lt"/>
              </a:rPr>
              <a:t>Číslo projektu: CZ1.07/1.4.00/21.3085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cs-CZ" sz="2400" kern="0" dirty="0" smtClean="0">
                <a:latin typeface="+mn-lt"/>
              </a:rPr>
              <a:t>Anotace</a:t>
            </a:r>
            <a:r>
              <a:rPr lang="en-GB" sz="2400" kern="0" dirty="0" smtClean="0">
                <a:latin typeface="+mn-lt"/>
              </a:rPr>
              <a:t>: clothes and accessories vocabulary revision, a picture quiz, game</a:t>
            </a:r>
            <a:endParaRPr lang="en-GB" sz="2400" kern="0" dirty="0">
              <a:latin typeface="+mn-lt"/>
            </a:endParaRPr>
          </a:p>
        </p:txBody>
      </p:sp>
      <p:pic>
        <p:nvPicPr>
          <p:cNvPr id="6" name="Obrázek 5" descr="http://www.adam.cz/img/201203111735_logo_eu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013176"/>
            <a:ext cx="5760720" cy="1471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3096344"/>
          </a:xfrm>
        </p:spPr>
        <p:txBody>
          <a:bodyPr/>
          <a:lstStyle/>
          <a:p>
            <a:pPr eaLnBrk="1" hangingPunct="1">
              <a:defRPr/>
            </a:pPr>
            <a:r>
              <a:rPr 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rilledCheese BTN Wide Blk" pitchFamily="34" charset="0"/>
              </a:rPr>
              <a:t>Clothes </a:t>
            </a:r>
            <a:br>
              <a:rPr 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rilledCheese BTN Wide Blk" pitchFamily="34" charset="0"/>
              </a:rPr>
            </a:br>
            <a:r>
              <a:rPr 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rilledCheese BTN Wide Blk" pitchFamily="34" charset="0"/>
              </a:rPr>
              <a:t>and </a:t>
            </a:r>
            <a:br>
              <a:rPr 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rilledCheese BTN Wide Blk" pitchFamily="34" charset="0"/>
              </a:rPr>
            </a:br>
            <a:r>
              <a:rPr 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rilledCheese BTN Wide Blk" pitchFamily="34" charset="0"/>
              </a:rPr>
              <a:t>accessories </a:t>
            </a:r>
            <a:endParaRPr lang="cs-CZ" sz="6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GrilledCheese BTN Wide Blk" pitchFamily="34" charset="0"/>
            </a:endParaRPr>
          </a:p>
        </p:txBody>
      </p:sp>
      <p:sp>
        <p:nvSpPr>
          <p:cNvPr id="205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5634261"/>
            <a:ext cx="1800225" cy="1223739"/>
          </a:xfrm>
          <a:prstGeom prst="actionButtonBlank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Start</a:t>
            </a:r>
          </a:p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the</a:t>
            </a:r>
          </a:p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Game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2054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43775" y="5634261"/>
            <a:ext cx="1800225" cy="1223739"/>
          </a:xfrm>
          <a:prstGeom prst="actionButtonBlank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dirty="0" smtClean="0">
                <a:solidFill>
                  <a:schemeClr val="tx1"/>
                </a:solidFill>
                <a:latin typeface="GrilledCheese BTN Wide Blk" pitchFamily="34" charset="0"/>
              </a:rPr>
              <a:t>Resources</a:t>
            </a:r>
            <a:endParaRPr lang="cs-CZ" sz="1600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07904" y="548680"/>
            <a:ext cx="19443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risten ITC" pitchFamily="66" charset="0"/>
              </a:rPr>
              <a:t>AZ </a:t>
            </a:r>
            <a:r>
              <a:rPr lang="en-US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risten ITC" pitchFamily="66" charset="0"/>
              </a:rPr>
              <a:t>quiz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Kristen ITC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4365104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risten ITC" pitchFamily="66" charset="0"/>
              </a:rPr>
              <a:t>Can you name all the clothes and accessories?</a:t>
            </a:r>
          </a:p>
          <a:p>
            <a:pPr algn="ctr">
              <a:defRPr/>
            </a:pPr>
            <a:endParaRPr lang="en-US" sz="24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n-US" sz="24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risten ITC" pitchFamily="66" charset="0"/>
              </a:rPr>
              <a:t>What is this?</a:t>
            </a:r>
            <a:endParaRPr lang="cs-CZ" sz="24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AutoShape 16">
            <a:hlinkClick r:id="rId2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155" name="AutoShape 83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183" name="AutoShape 111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211" name="AutoShape 139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076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077" name="AutoShap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078" name="AutoShape 6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079" name="AutoShape 7">
            <a:hlinkClick r:id="rId6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080" name="AutoShape 8">
            <a:hlinkClick r:id="rId7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081" name="AutoShape 9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082" name="AutoShape 10">
            <a:hlinkClick r:id="rId9" action="ppaction://hlinksldjump"/>
          </p:cNvPr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083" name="AutoShape 1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084" name="AutoShape 12">
            <a:hlinkClick r:id="rId11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085" name="AutoShape 1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086" name="AutoShape 14">
            <a:hlinkClick r:id="rId13" action="ppaction://hlinksldjump"/>
          </p:cNvPr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087" name="AutoShape 15">
            <a:hlinkClick r:id="rId14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089" name="AutoShape 17">
            <a:hlinkClick r:id="rId15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090" name="AutoShape 18">
            <a:hlinkClick r:id="rId16" action="ppaction://hlinksldjump"/>
          </p:cNvPr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091" name="AutoShape 19">
            <a:hlinkClick r:id="rId17" action="ppaction://hlinksldjump"/>
          </p:cNvPr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092" name="AutoShape 20">
            <a:hlinkClick r:id="rId18" action="ppaction://hlinksldjump"/>
          </p:cNvPr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093" name="AutoShap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094" name="AutoShape 22">
            <a:hlinkClick r:id="rId20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095" name="AutoShape 2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096" name="AutoShape 24">
            <a:hlinkClick r:id="rId22" action="ppaction://hlinksldjump"/>
          </p:cNvPr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097" name="AutoShape 25">
            <a:hlinkClick r:id="rId23" action="ppaction://hlinksldjump"/>
          </p:cNvPr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27</a:t>
            </a:r>
          </a:p>
        </p:txBody>
      </p:sp>
      <p:sp>
        <p:nvSpPr>
          <p:cNvPr id="3098" name="AutoShape 26">
            <a:hlinkClick r:id="rId24" action="ppaction://hlinksldjump"/>
          </p:cNvPr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28</a:t>
            </a:r>
          </a:p>
        </p:txBody>
      </p:sp>
      <p:sp>
        <p:nvSpPr>
          <p:cNvPr id="3099" name="AutoShape 27">
            <a:hlinkClick r:id="rId25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26</a:t>
            </a:r>
          </a:p>
        </p:txBody>
      </p:sp>
      <p:sp>
        <p:nvSpPr>
          <p:cNvPr id="3100" name="AutoShape 28">
            <a:hlinkClick r:id="rId26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25</a:t>
            </a:r>
          </a:p>
        </p:txBody>
      </p:sp>
      <p:sp>
        <p:nvSpPr>
          <p:cNvPr id="3101" name="AutoShape 29">
            <a:hlinkClick r:id="rId27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24</a:t>
            </a:r>
          </a:p>
        </p:txBody>
      </p:sp>
      <p:sp>
        <p:nvSpPr>
          <p:cNvPr id="3102" name="AutoShape 30">
            <a:hlinkClick r:id="rId28" action="ppaction://hlinksldjump"/>
          </p:cNvPr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23</a:t>
            </a:r>
          </a:p>
        </p:txBody>
      </p:sp>
      <p:sp>
        <p:nvSpPr>
          <p:cNvPr id="3103" name="AutoShape 31">
            <a:hlinkClick r:id="rId29" action="ppaction://hlinksldjump"/>
          </p:cNvPr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22</a:t>
            </a:r>
          </a:p>
        </p:txBody>
      </p:sp>
      <p:sp>
        <p:nvSpPr>
          <p:cNvPr id="3143" name="AutoShape 71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144" name="AutoShape 72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145" name="AutoShape 73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146" name="AutoShape 74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147" name="AutoShape 75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148" name="AutoShape 76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149" name="AutoShape 77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150" name="AutoShape 78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151" name="AutoShape 79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152" name="AutoShape 80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153" name="AutoShape 81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154" name="AutoShape 82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156" name="AutoShape 84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157" name="AutoShape 85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158" name="AutoShape 86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159" name="AutoShape 87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160" name="AutoShape 88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161" name="AutoShape 89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162" name="AutoShape 90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163" name="AutoShape 91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164" name="AutoShape 92"/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22</a:t>
            </a:r>
          </a:p>
        </p:txBody>
      </p:sp>
      <p:sp>
        <p:nvSpPr>
          <p:cNvPr id="3165" name="AutoShape 93"/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23</a:t>
            </a:r>
          </a:p>
        </p:txBody>
      </p:sp>
      <p:sp>
        <p:nvSpPr>
          <p:cNvPr id="3166" name="AutoShape 94"/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24</a:t>
            </a:r>
          </a:p>
        </p:txBody>
      </p:sp>
      <p:sp>
        <p:nvSpPr>
          <p:cNvPr id="3167" name="AutoShape 95"/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25</a:t>
            </a:r>
          </a:p>
        </p:txBody>
      </p:sp>
      <p:sp>
        <p:nvSpPr>
          <p:cNvPr id="3168" name="AutoShape 96"/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26</a:t>
            </a:r>
          </a:p>
        </p:txBody>
      </p:sp>
      <p:sp>
        <p:nvSpPr>
          <p:cNvPr id="3169" name="AutoShape 97"/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27</a:t>
            </a:r>
          </a:p>
        </p:txBody>
      </p:sp>
      <p:sp>
        <p:nvSpPr>
          <p:cNvPr id="3170" name="AutoShape 98"/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28</a:t>
            </a:r>
          </a:p>
        </p:txBody>
      </p:sp>
      <p:sp>
        <p:nvSpPr>
          <p:cNvPr id="3171" name="AutoShape 99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172" name="AutoShape 100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173" name="AutoShape 101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174" name="AutoShape 102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175" name="AutoShape 103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176" name="AutoShape 104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177" name="AutoShape 105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178" name="AutoShape 106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179" name="AutoShape 107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180" name="AutoShape 108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181" name="AutoShape 109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182" name="AutoShape 110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184" name="AutoShape 112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185" name="AutoShape 113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186" name="AutoShape 114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187" name="AutoShape 115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188" name="AutoShape 116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189" name="AutoShape 117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190" name="AutoShape 118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191" name="AutoShape 119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192" name="AutoShape 120"/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22</a:t>
            </a:r>
          </a:p>
        </p:txBody>
      </p:sp>
      <p:sp>
        <p:nvSpPr>
          <p:cNvPr id="3193" name="AutoShape 121"/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23</a:t>
            </a:r>
          </a:p>
        </p:txBody>
      </p:sp>
      <p:sp>
        <p:nvSpPr>
          <p:cNvPr id="3194" name="AutoShape 122"/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24</a:t>
            </a:r>
          </a:p>
        </p:txBody>
      </p:sp>
      <p:sp>
        <p:nvSpPr>
          <p:cNvPr id="3195" name="AutoShape 123"/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25</a:t>
            </a:r>
          </a:p>
        </p:txBody>
      </p:sp>
      <p:sp>
        <p:nvSpPr>
          <p:cNvPr id="3196" name="AutoShape 124"/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26</a:t>
            </a:r>
          </a:p>
        </p:txBody>
      </p:sp>
      <p:sp>
        <p:nvSpPr>
          <p:cNvPr id="3197" name="AutoShape 125"/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27</a:t>
            </a:r>
          </a:p>
        </p:txBody>
      </p:sp>
      <p:sp>
        <p:nvSpPr>
          <p:cNvPr id="3198" name="AutoShape 126"/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28</a:t>
            </a:r>
          </a:p>
        </p:txBody>
      </p:sp>
      <p:sp>
        <p:nvSpPr>
          <p:cNvPr id="3199" name="AutoShape 127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200" name="AutoShape 128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201" name="AutoShape 129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202" name="AutoShape 130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203" name="AutoShape 131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204" name="AutoShape 132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205" name="AutoShape 133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206" name="AutoShape 134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207" name="AutoShape 135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208" name="AutoShape 136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209" name="AutoShape 137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210" name="AutoShape 138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212" name="AutoShape 140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213" name="AutoShape 141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214" name="AutoShape 142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215" name="AutoShape 143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216" name="AutoShape 144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217" name="AutoShape 145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218" name="AutoShape 146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219" name="AutoShape 147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220" name="AutoShape 148"/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22</a:t>
            </a:r>
          </a:p>
        </p:txBody>
      </p:sp>
      <p:sp>
        <p:nvSpPr>
          <p:cNvPr id="3221" name="AutoShape 149"/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23</a:t>
            </a:r>
          </a:p>
        </p:txBody>
      </p:sp>
      <p:sp>
        <p:nvSpPr>
          <p:cNvPr id="3222" name="AutoShape 150"/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24</a:t>
            </a:r>
          </a:p>
        </p:txBody>
      </p:sp>
      <p:sp>
        <p:nvSpPr>
          <p:cNvPr id="3223" name="AutoShape 151"/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25</a:t>
            </a:r>
          </a:p>
        </p:txBody>
      </p:sp>
      <p:sp>
        <p:nvSpPr>
          <p:cNvPr id="3224" name="AutoShape 152"/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26</a:t>
            </a:r>
          </a:p>
        </p:txBody>
      </p:sp>
      <p:sp>
        <p:nvSpPr>
          <p:cNvPr id="3225" name="AutoShape 153"/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27</a:t>
            </a:r>
          </a:p>
        </p:txBody>
      </p:sp>
      <p:sp>
        <p:nvSpPr>
          <p:cNvPr id="3226" name="AutoShape 154"/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0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0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0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0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9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0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3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8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6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2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1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0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3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7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6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3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5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3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3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2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3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1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3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0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3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9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3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8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3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4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3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5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3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6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3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7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3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8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3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9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3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0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3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1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3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2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3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3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3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3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3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6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3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7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3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8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3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>
                      <p:stCondLst>
                        <p:cond delay="0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9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3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>
                      <p:stCondLst>
                        <p:cond delay="0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0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3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1"/>
                  </p:tgtEl>
                </p:cond>
              </p:nextCondLst>
            </p:seq>
            <p:seq concurrent="1" nextAc="seek">
              <p:cTn id="337" restart="whenNotActive" fill="hold" evtFilter="cancelBubble" nodeType="interactiveSeq">
                <p:stCondLst>
                  <p:cond evt="onClick" delay="0">
                    <p:tgtEl>
                      <p:spTgt spid="3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8" fill="hold">
                      <p:stCondLst>
                        <p:cond delay="0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2"/>
                  </p:tgtEl>
                </p:cond>
              </p:nextCondLst>
            </p:seq>
            <p:seq concurrent="1" nextAc="seek">
              <p:cTn id="342" restart="whenNotActive" fill="hold" evtFilter="cancelBubble" nodeType="interactiveSeq">
                <p:stCondLst>
                  <p:cond evt="onClick" delay="0">
                    <p:tgtEl>
                      <p:spTgt spid="3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3" fill="hold">
                      <p:stCondLst>
                        <p:cond delay="0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3"/>
                  </p:tgtEl>
                </p:cond>
              </p:nextCondLst>
            </p:seq>
            <p:seq concurrent="1" nextAc="seek">
              <p:cTn id="347" restart="whenNotActive" fill="hold" evtFilter="cancelBubble" nodeType="interactiveSeq">
                <p:stCondLst>
                  <p:cond evt="onClick" delay="0">
                    <p:tgtEl>
                      <p:spTgt spid="3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8" fill="hold">
                      <p:stCondLst>
                        <p:cond delay="0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4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3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5"/>
                  </p:tgtEl>
                </p:cond>
              </p:nextCondLst>
            </p:seq>
            <p:seq concurrent="1" nextAc="seek">
              <p:cTn id="357" restart="whenNotActive" fill="hold" evtFilter="cancelBubble" nodeType="interactiveSeq">
                <p:stCondLst>
                  <p:cond evt="onClick" delay="0">
                    <p:tgtEl>
                      <p:spTgt spid="3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8" fill="hold">
                      <p:stCondLst>
                        <p:cond delay="0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6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3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7"/>
                  </p:tgtEl>
                </p:cond>
              </p:nextCondLst>
            </p:seq>
            <p:seq concurrent="1" nextAc="seek">
              <p:cTn id="367" restart="whenNotActive" fill="hold" evtFilter="cancelBubble" nodeType="interactiveSeq">
                <p:stCondLst>
                  <p:cond evt="onClick" delay="0">
                    <p:tgtEl>
                      <p:spTgt spid="3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8" fill="hold">
                      <p:stCondLst>
                        <p:cond delay="0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8"/>
                  </p:tgtEl>
                </p:cond>
              </p:nextCondLst>
            </p:seq>
            <p:seq concurrent="1" nextAc="seek">
              <p:cTn id="372" restart="whenNotActive" fill="hold" evtFilter="cancelBubble" nodeType="interactiveSeq">
                <p:stCondLst>
                  <p:cond evt="onClick" delay="0">
                    <p:tgtEl>
                      <p:spTgt spid="3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3" fill="hold">
                      <p:stCondLst>
                        <p:cond delay="0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9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3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>
                      <p:stCondLst>
                        <p:cond delay="0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0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3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1"/>
                  </p:tgtEl>
                </p:cond>
              </p:nextCondLst>
            </p:seq>
            <p:seq concurrent="1" nextAc="seek">
              <p:cTn id="387" restart="whenNotActive" fill="hold" evtFilter="cancelBubble" nodeType="interactiveSeq">
                <p:stCondLst>
                  <p:cond evt="onClick" delay="0">
                    <p:tgtEl>
                      <p:spTgt spid="3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8" fill="hold">
                      <p:stCondLst>
                        <p:cond delay="0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2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3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3"/>
                  </p:tgtEl>
                </p:cond>
              </p:nextCondLst>
            </p:seq>
            <p:seq concurrent="1" nextAc="seek">
              <p:cTn id="397" restart="whenNotActive" fill="hold" evtFilter="cancelBubble" nodeType="interactiveSeq">
                <p:stCondLst>
                  <p:cond evt="onClick" delay="0">
                    <p:tgtEl>
                      <p:spTgt spid="3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8" fill="hold">
                      <p:stCondLst>
                        <p:cond delay="0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4"/>
                  </p:tgtEl>
                </p:cond>
              </p:nextCondLst>
            </p:seq>
            <p:seq concurrent="1" nextAc="seek">
              <p:cTn id="402" restart="whenNotActive" fill="hold" evtFilter="cancelBubble" nodeType="interactiveSeq">
                <p:stCondLst>
                  <p:cond evt="onClick" delay="0">
                    <p:tgtEl>
                      <p:spTgt spid="3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3" fill="hold">
                      <p:stCondLst>
                        <p:cond delay="0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5"/>
                  </p:tgtEl>
                </p:cond>
              </p:nextCondLst>
            </p:seq>
            <p:seq concurrent="1" nextAc="seek">
              <p:cTn id="407" restart="whenNotActive" fill="hold" evtFilter="cancelBubble" nodeType="interactiveSeq">
                <p:stCondLst>
                  <p:cond evt="onClick" delay="0">
                    <p:tgtEl>
                      <p:spTgt spid="3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8" fill="hold">
                      <p:stCondLst>
                        <p:cond delay="0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6"/>
                  </p:tgtEl>
                </p:cond>
              </p:nextCondLst>
            </p:seq>
            <p:seq concurrent="1" nextAc="seek">
              <p:cTn id="412" restart="whenNotActive" fill="hold" evtFilter="cancelBubble" nodeType="interactiveSeq">
                <p:stCondLst>
                  <p:cond evt="onClick" delay="0">
                    <p:tgtEl>
                      <p:spTgt spid="3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3" fill="hold">
                      <p:stCondLst>
                        <p:cond delay="0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7"/>
                  </p:tgtEl>
                </p:cond>
              </p:nextCondLst>
            </p:seq>
            <p:seq concurrent="1" nextAc="seek">
              <p:cTn id="417" restart="whenNotActive" fill="hold" evtFilter="cancelBubble" nodeType="interactiveSeq">
                <p:stCondLst>
                  <p:cond evt="onClick" delay="0">
                    <p:tgtEl>
                      <p:spTgt spid="3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8" fill="hold">
                      <p:stCondLst>
                        <p:cond delay="0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8"/>
                  </p:tgtEl>
                </p:cond>
              </p:nextCondLst>
            </p:seq>
          </p:childTnLst>
        </p:cTn>
      </p:par>
    </p:tnLst>
    <p:bldLst>
      <p:bldP spid="3155" grpId="0" animBg="1"/>
      <p:bldP spid="3183" grpId="0" animBg="1"/>
      <p:bldP spid="3211" grpId="0" animBg="1"/>
      <p:bldP spid="3143" grpId="0" animBg="1"/>
      <p:bldP spid="3144" grpId="0" animBg="1"/>
      <p:bldP spid="3145" grpId="0" animBg="1"/>
      <p:bldP spid="3146" grpId="0" animBg="1"/>
      <p:bldP spid="3147" grpId="0" animBg="1"/>
      <p:bldP spid="3148" grpId="0" animBg="1"/>
      <p:bldP spid="3149" grpId="0" animBg="1"/>
      <p:bldP spid="3150" grpId="0" animBg="1"/>
      <p:bldP spid="3151" grpId="0" animBg="1"/>
      <p:bldP spid="3152" grpId="0" animBg="1"/>
      <p:bldP spid="3153" grpId="0" animBg="1"/>
      <p:bldP spid="3154" grpId="0" animBg="1"/>
      <p:bldP spid="3156" grpId="0" animBg="1"/>
      <p:bldP spid="3157" grpId="0" animBg="1"/>
      <p:bldP spid="3158" grpId="0" animBg="1"/>
      <p:bldP spid="3159" grpId="0" animBg="1"/>
      <p:bldP spid="3160" grpId="0" animBg="1"/>
      <p:bldP spid="3161" grpId="0" animBg="1"/>
      <p:bldP spid="3162" grpId="0" animBg="1"/>
      <p:bldP spid="3163" grpId="0" animBg="1"/>
      <p:bldP spid="3164" grpId="0" animBg="1"/>
      <p:bldP spid="3165" grpId="0" animBg="1"/>
      <p:bldP spid="3166" grpId="0" animBg="1"/>
      <p:bldP spid="3167" grpId="0" animBg="1"/>
      <p:bldP spid="3168" grpId="0" animBg="1"/>
      <p:bldP spid="3169" grpId="0" animBg="1"/>
      <p:bldP spid="3170" grpId="0" animBg="1"/>
      <p:bldP spid="3171" grpId="0" animBg="1"/>
      <p:bldP spid="3172" grpId="0" animBg="1"/>
      <p:bldP spid="3173" grpId="0" animBg="1"/>
      <p:bldP spid="3174" grpId="0" animBg="1"/>
      <p:bldP spid="3175" grpId="0" animBg="1"/>
      <p:bldP spid="3176" grpId="0" animBg="1"/>
      <p:bldP spid="3177" grpId="0" animBg="1"/>
      <p:bldP spid="3178" grpId="0" animBg="1"/>
      <p:bldP spid="3179" grpId="0" animBg="1"/>
      <p:bldP spid="3180" grpId="0" animBg="1"/>
      <p:bldP spid="3181" grpId="0" animBg="1"/>
      <p:bldP spid="3182" grpId="0" animBg="1"/>
      <p:bldP spid="3184" grpId="0" animBg="1"/>
      <p:bldP spid="3185" grpId="0" animBg="1"/>
      <p:bldP spid="3186" grpId="0" animBg="1"/>
      <p:bldP spid="3187" grpId="0" animBg="1"/>
      <p:bldP spid="3188" grpId="0" animBg="1"/>
      <p:bldP spid="3189" grpId="0" animBg="1"/>
      <p:bldP spid="3190" grpId="0" animBg="1"/>
      <p:bldP spid="3191" grpId="0" animBg="1"/>
      <p:bldP spid="3192" grpId="0" animBg="1"/>
      <p:bldP spid="3193" grpId="0" animBg="1"/>
      <p:bldP spid="3194" grpId="0" animBg="1"/>
      <p:bldP spid="3195" grpId="0" animBg="1"/>
      <p:bldP spid="3196" grpId="0" animBg="1"/>
      <p:bldP spid="3197" grpId="0" animBg="1"/>
      <p:bldP spid="3198" grpId="0" animBg="1"/>
      <p:bldP spid="3199" grpId="0" animBg="1"/>
      <p:bldP spid="3200" grpId="0" animBg="1"/>
      <p:bldP spid="3201" grpId="0" animBg="1"/>
      <p:bldP spid="3202" grpId="0" animBg="1"/>
      <p:bldP spid="3203" grpId="0" animBg="1"/>
      <p:bldP spid="3204" grpId="0" animBg="1"/>
      <p:bldP spid="3205" grpId="0" animBg="1"/>
      <p:bldP spid="3206" grpId="0" animBg="1"/>
      <p:bldP spid="3207" grpId="0" animBg="1"/>
      <p:bldP spid="3208" grpId="0" animBg="1"/>
      <p:bldP spid="3209" grpId="0" animBg="1"/>
      <p:bldP spid="3210" grpId="0" animBg="1"/>
      <p:bldP spid="3212" grpId="0" animBg="1"/>
      <p:bldP spid="3213" grpId="0" animBg="1"/>
      <p:bldP spid="3214" grpId="0" animBg="1"/>
      <p:bldP spid="3215" grpId="0" animBg="1"/>
      <p:bldP spid="3216" grpId="0" animBg="1"/>
      <p:bldP spid="3217" grpId="0" animBg="1"/>
      <p:bldP spid="3218" grpId="0" animBg="1"/>
      <p:bldP spid="3219" grpId="0" animBg="1"/>
      <p:bldP spid="3220" grpId="0" animBg="1"/>
      <p:bldP spid="3221" grpId="0" animBg="1"/>
      <p:bldP spid="3222" grpId="0" animBg="1"/>
      <p:bldP spid="3223" grpId="0" animBg="1"/>
      <p:bldP spid="3224" grpId="0" animBg="1"/>
      <p:bldP spid="3225" grpId="0" animBg="1"/>
      <p:bldP spid="32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</a:t>
            </a:r>
          </a:p>
        </p:txBody>
      </p:sp>
      <p:sp>
        <p:nvSpPr>
          <p:cNvPr id="410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32463"/>
            <a:ext cx="1079500" cy="1079500"/>
          </a:xfrm>
          <a:prstGeom prst="actionButtonReturn">
            <a:avLst/>
          </a:prstGeom>
          <a:solidFill>
            <a:srgbClr val="FFFF00"/>
          </a:solidFill>
          <a:ln>
            <a:solidFill>
              <a:schemeClr val="accent3">
                <a:lumMod val="50000"/>
              </a:schemeClr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633864"/>
            <a:ext cx="1475656" cy="1224136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2771775" y="5373214"/>
            <a:ext cx="4105274" cy="1223648"/>
            <a:chOff x="1746" y="3294"/>
            <a:chExt cx="2586" cy="1073"/>
          </a:xfrm>
        </p:grpSpPr>
        <p:sp>
          <p:nvSpPr>
            <p:cNvPr id="5128" name="Rectangle 3"/>
            <p:cNvSpPr txBox="1">
              <a:spLocks noChangeArrowheads="1"/>
            </p:cNvSpPr>
            <p:nvPr/>
          </p:nvSpPr>
          <p:spPr bwMode="auto">
            <a:xfrm>
              <a:off x="1746" y="3755"/>
              <a:ext cx="2395" cy="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n-GB" sz="3200" dirty="0" smtClean="0">
                  <a:latin typeface="GrilledCheese BTN Wide Blk" pitchFamily="34" charset="0"/>
                </a:rPr>
                <a:t>Jeans</a:t>
              </a:r>
            </a:p>
            <a:p>
              <a:pPr marL="342900" indent="-342900">
                <a:spcBef>
                  <a:spcPct val="20000"/>
                </a:spcBef>
                <a:buFontTx/>
                <a:buChar char="•"/>
              </a:pPr>
              <a:endParaRPr lang="cs-CZ" sz="3200" dirty="0"/>
            </a:p>
          </p:txBody>
        </p:sp>
        <p:sp>
          <p:nvSpPr>
            <p:cNvPr id="5129" name="Text Box 12"/>
            <p:cNvSpPr txBox="1">
              <a:spLocks noChangeArrowheads="1"/>
            </p:cNvSpPr>
            <p:nvPr/>
          </p:nvSpPr>
          <p:spPr bwMode="auto">
            <a:xfrm>
              <a:off x="3878" y="3294"/>
              <a:ext cx="45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cs-CZ"/>
            </a:p>
          </p:txBody>
        </p:sp>
      </p:grpSp>
      <p:pic>
        <p:nvPicPr>
          <p:cNvPr id="8" name="Obrázek 7" descr="MC900013096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1700808"/>
            <a:ext cx="2541016" cy="3528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2</a:t>
            </a:r>
          </a:p>
        </p:txBody>
      </p:sp>
      <p:sp>
        <p:nvSpPr>
          <p:cNvPr id="512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" y="5657671"/>
            <a:ext cx="1475655" cy="1200329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4859338" y="1844676"/>
            <a:ext cx="4032250" cy="2664443"/>
            <a:chOff x="3061" y="1162"/>
            <a:chExt cx="2540" cy="2136"/>
          </a:xfrm>
        </p:grpSpPr>
        <p:sp>
          <p:nvSpPr>
            <p:cNvPr id="6153" name="Rectangle 3"/>
            <p:cNvSpPr txBox="1">
              <a:spLocks noChangeArrowheads="1"/>
            </p:cNvSpPr>
            <p:nvPr/>
          </p:nvSpPr>
          <p:spPr bwMode="auto">
            <a:xfrm>
              <a:off x="3061" y="1162"/>
              <a:ext cx="2540" cy="4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n-GB" sz="3200" dirty="0" smtClean="0">
                  <a:latin typeface="GrilledCheese BTN Wide Blk" pitchFamily="34" charset="0"/>
                </a:rPr>
                <a:t>Raincoat </a:t>
              </a:r>
              <a:endParaRPr lang="en-GB" sz="3200" dirty="0">
                <a:latin typeface="GrilledCheese BTN Wide Blk" pitchFamily="34" charset="0"/>
              </a:endParaRPr>
            </a:p>
          </p:txBody>
        </p:sp>
        <p:sp>
          <p:nvSpPr>
            <p:cNvPr id="6154" name="Text Box 12"/>
            <p:cNvSpPr txBox="1">
              <a:spLocks noChangeArrowheads="1"/>
            </p:cNvSpPr>
            <p:nvPr/>
          </p:nvSpPr>
          <p:spPr bwMode="auto">
            <a:xfrm>
              <a:off x="5193" y="3067"/>
              <a:ext cx="36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cs-CZ"/>
            </a:p>
          </p:txBody>
        </p:sp>
      </p:grpSp>
      <p:pic>
        <p:nvPicPr>
          <p:cNvPr id="9" name="Obrázek 8" descr="MC900027261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1303574"/>
            <a:ext cx="2952328" cy="5126023"/>
          </a:xfrm>
          <a:prstGeom prst="rect">
            <a:avLst/>
          </a:prstGeom>
        </p:spPr>
      </p:pic>
      <p:sp>
        <p:nvSpPr>
          <p:cNvPr id="10" name="Šipka doleva 9"/>
          <p:cNvSpPr/>
          <p:nvPr/>
        </p:nvSpPr>
        <p:spPr>
          <a:xfrm rot="20431931">
            <a:off x="4834278" y="2990716"/>
            <a:ext cx="2160240" cy="216024"/>
          </a:xfrm>
          <a:prstGeom prst="leftArrow">
            <a:avLst/>
          </a:prstGeom>
          <a:solidFill>
            <a:srgbClr val="00FF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3</a:t>
            </a:r>
          </a:p>
        </p:txBody>
      </p:sp>
      <p:sp>
        <p:nvSpPr>
          <p:cNvPr id="614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921896"/>
            <a:ext cx="1411635" cy="936104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C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2843585" y="3284984"/>
            <a:ext cx="5832871" cy="2851859"/>
            <a:chOff x="340" y="2931"/>
            <a:chExt cx="3855" cy="3760"/>
          </a:xfrm>
        </p:grpSpPr>
        <p:sp>
          <p:nvSpPr>
            <p:cNvPr id="7176" name="Rectangle 3"/>
            <p:cNvSpPr txBox="1">
              <a:spLocks noChangeArrowheads="1"/>
            </p:cNvSpPr>
            <p:nvPr/>
          </p:nvSpPr>
          <p:spPr bwMode="auto">
            <a:xfrm>
              <a:off x="340" y="6079"/>
              <a:ext cx="2404" cy="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n-GB" sz="3200" dirty="0" smtClean="0">
                  <a:latin typeface="GrilledCheese BTN Wide Blk" pitchFamily="34" charset="0"/>
                </a:rPr>
                <a:t>Underwear</a:t>
              </a:r>
              <a:endParaRPr lang="en-GB" sz="3200" dirty="0">
                <a:latin typeface="GrilledCheese BTN Wide Blk" pitchFamily="34" charset="0"/>
              </a:endParaRPr>
            </a:p>
          </p:txBody>
        </p:sp>
        <p:sp>
          <p:nvSpPr>
            <p:cNvPr id="7177" name="Text Box 14"/>
            <p:cNvSpPr txBox="1">
              <a:spLocks noChangeArrowheads="1"/>
            </p:cNvSpPr>
            <p:nvPr/>
          </p:nvSpPr>
          <p:spPr bwMode="auto">
            <a:xfrm>
              <a:off x="3923" y="2931"/>
              <a:ext cx="272" cy="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endParaRPr lang="cs-CZ"/>
            </a:p>
          </p:txBody>
        </p:sp>
      </p:grpSp>
      <p:pic>
        <p:nvPicPr>
          <p:cNvPr id="9" name="Obrázek 8" descr="MC900030711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2348880"/>
            <a:ext cx="3040019" cy="2734460"/>
          </a:xfrm>
          <a:prstGeom prst="rect">
            <a:avLst/>
          </a:prstGeom>
        </p:spPr>
      </p:pic>
      <p:pic>
        <p:nvPicPr>
          <p:cNvPr id="10" name="Obrázek 9" descr="MC900320552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369159"/>
            <a:ext cx="2277747" cy="37880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4</a:t>
            </a:r>
          </a:p>
        </p:txBody>
      </p:sp>
      <p:sp>
        <p:nvSpPr>
          <p:cNvPr id="717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805488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921896"/>
            <a:ext cx="1482502" cy="936104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419872" y="5851079"/>
            <a:ext cx="2520280" cy="67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T-shirt</a:t>
            </a:r>
            <a:endParaRPr lang="en-GB" sz="3200" dirty="0">
              <a:latin typeface="GrilledCheese BTN Wide Blk" pitchFamily="34" charset="0"/>
            </a:endParaRPr>
          </a:p>
        </p:txBody>
      </p:sp>
      <p:pic>
        <p:nvPicPr>
          <p:cNvPr id="7" name="Obrázek 6" descr="MC900044903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238528"/>
            <a:ext cx="4680519" cy="4350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5</a:t>
            </a:r>
          </a:p>
        </p:txBody>
      </p:sp>
      <p:sp>
        <p:nvSpPr>
          <p:cNvPr id="819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921896"/>
            <a:ext cx="1411635" cy="936104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483768" y="6021288"/>
            <a:ext cx="3571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Pyjamas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7" name="Obrázek 6" descr="MC900044904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268420"/>
            <a:ext cx="4608512" cy="47681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6</a:t>
            </a:r>
          </a:p>
        </p:txBody>
      </p:sp>
      <p:sp>
        <p:nvSpPr>
          <p:cNvPr id="922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0" y="5943575"/>
            <a:ext cx="1481361" cy="914425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835696" y="5301208"/>
            <a:ext cx="5688013" cy="621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Shoes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 flipV="1">
            <a:off x="7572375" y="5072063"/>
            <a:ext cx="357188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1100"/>
          </a:p>
        </p:txBody>
      </p:sp>
      <p:pic>
        <p:nvPicPr>
          <p:cNvPr id="9" name="Obrázek 8" descr="MC900048499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772816"/>
            <a:ext cx="4752528" cy="30216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7</a:t>
            </a:r>
          </a:p>
        </p:txBody>
      </p:sp>
      <p:sp>
        <p:nvSpPr>
          <p:cNvPr id="1024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870426"/>
            <a:ext cx="1555651" cy="987574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987824" y="5805264"/>
            <a:ext cx="2736304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Jacket</a:t>
            </a:r>
            <a:endParaRPr lang="en-GB" sz="3200" dirty="0"/>
          </a:p>
        </p:txBody>
      </p:sp>
      <p:pic>
        <p:nvPicPr>
          <p:cNvPr id="7" name="Obrázek 6" descr="MC90005358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268760"/>
            <a:ext cx="4248472" cy="4608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8</a:t>
            </a:r>
          </a:p>
        </p:txBody>
      </p:sp>
      <p:sp>
        <p:nvSpPr>
          <p:cNvPr id="1126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6014442"/>
            <a:ext cx="1483643" cy="843558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076056" y="1916832"/>
            <a:ext cx="3276600" cy="63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Trousers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9" name="Obrázek 8" descr="MC900113270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1052736"/>
            <a:ext cx="2821165" cy="5805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9</a:t>
            </a:r>
          </a:p>
        </p:txBody>
      </p:sp>
      <p:sp>
        <p:nvSpPr>
          <p:cNvPr id="1229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6008737"/>
            <a:ext cx="1483643" cy="849263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788024" y="5373216"/>
            <a:ext cx="2376264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Skirt </a:t>
            </a:r>
            <a:endParaRPr lang="en-GB" sz="3200" dirty="0">
              <a:latin typeface="GrilledCheese BTN Wide Blk" pitchFamily="34" charset="0"/>
            </a:endParaRPr>
          </a:p>
        </p:txBody>
      </p:sp>
      <p:pic>
        <p:nvPicPr>
          <p:cNvPr id="8" name="Obrázek 7" descr="MC90011332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9549" y="1361200"/>
            <a:ext cx="4852691" cy="46450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10</a:t>
            </a:r>
          </a:p>
        </p:txBody>
      </p:sp>
      <p:sp>
        <p:nvSpPr>
          <p:cNvPr id="1331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849863"/>
            <a:ext cx="1439763" cy="1008137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  <a:p>
            <a:pPr algn="ctr">
              <a:defRPr/>
            </a:pP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843808" y="5733256"/>
            <a:ext cx="3571875" cy="71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Jumper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7" name="Obrázek 6" descr="MC900113436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484784"/>
            <a:ext cx="5938445" cy="39424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11</a:t>
            </a:r>
          </a:p>
        </p:txBody>
      </p:sp>
      <p:sp>
        <p:nvSpPr>
          <p:cNvPr id="1434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0" y="5877272"/>
            <a:ext cx="1555651" cy="980728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11560" y="3429000"/>
            <a:ext cx="3875087" cy="74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Track suit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8" name="Obrázek 7" descr="MC900113448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1124744"/>
            <a:ext cx="3516494" cy="5733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762872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12</a:t>
            </a:r>
          </a:p>
        </p:txBody>
      </p:sp>
      <p:sp>
        <p:nvSpPr>
          <p:cNvPr id="1536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949281"/>
            <a:ext cx="1483643" cy="908720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  <a:p>
            <a:pPr algn="ctr">
              <a:defRPr/>
            </a:pP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000125" y="3933056"/>
            <a:ext cx="3571875" cy="6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Suit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8" name="Obrázek 7" descr="MC900113270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2116408"/>
            <a:ext cx="2304256" cy="4741592"/>
          </a:xfrm>
          <a:prstGeom prst="rect">
            <a:avLst/>
          </a:prstGeom>
        </p:spPr>
      </p:pic>
      <p:pic>
        <p:nvPicPr>
          <p:cNvPr id="7" name="Obrázek 6" descr="MC900113452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80900" y="260648"/>
            <a:ext cx="3007386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13</a:t>
            </a:r>
          </a:p>
        </p:txBody>
      </p:sp>
      <p:sp>
        <p:nvSpPr>
          <p:cNvPr id="1638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0" y="5921896"/>
            <a:ext cx="1483643" cy="936104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203848" y="5373216"/>
            <a:ext cx="313055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Scarf</a:t>
            </a:r>
            <a:endParaRPr lang="en-GB" sz="3200" dirty="0">
              <a:latin typeface="GrilledCheese BTN Wide Blk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 flipV="1">
            <a:off x="8501063" y="5000625"/>
            <a:ext cx="42862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1100"/>
          </a:p>
        </p:txBody>
      </p:sp>
      <p:pic>
        <p:nvPicPr>
          <p:cNvPr id="12" name="Obrázek 11" descr="MC90023296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3" y="1412776"/>
            <a:ext cx="4683813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14</a:t>
            </a:r>
          </a:p>
        </p:txBody>
      </p:sp>
      <p:sp>
        <p:nvSpPr>
          <p:cNvPr id="1741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865862"/>
            <a:ext cx="1529854" cy="992138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4005064"/>
            <a:ext cx="2563813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Shirt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8" name="Obrázek 7" descr="MC900232964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1340768"/>
            <a:ext cx="4968552" cy="47353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15</a:t>
            </a:r>
          </a:p>
        </p:txBody>
      </p:sp>
      <p:sp>
        <p:nvSpPr>
          <p:cNvPr id="1843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949280"/>
            <a:ext cx="1486495" cy="908720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059832" y="4869160"/>
            <a:ext cx="302433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Sun glasses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9" name="Obrázek 8" descr="MP9003058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988840"/>
            <a:ext cx="4568484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16</a:t>
            </a:r>
          </a:p>
        </p:txBody>
      </p:sp>
      <p:sp>
        <p:nvSpPr>
          <p:cNvPr id="1946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0" y="6014442"/>
            <a:ext cx="1483643" cy="843558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860032" y="4392488"/>
            <a:ext cx="3097212" cy="119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Swimsuit</a:t>
            </a:r>
          </a:p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(bikini)</a:t>
            </a:r>
            <a:endParaRPr lang="en-GB" sz="3200" dirty="0">
              <a:latin typeface="GrilledCheese BTN Wide Blk" pitchFamily="34" charset="0"/>
            </a:endParaRPr>
          </a:p>
        </p:txBody>
      </p:sp>
      <p:pic>
        <p:nvPicPr>
          <p:cNvPr id="8" name="Obrázek 7" descr="MC900286584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566393"/>
            <a:ext cx="4161566" cy="4022847"/>
          </a:xfrm>
          <a:prstGeom prst="rect">
            <a:avLst/>
          </a:prstGeom>
        </p:spPr>
      </p:pic>
      <p:pic>
        <p:nvPicPr>
          <p:cNvPr id="10" name="Obrázek 9" descr="MC900320878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836711"/>
            <a:ext cx="3007442" cy="3484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17</a:t>
            </a:r>
          </a:p>
        </p:txBody>
      </p:sp>
      <p:sp>
        <p:nvSpPr>
          <p:cNvPr id="2048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993904"/>
            <a:ext cx="1483643" cy="864096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139952" y="5445224"/>
            <a:ext cx="374441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Swimming trunks</a:t>
            </a:r>
            <a:endParaRPr lang="en-GB" sz="3200" dirty="0">
              <a:latin typeface="GrilledCheese BTN Wide Blk" pitchFamily="34" charset="0"/>
            </a:endParaRPr>
          </a:p>
        </p:txBody>
      </p:sp>
      <p:pic>
        <p:nvPicPr>
          <p:cNvPr id="9" name="Obrázek 8" descr="MC900286586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307553"/>
            <a:ext cx="4896544" cy="42816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18</a:t>
            </a:r>
          </a:p>
        </p:txBody>
      </p:sp>
      <p:sp>
        <p:nvSpPr>
          <p:cNvPr id="2150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6011589"/>
            <a:ext cx="1484213" cy="846411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267744" y="5517232"/>
            <a:ext cx="4536504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(Baseball) Cap</a:t>
            </a:r>
            <a:endParaRPr lang="en-GB" sz="3200" dirty="0">
              <a:latin typeface="GrilledCheese BTN Wide Blk" pitchFamily="34" charset="0"/>
            </a:endParaRPr>
          </a:p>
        </p:txBody>
      </p:sp>
      <p:pic>
        <p:nvPicPr>
          <p:cNvPr id="7" name="Obrázek 6" descr="MC900296211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416093"/>
            <a:ext cx="4248472" cy="3958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19</a:t>
            </a:r>
          </a:p>
        </p:txBody>
      </p:sp>
      <p:sp>
        <p:nvSpPr>
          <p:cNvPr id="2253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921896"/>
            <a:ext cx="1512912" cy="936104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5436096" y="4471392"/>
            <a:ext cx="259238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Coat</a:t>
            </a:r>
            <a:endParaRPr lang="en-GB" sz="3200" dirty="0">
              <a:latin typeface="GrilledCheese BTN Wide Blk" pitchFamily="34" charset="0"/>
            </a:endParaRPr>
          </a:p>
        </p:txBody>
      </p:sp>
      <p:pic>
        <p:nvPicPr>
          <p:cNvPr id="7" name="Obrázek 6" descr="MC900305205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1406960"/>
            <a:ext cx="2664295" cy="4675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20</a:t>
            </a:r>
          </a:p>
        </p:txBody>
      </p:sp>
      <p:sp>
        <p:nvSpPr>
          <p:cNvPr id="2355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0" y="5905352"/>
            <a:ext cx="1529854" cy="952648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627784" y="5949280"/>
            <a:ext cx="3571875" cy="523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Umbrella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11" name="Obrázek 10" descr="MC900355851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192525"/>
            <a:ext cx="4176464" cy="46326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21</a:t>
            </a:r>
          </a:p>
        </p:txBody>
      </p:sp>
      <p:sp>
        <p:nvSpPr>
          <p:cNvPr id="2458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870426"/>
            <a:ext cx="1483643" cy="987574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627784" y="5733256"/>
            <a:ext cx="3571875" cy="720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Slippers</a:t>
            </a:r>
            <a:endParaRPr lang="en-GB" sz="3200" dirty="0">
              <a:latin typeface="GrilledCheese BTN Wide Blk" pitchFamily="34" charset="0"/>
            </a:endParaRPr>
          </a:p>
        </p:txBody>
      </p:sp>
      <p:pic>
        <p:nvPicPr>
          <p:cNvPr id="8" name="Obrázek 7" descr="MC900356471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528662"/>
            <a:ext cx="4032447" cy="38006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22</a:t>
            </a:r>
          </a:p>
        </p:txBody>
      </p:sp>
      <p:sp>
        <p:nvSpPr>
          <p:cNvPr id="2560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877271"/>
            <a:ext cx="1512168" cy="980729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145259" y="6030466"/>
            <a:ext cx="3082925" cy="71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3200" dirty="0" err="1" smtClean="0">
                <a:latin typeface="GrilledCheese BTN Wide Blk" pitchFamily="34" charset="0"/>
              </a:rPr>
              <a:t>Dr</a:t>
            </a:r>
            <a:r>
              <a:rPr lang="en-GB" sz="3200" dirty="0" smtClean="0">
                <a:latin typeface="GrilledCheese BTN Wide Blk" pitchFamily="34" charset="0"/>
              </a:rPr>
              <a:t>e</a:t>
            </a:r>
            <a:r>
              <a:rPr lang="cs-CZ" sz="3200" dirty="0" err="1" smtClean="0">
                <a:latin typeface="GrilledCheese BTN Wide Blk" pitchFamily="34" charset="0"/>
              </a:rPr>
              <a:t>ss</a:t>
            </a:r>
            <a:endParaRPr lang="cs-CZ" sz="3200" dirty="0">
              <a:latin typeface="GrilledCheese BTN Wide Blk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7" name="Obrázek 6" descr="MC900384244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521460"/>
            <a:ext cx="4464496" cy="4223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23</a:t>
            </a:r>
          </a:p>
        </p:txBody>
      </p:sp>
      <p:sp>
        <p:nvSpPr>
          <p:cNvPr id="2662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849888"/>
            <a:ext cx="1501328" cy="1008112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843808" y="5733256"/>
            <a:ext cx="3571875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Hat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7" name="Obrázek 6" descr="MC90038425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415476"/>
            <a:ext cx="4320480" cy="40270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24</a:t>
            </a:r>
          </a:p>
        </p:txBody>
      </p:sp>
      <p:sp>
        <p:nvSpPr>
          <p:cNvPr id="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849888"/>
            <a:ext cx="1574105" cy="1008112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763688" y="5013176"/>
            <a:ext cx="3744416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Flip-flops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sp>
        <p:nvSpPr>
          <p:cNvPr id="28680" name="Text Box 10"/>
          <p:cNvSpPr txBox="1">
            <a:spLocks noChangeArrowheads="1"/>
          </p:cNvSpPr>
          <p:nvPr/>
        </p:nvSpPr>
        <p:spPr bwMode="auto">
          <a:xfrm>
            <a:off x="7164388" y="4797425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pic>
        <p:nvPicPr>
          <p:cNvPr id="10" name="Zástupný symbol pro obsah 9" descr="MC900412552.WM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131840" y="1700808"/>
            <a:ext cx="3888431" cy="413765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25</a:t>
            </a:r>
          </a:p>
        </p:txBody>
      </p:sp>
      <p:sp>
        <p:nvSpPr>
          <p:cNvPr id="2867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921350"/>
            <a:ext cx="1536700" cy="936650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347864" y="5661248"/>
            <a:ext cx="2448272" cy="782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Boots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11" name="Zástupný symbol pro obsah 10" descr="MC900440408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480320" y="1342901"/>
            <a:ext cx="3891880" cy="3891880"/>
          </a:xfrm>
        </p:spPr>
      </p:pic>
      <p:pic>
        <p:nvPicPr>
          <p:cNvPr id="12" name="Zástupný symbol pro obsah 10" descr="MC90044040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200400" y="1268760"/>
            <a:ext cx="3891880" cy="3891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26</a:t>
            </a:r>
          </a:p>
        </p:txBody>
      </p:sp>
      <p:sp>
        <p:nvSpPr>
          <p:cNvPr id="2970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909916"/>
            <a:ext cx="1600721" cy="948084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987824" y="5301208"/>
            <a:ext cx="324036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Tie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8" name="Zástupný symbol pro obsah 7" descr="MC900441320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696344" y="1486917"/>
            <a:ext cx="3747864" cy="374786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27</a:t>
            </a:r>
          </a:p>
        </p:txBody>
      </p:sp>
      <p:sp>
        <p:nvSpPr>
          <p:cNvPr id="3072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921896"/>
            <a:ext cx="1501849" cy="936104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123728" y="6093296"/>
            <a:ext cx="5000625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GB" sz="3200" dirty="0" smtClean="0">
                <a:latin typeface="GrilledCheese BTN Wide Blk" pitchFamily="34" charset="0"/>
              </a:rPr>
              <a:t>Gloves</a:t>
            </a:r>
            <a:endParaRPr lang="en-GB" sz="3200" dirty="0">
              <a:latin typeface="GrilledCheese BTN Wide Blk" pitchFamily="34" charset="0"/>
            </a:endParaRPr>
          </a:p>
        </p:txBody>
      </p:sp>
      <p:pic>
        <p:nvPicPr>
          <p:cNvPr id="8" name="Zástupný symbol pro obsah 7" descr="MP90038470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02988" y="1351309"/>
            <a:ext cx="4138023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28</a:t>
            </a:r>
          </a:p>
        </p:txBody>
      </p:sp>
      <p:sp>
        <p:nvSpPr>
          <p:cNvPr id="3174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5853607"/>
            <a:ext cx="1429519" cy="1004393"/>
          </a:xfrm>
          <a:prstGeom prst="rect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Check</a:t>
            </a:r>
            <a:r>
              <a:rPr lang="cs-CZ" dirty="0" smtClean="0">
                <a:solidFill>
                  <a:schemeClr val="tx1"/>
                </a:solidFill>
                <a:latin typeface="GrilledCheese BTN Wide Blk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rilledCheese BTN Wide Blk" pitchFamily="34" charset="0"/>
              </a:rPr>
              <a:t>your answer</a:t>
            </a:r>
            <a:endParaRPr lang="cs-CZ" dirty="0" smtClean="0">
              <a:solidFill>
                <a:schemeClr val="tx1"/>
              </a:solidFill>
              <a:latin typeface="GrilledCheese BTN Wide Blk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75856" y="5301208"/>
            <a:ext cx="2519362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GB" sz="3200" dirty="0" smtClean="0">
                <a:latin typeface="GrilledCheese BTN Wide Blk" pitchFamily="34" charset="0"/>
              </a:rPr>
              <a:t>Glasses 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pic>
        <p:nvPicPr>
          <p:cNvPr id="8" name="Zástupný symbol pro obsah 7" descr="MP90004954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483768" y="2132856"/>
            <a:ext cx="4133056" cy="279670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33795" name="Zástupný symbol pro obsah 2"/>
          <p:cNvSpPr>
            <a:spLocks noGrp="1"/>
          </p:cNvSpPr>
          <p:nvPr>
            <p:ph idx="1"/>
          </p:nvPr>
        </p:nvSpPr>
        <p:spPr>
          <a:xfrm>
            <a:off x="611188" y="1382713"/>
            <a:ext cx="7848600" cy="1830263"/>
          </a:xfrm>
        </p:spPr>
        <p:txBody>
          <a:bodyPr/>
          <a:lstStyle/>
          <a:p>
            <a:pPr marL="609600" indent="-609600">
              <a:buFontTx/>
              <a:buNone/>
            </a:pPr>
            <a:r>
              <a:rPr lang="cs-CZ" dirty="0" smtClean="0"/>
              <a:t>Všechny použité obrázky jsou z galerie Microsoft Office Klipart </a:t>
            </a:r>
            <a:r>
              <a:rPr lang="en-US" dirty="0" smtClean="0"/>
              <a:t>Gallery</a:t>
            </a:r>
            <a:r>
              <a:rPr lang="cs-CZ" dirty="0" smtClean="0"/>
              <a:t> online </a:t>
            </a:r>
            <a:r>
              <a:rPr lang="en-US" dirty="0" smtClean="0"/>
              <a:t>[cit. 201</a:t>
            </a:r>
            <a:r>
              <a:rPr lang="cs-CZ" dirty="0" smtClean="0"/>
              <a:t>3</a:t>
            </a:r>
            <a:r>
              <a:rPr lang="en-US" dirty="0" smtClean="0"/>
              <a:t>-</a:t>
            </a:r>
            <a:r>
              <a:rPr lang="cs-CZ" dirty="0" smtClean="0"/>
              <a:t>26</a:t>
            </a:r>
            <a:r>
              <a:rPr lang="en-US" dirty="0" smtClean="0"/>
              <a:t>-</a:t>
            </a:r>
            <a:r>
              <a:rPr lang="cs-CZ" dirty="0" smtClean="0"/>
              <a:t>01</a:t>
            </a:r>
            <a:r>
              <a:rPr lang="en-US" dirty="0" smtClean="0"/>
              <a:t>]</a:t>
            </a:r>
            <a:endParaRPr lang="cs-CZ" dirty="0" smtClean="0"/>
          </a:p>
        </p:txBody>
      </p:sp>
      <p:sp>
        <p:nvSpPr>
          <p:cNvPr id="33796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8243888" y="6165850"/>
            <a:ext cx="900112" cy="692150"/>
          </a:xfrm>
          <a:prstGeom prst="actionButtonReturn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5868</TotalTime>
  <Words>341</Words>
  <Application>Microsoft Office PowerPoint</Application>
  <PresentationFormat>Předvádění na obrazovce (4:3)</PresentationFormat>
  <Paragraphs>213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Výchozí návrh</vt:lpstr>
      <vt:lpstr>Snímek 1</vt:lpstr>
      <vt:lpstr>Clothes  and  accessories </vt:lpstr>
      <vt:lpstr>Snímek 3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16</vt:lpstr>
      <vt:lpstr>17</vt:lpstr>
      <vt:lpstr>18</vt:lpstr>
      <vt:lpstr>19</vt:lpstr>
      <vt:lpstr>20</vt:lpstr>
      <vt:lpstr>21</vt:lpstr>
      <vt:lpstr>22</vt:lpstr>
      <vt:lpstr>23</vt:lpstr>
      <vt:lpstr>24</vt:lpstr>
      <vt:lpstr>25</vt:lpstr>
      <vt:lpstr>26</vt:lpstr>
      <vt:lpstr>27</vt:lpstr>
      <vt:lpstr>28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Kvíz - USA</dc:title>
  <dc:creator>Pavel Žižka</dc:creator>
  <dc:description>Autorem materiálu a všech jeho částí, není-li uvedeno jinak, je Pavel Žižka._x000d_
Dostupné z Metodického portálu www.rvp.cz, ISSN: 1802-4785, financovaného z ESF a státního rozpočtu ČR. Provozováno Výzkumným ústavem pedagogickým v Praze.</dc:description>
  <cp:lastModifiedBy>alencaa</cp:lastModifiedBy>
  <cp:revision>297</cp:revision>
  <dcterms:created xsi:type="dcterms:W3CDTF">2010-08-29T18:44:46Z</dcterms:created>
  <dcterms:modified xsi:type="dcterms:W3CDTF">2013-11-07T19:48:00Z</dcterms:modified>
</cp:coreProperties>
</file>