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64" r:id="rId4"/>
    <p:sldId id="257" r:id="rId5"/>
    <p:sldId id="260" r:id="rId6"/>
    <p:sldId id="261" r:id="rId7"/>
    <p:sldId id="262" r:id="rId8"/>
    <p:sldId id="263" r:id="rId9"/>
    <p:sldId id="267" r:id="rId10"/>
    <p:sldId id="268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84F57B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32" autoAdjust="0"/>
  </p:normalViewPr>
  <p:slideViewPr>
    <p:cSldViewPr>
      <p:cViewPr varScale="1">
        <p:scale>
          <a:sx n="68" d="100"/>
          <a:sy n="68" d="100"/>
        </p:scale>
        <p:origin x="-14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FEAC-69F4-4C62-AED5-3481D549FA15}" type="datetimeFigureOut">
              <a:rPr lang="en-GB" smtClean="0"/>
              <a:pPr/>
              <a:t>07/11/2013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A0AD-109C-46DF-A73B-3BF5BBD22A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FEAC-69F4-4C62-AED5-3481D549FA15}" type="datetimeFigureOut">
              <a:rPr lang="en-GB" smtClean="0"/>
              <a:pPr/>
              <a:t>07/11/2013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A0AD-109C-46DF-A73B-3BF5BBD22A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FEAC-69F4-4C62-AED5-3481D549FA15}" type="datetimeFigureOut">
              <a:rPr lang="en-GB" smtClean="0"/>
              <a:pPr/>
              <a:t>07/11/2013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A0AD-109C-46DF-A73B-3BF5BBD22A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FEAC-69F4-4C62-AED5-3481D549FA15}" type="datetimeFigureOut">
              <a:rPr lang="en-GB" smtClean="0"/>
              <a:pPr/>
              <a:t>07/11/2013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A0AD-109C-46DF-A73B-3BF5BBD22A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FEAC-69F4-4C62-AED5-3481D549FA15}" type="datetimeFigureOut">
              <a:rPr lang="en-GB" smtClean="0"/>
              <a:pPr/>
              <a:t>07/11/2013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A0AD-109C-46DF-A73B-3BF5BBD22A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FEAC-69F4-4C62-AED5-3481D549FA15}" type="datetimeFigureOut">
              <a:rPr lang="en-GB" smtClean="0"/>
              <a:pPr/>
              <a:t>07/11/2013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A0AD-109C-46DF-A73B-3BF5BBD22A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FEAC-69F4-4C62-AED5-3481D549FA15}" type="datetimeFigureOut">
              <a:rPr lang="en-GB" smtClean="0"/>
              <a:pPr/>
              <a:t>07/11/2013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A0AD-109C-46DF-A73B-3BF5BBD22A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FEAC-69F4-4C62-AED5-3481D549FA15}" type="datetimeFigureOut">
              <a:rPr lang="en-GB" smtClean="0"/>
              <a:pPr/>
              <a:t>07/11/2013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A0AD-109C-46DF-A73B-3BF5BBD22A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FEAC-69F4-4C62-AED5-3481D549FA15}" type="datetimeFigureOut">
              <a:rPr lang="en-GB" smtClean="0"/>
              <a:pPr/>
              <a:t>07/11/2013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A0AD-109C-46DF-A73B-3BF5BBD22A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FEAC-69F4-4C62-AED5-3481D549FA15}" type="datetimeFigureOut">
              <a:rPr lang="en-GB" smtClean="0"/>
              <a:pPr/>
              <a:t>07/11/2013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A0AD-109C-46DF-A73B-3BF5BBD22A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FEAC-69F4-4C62-AED5-3481D549FA15}" type="datetimeFigureOut">
              <a:rPr lang="en-GB" smtClean="0"/>
              <a:pPr/>
              <a:t>07/11/2013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A0AD-109C-46DF-A73B-3BF5BBD22AD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FFEAC-69F4-4C62-AED5-3481D549FA15}" type="datetimeFigureOut">
              <a:rPr lang="en-GB" smtClean="0"/>
              <a:pPr/>
              <a:t>07/11/2013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BA0AD-109C-46DF-A73B-3BF5BBD22AD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11560" y="980728"/>
            <a:ext cx="7772400" cy="1470025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Název školy: Základní škola T. G. Masaryka a Mateřská škola </a:t>
            </a:r>
            <a:r>
              <a:rPr lang="cs-CZ" sz="2800" dirty="0" err="1" smtClean="0"/>
              <a:t>Poříčany</a:t>
            </a:r>
            <a:r>
              <a:rPr lang="cs-CZ" sz="2800" dirty="0" smtClean="0"/>
              <a:t>, okr. Kolín</a:t>
            </a:r>
            <a:br>
              <a:rPr lang="cs-CZ" sz="2800" dirty="0" smtClean="0"/>
            </a:br>
            <a:r>
              <a:rPr lang="cs-CZ" sz="2800" dirty="0" smtClean="0"/>
              <a:t>Autor: Mgr. Alena Černá</a:t>
            </a:r>
            <a:br>
              <a:rPr lang="cs-CZ" sz="2800" dirty="0" smtClean="0"/>
            </a:br>
            <a:r>
              <a:rPr lang="cs-CZ" sz="2800" dirty="0" smtClean="0"/>
              <a:t>Název: VY_32_INOVACE_AJ_07_</a:t>
            </a:r>
            <a:r>
              <a:rPr lang="cs-CZ" sz="2800" dirty="0" err="1" smtClean="0"/>
              <a:t>Present</a:t>
            </a:r>
            <a:r>
              <a:rPr lang="cs-CZ" sz="2800" dirty="0" smtClean="0"/>
              <a:t> </a:t>
            </a:r>
            <a:r>
              <a:rPr lang="cs-CZ" sz="2800" dirty="0" err="1" smtClean="0"/>
              <a:t>P</a:t>
            </a:r>
            <a:r>
              <a:rPr lang="cs-CZ" sz="2800" smtClean="0"/>
              <a:t>erfect</a:t>
            </a:r>
            <a:endParaRPr lang="cs-CZ" sz="28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683568" y="2852936"/>
            <a:ext cx="7488832" cy="1752600"/>
          </a:xfrm>
        </p:spPr>
        <p:txBody>
          <a:bodyPr>
            <a:normAutofit lnSpcReduction="10000"/>
          </a:bodyPr>
          <a:lstStyle/>
          <a:p>
            <a:pPr algn="l"/>
            <a:r>
              <a:rPr lang="cs-CZ" sz="2600" dirty="0" smtClean="0"/>
              <a:t>Číslo projektu: CZ1.07/1.4.00/21.3085 </a:t>
            </a:r>
          </a:p>
          <a:p>
            <a:pPr algn="l"/>
            <a:r>
              <a:rPr lang="cs-CZ" sz="2600" dirty="0" smtClean="0"/>
              <a:t>Anotace: 9. třída, anglický jazyk, prezentace je určena jako vizuální doplnění výuky předpřítomného času (</a:t>
            </a:r>
            <a:r>
              <a:rPr lang="cs-CZ" sz="2600" dirty="0" err="1" smtClean="0"/>
              <a:t>present</a:t>
            </a:r>
            <a:r>
              <a:rPr lang="cs-CZ" sz="2600" dirty="0" smtClean="0"/>
              <a:t> </a:t>
            </a:r>
            <a:r>
              <a:rPr lang="cs-CZ" sz="2600" dirty="0" err="1" smtClean="0"/>
              <a:t>perfect</a:t>
            </a:r>
            <a:r>
              <a:rPr lang="cs-CZ" sz="2600" dirty="0" smtClean="0"/>
              <a:t>)</a:t>
            </a:r>
          </a:p>
          <a:p>
            <a:endParaRPr lang="cs-CZ" dirty="0"/>
          </a:p>
        </p:txBody>
      </p:sp>
      <p:pic>
        <p:nvPicPr>
          <p:cNvPr id="7" name="Obrázek 6" descr="http://www.adam.cz/img/201203111735_logo_eu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5013176"/>
            <a:ext cx="5760720" cy="1471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upload.wikimedia.org/wikipedia/commons/8/80/Collection-national-flag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40968"/>
            <a:ext cx="9144000" cy="3717032"/>
          </a:xfrm>
          <a:prstGeom prst="rect">
            <a:avLst/>
          </a:prstGeom>
          <a:noFill/>
        </p:spPr>
      </p:pic>
      <p:pic>
        <p:nvPicPr>
          <p:cNvPr id="7170" name="Picture 2" descr="http://upload.wikimedia.org/wikipedia/commons/8/80/Collection-national-flag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3717032"/>
          </a:xfrm>
          <a:prstGeom prst="rect">
            <a:avLst/>
          </a:prstGeom>
          <a:noFill/>
        </p:spPr>
      </p:pic>
      <p:sp>
        <p:nvSpPr>
          <p:cNvPr id="9" name="Rounded Rectangle 8"/>
          <p:cNvSpPr/>
          <p:nvPr/>
        </p:nvSpPr>
        <p:spPr>
          <a:xfrm>
            <a:off x="251520" y="2492896"/>
            <a:ext cx="8352928" cy="1224136"/>
          </a:xfrm>
          <a:prstGeom prst="roundRect">
            <a:avLst/>
          </a:prstGeom>
          <a:solidFill>
            <a:schemeClr val="accent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 smtClean="0">
                <a:solidFill>
                  <a:schemeClr val="tx1"/>
                </a:solidFill>
                <a:latin typeface="Bauhaus 93" pitchFamily="82" charset="0"/>
              </a:rPr>
              <a:t>Present </a:t>
            </a:r>
            <a:r>
              <a:rPr lang="cs-CZ" sz="7200" b="1" dirty="0" smtClean="0">
                <a:solidFill>
                  <a:schemeClr val="tx1"/>
                </a:solidFill>
                <a:latin typeface="Bauhaus 93" pitchFamily="82" charset="0"/>
              </a:rPr>
              <a:t>P</a:t>
            </a:r>
            <a:r>
              <a:rPr lang="en-US" sz="7200" b="1" dirty="0" err="1" smtClean="0">
                <a:solidFill>
                  <a:schemeClr val="tx1"/>
                </a:solidFill>
                <a:latin typeface="Bauhaus 93" pitchFamily="82" charset="0"/>
              </a:rPr>
              <a:t>erfect</a:t>
            </a:r>
            <a:endParaRPr lang="en-US" sz="7200" b="1" dirty="0">
              <a:solidFill>
                <a:schemeClr val="tx1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Read the sentences.</a:t>
            </a:r>
          </a:p>
          <a:p>
            <a:r>
              <a:rPr lang="en-US" dirty="0" smtClean="0"/>
              <a:t>Discuss the grammar tenses </a:t>
            </a:r>
          </a:p>
          <a:p>
            <a:pPr>
              <a:buNone/>
            </a:pPr>
            <a:r>
              <a:rPr lang="en-US" dirty="0" smtClean="0"/>
              <a:t>	compare present perfect tense with the other forms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GB" dirty="0" smtClean="0"/>
              <a:t>I </a:t>
            </a:r>
            <a:r>
              <a:rPr lang="en-GB" dirty="0" smtClean="0">
                <a:solidFill>
                  <a:srgbClr val="FF0000"/>
                </a:solidFill>
              </a:rPr>
              <a:t>have been </a:t>
            </a:r>
            <a:r>
              <a:rPr lang="en-GB" dirty="0" smtClean="0"/>
              <a:t>to Canada. </a:t>
            </a:r>
            <a:endParaRPr lang="cs-CZ" dirty="0" smtClean="0"/>
          </a:p>
          <a:p>
            <a:pPr>
              <a:buNone/>
            </a:pPr>
            <a:r>
              <a:rPr lang="en-GB" dirty="0" smtClean="0"/>
              <a:t>I </a:t>
            </a:r>
            <a:r>
              <a:rPr lang="en-GB" dirty="0" smtClean="0">
                <a:solidFill>
                  <a:srgbClr val="00CC00"/>
                </a:solidFill>
              </a:rPr>
              <a:t>lived</a:t>
            </a:r>
            <a:r>
              <a:rPr lang="en-GB" dirty="0" smtClean="0"/>
              <a:t> in Canada for two and a half years. 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en-GB" dirty="0" smtClean="0"/>
              <a:t>I </a:t>
            </a:r>
            <a:r>
              <a:rPr lang="en-GB" dirty="0" smtClean="0">
                <a:solidFill>
                  <a:srgbClr val="FF0000"/>
                </a:solidFill>
              </a:rPr>
              <a:t>have</a:t>
            </a:r>
            <a:r>
              <a:rPr lang="en-GB" dirty="0" smtClean="0"/>
              <a:t> </a:t>
            </a:r>
            <a:r>
              <a:rPr lang="en-GB" dirty="0" smtClean="0">
                <a:solidFill>
                  <a:srgbClr val="FF0000"/>
                </a:solidFill>
              </a:rPr>
              <a:t>been</a:t>
            </a:r>
            <a:r>
              <a:rPr lang="en-GB" dirty="0" smtClean="0"/>
              <a:t> to Spain twice. </a:t>
            </a:r>
            <a:endParaRPr lang="cs-CZ" dirty="0" smtClean="0"/>
          </a:p>
          <a:p>
            <a:pPr>
              <a:buNone/>
            </a:pPr>
            <a:r>
              <a:rPr lang="en-GB" dirty="0" smtClean="0"/>
              <a:t>I </a:t>
            </a:r>
            <a:r>
              <a:rPr lang="en-GB" dirty="0" smtClean="0">
                <a:solidFill>
                  <a:srgbClr val="00CC00"/>
                </a:solidFill>
              </a:rPr>
              <a:t>went</a:t>
            </a:r>
            <a:r>
              <a:rPr lang="en-GB" dirty="0" smtClean="0"/>
              <a:t> last February for one week </a:t>
            </a:r>
            <a:r>
              <a:rPr lang="en-US" dirty="0" smtClean="0"/>
              <a:t>and I spent two months in Madrid in 2008.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I </a:t>
            </a:r>
            <a:r>
              <a:rPr lang="en-US" dirty="0" smtClean="0">
                <a:solidFill>
                  <a:srgbClr val="FF0000"/>
                </a:solidFill>
              </a:rPr>
              <a:t>have </a:t>
            </a:r>
            <a:r>
              <a:rPr lang="en-US" dirty="0" smtClean="0"/>
              <a:t>also</a:t>
            </a:r>
            <a:r>
              <a:rPr lang="en-US" dirty="0" smtClean="0">
                <a:solidFill>
                  <a:srgbClr val="FF0000"/>
                </a:solidFill>
              </a:rPr>
              <a:t> been </a:t>
            </a:r>
            <a:r>
              <a:rPr lang="en-US" dirty="0" smtClean="0"/>
              <a:t>to France twice. </a:t>
            </a:r>
          </a:p>
          <a:p>
            <a:pPr>
              <a:buNone/>
            </a:pPr>
            <a:r>
              <a:rPr lang="en-US" dirty="0" smtClean="0"/>
              <a:t>The first time </a:t>
            </a:r>
            <a:r>
              <a:rPr lang="en-US" dirty="0" smtClean="0">
                <a:solidFill>
                  <a:srgbClr val="00CC00"/>
                </a:solidFill>
              </a:rPr>
              <a:t>was</a:t>
            </a:r>
            <a:r>
              <a:rPr lang="en-US" dirty="0" smtClean="0"/>
              <a:t> when I </a:t>
            </a:r>
            <a:r>
              <a:rPr lang="en-US" dirty="0" smtClean="0">
                <a:solidFill>
                  <a:srgbClr val="00CC00"/>
                </a:solidFill>
              </a:rPr>
              <a:t>was</a:t>
            </a:r>
            <a:r>
              <a:rPr lang="en-US" dirty="0" smtClean="0"/>
              <a:t> 11 and the second time </a:t>
            </a:r>
            <a:r>
              <a:rPr lang="en-US" dirty="0" smtClean="0">
                <a:solidFill>
                  <a:srgbClr val="00CC00"/>
                </a:solidFill>
              </a:rPr>
              <a:t>was</a:t>
            </a:r>
            <a:r>
              <a:rPr lang="en-US" dirty="0" smtClean="0"/>
              <a:t> 6 years ago. </a:t>
            </a:r>
          </a:p>
          <a:p>
            <a:pPr>
              <a:buNone/>
            </a:pPr>
            <a:endParaRPr lang="en-US" sz="2300" dirty="0" smtClean="0"/>
          </a:p>
          <a:p>
            <a:pPr>
              <a:buNone/>
            </a:pPr>
            <a:r>
              <a:rPr lang="en-US" dirty="0" smtClean="0"/>
              <a:t>I </a:t>
            </a:r>
            <a:r>
              <a:rPr lang="en-US" dirty="0" smtClean="0">
                <a:solidFill>
                  <a:srgbClr val="FF0000"/>
                </a:solidFill>
              </a:rPr>
              <a:t>haven’t been</a:t>
            </a:r>
            <a:r>
              <a:rPr lang="en-US" dirty="0" smtClean="0"/>
              <a:t> to India yet </a:t>
            </a:r>
            <a:endParaRPr lang="cs-CZ" dirty="0" smtClean="0"/>
          </a:p>
          <a:p>
            <a:pPr>
              <a:buNone/>
            </a:pPr>
            <a:r>
              <a:rPr lang="en-US" dirty="0" smtClean="0"/>
              <a:t>but I </a:t>
            </a:r>
            <a:r>
              <a:rPr lang="en-US" dirty="0" smtClean="0">
                <a:solidFill>
                  <a:srgbClr val="7030A0"/>
                </a:solidFill>
              </a:rPr>
              <a:t>would like </a:t>
            </a:r>
            <a:r>
              <a:rPr lang="en-US" dirty="0" smtClean="0"/>
              <a:t>to see the country.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en-GB" dirty="0" smtClean="0">
                <a:solidFill>
                  <a:srgbClr val="FF0000"/>
                </a:solidFill>
              </a:rPr>
              <a:t>I’ve</a:t>
            </a:r>
            <a:r>
              <a:rPr lang="en-GB" dirty="0" smtClean="0"/>
              <a:t> </a:t>
            </a:r>
            <a:r>
              <a:rPr lang="en-GB" dirty="0"/>
              <a:t>never </a:t>
            </a:r>
            <a:r>
              <a:rPr lang="en-GB" dirty="0">
                <a:solidFill>
                  <a:srgbClr val="FF0000"/>
                </a:solidFill>
              </a:rPr>
              <a:t>been</a:t>
            </a:r>
            <a:r>
              <a:rPr lang="en-GB" dirty="0"/>
              <a:t> to Japan or </a:t>
            </a:r>
            <a:r>
              <a:rPr lang="en-GB" dirty="0" smtClean="0"/>
              <a:t>Italy. </a:t>
            </a:r>
            <a:endParaRPr lang="cs-CZ" dirty="0" smtClean="0"/>
          </a:p>
          <a:p>
            <a:pPr>
              <a:buNone/>
            </a:pPr>
            <a:r>
              <a:rPr lang="en-GB" dirty="0" smtClean="0"/>
              <a:t>I </a:t>
            </a:r>
            <a:r>
              <a:rPr lang="en-GB" dirty="0" smtClean="0">
                <a:solidFill>
                  <a:srgbClr val="00B0F0"/>
                </a:solidFill>
              </a:rPr>
              <a:t>am going </a:t>
            </a:r>
            <a:r>
              <a:rPr lang="en-GB" dirty="0"/>
              <a:t>to </a:t>
            </a:r>
            <a:r>
              <a:rPr lang="cs-CZ" dirty="0" smtClean="0"/>
              <a:t>Japan </a:t>
            </a:r>
            <a:r>
              <a:rPr lang="en-GB" dirty="0" smtClean="0"/>
              <a:t>in </a:t>
            </a:r>
            <a:r>
              <a:rPr lang="en-GB" dirty="0"/>
              <a:t>the </a:t>
            </a:r>
            <a:r>
              <a:rPr lang="en-GB" dirty="0" smtClean="0"/>
              <a:t>summer</a:t>
            </a:r>
            <a:r>
              <a:rPr lang="cs-CZ" dirty="0" smtClean="0"/>
              <a:t>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115616" y="1196752"/>
          <a:ext cx="7128792" cy="381642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782198"/>
                <a:gridCol w="1782198"/>
                <a:gridCol w="1782198"/>
                <a:gridCol w="1782198"/>
              </a:tblGrid>
              <a:tr h="5149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>
                        <a:alpha val="2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Positive</a:t>
                      </a:r>
                      <a:endParaRPr lang="en-GB" dirty="0"/>
                    </a:p>
                  </a:txBody>
                  <a:tcPr>
                    <a:solidFill>
                      <a:srgbClr val="FFFF00">
                        <a:alpha val="2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negative</a:t>
                      </a:r>
                      <a:endParaRPr lang="en-GB" dirty="0"/>
                    </a:p>
                  </a:txBody>
                  <a:tcPr>
                    <a:solidFill>
                      <a:srgbClr val="FFFF00">
                        <a:alpha val="24000"/>
                      </a:srgbClr>
                    </a:solidFill>
                  </a:tcPr>
                </a:tc>
                <a:tc rowSpan="3"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rgbClr val="FF0000"/>
                          </a:solidFill>
                        </a:rPr>
                        <a:t>been</a:t>
                      </a:r>
                      <a:r>
                        <a:rPr lang="en-GB" sz="2800" b="0" dirty="0" smtClean="0"/>
                        <a:t> to France</a:t>
                      </a:r>
                      <a:r>
                        <a:rPr lang="cs-CZ" sz="2800" b="0" dirty="0" smtClean="0"/>
                        <a:t>.</a:t>
                      </a:r>
                      <a:endParaRPr lang="en-GB" sz="2800" b="0" dirty="0"/>
                    </a:p>
                  </a:txBody>
                  <a:tcPr anchor="ctr">
                    <a:solidFill>
                      <a:srgbClr val="FFFF00">
                        <a:alpha val="24000"/>
                      </a:srgbClr>
                    </a:solidFill>
                  </a:tcPr>
                </a:tc>
              </a:tr>
              <a:tr h="1573262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I </a:t>
                      </a:r>
                    </a:p>
                    <a:p>
                      <a:r>
                        <a:rPr lang="en-GB" sz="2400" dirty="0" smtClean="0"/>
                        <a:t>You </a:t>
                      </a:r>
                    </a:p>
                    <a:p>
                      <a:r>
                        <a:rPr lang="en-GB" sz="2400" dirty="0" smtClean="0"/>
                        <a:t>We </a:t>
                      </a:r>
                    </a:p>
                    <a:p>
                      <a:r>
                        <a:rPr lang="en-GB" sz="2400" dirty="0" smtClean="0"/>
                        <a:t>they</a:t>
                      </a:r>
                    </a:p>
                  </a:txBody>
                  <a:tcPr>
                    <a:solidFill>
                      <a:srgbClr val="FFFF00">
                        <a:alpha val="2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>
                        <a:alpha val="2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>
                        <a:alpha val="24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  <a:tr h="1728192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He</a:t>
                      </a:r>
                    </a:p>
                    <a:p>
                      <a:r>
                        <a:rPr lang="en-GB" sz="2800" dirty="0" smtClean="0"/>
                        <a:t>She</a:t>
                      </a:r>
                    </a:p>
                    <a:p>
                      <a:r>
                        <a:rPr lang="en-GB" sz="2800" dirty="0" smtClean="0"/>
                        <a:t>It</a:t>
                      </a:r>
                    </a:p>
                  </a:txBody>
                  <a:tcPr anchor="ctr">
                    <a:solidFill>
                      <a:srgbClr val="FFFF00">
                        <a:alpha val="2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>
                        <a:alpha val="2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00">
                        <a:alpha val="24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43608" y="260648"/>
            <a:ext cx="698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Present Perfect</a:t>
            </a:r>
            <a:endParaRPr lang="en-GB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59832" y="1844824"/>
            <a:ext cx="1512168" cy="1368152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h</a:t>
            </a:r>
            <a:r>
              <a:rPr lang="en-GB" sz="4400" dirty="0" smtClean="0">
                <a:solidFill>
                  <a:schemeClr val="tx1"/>
                </a:solidFill>
              </a:rPr>
              <a:t>ave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60032" y="1844824"/>
            <a:ext cx="1512168" cy="1368152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h</a:t>
            </a:r>
            <a:r>
              <a:rPr lang="en-GB" sz="3200" dirty="0" smtClean="0">
                <a:solidFill>
                  <a:schemeClr val="tx1"/>
                </a:solidFill>
              </a:rPr>
              <a:t>aven’t</a:t>
            </a:r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59832" y="3429000"/>
            <a:ext cx="1512168" cy="136815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h</a:t>
            </a:r>
            <a:r>
              <a:rPr lang="en-GB" sz="4400" dirty="0" smtClean="0">
                <a:solidFill>
                  <a:schemeClr val="tx1"/>
                </a:solidFill>
              </a:rPr>
              <a:t>as</a:t>
            </a: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60032" y="3429000"/>
            <a:ext cx="1512168" cy="136815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h</a:t>
            </a:r>
            <a:r>
              <a:rPr lang="en-GB" sz="3200" dirty="0" smtClean="0">
                <a:solidFill>
                  <a:schemeClr val="tx1"/>
                </a:solidFill>
              </a:rPr>
              <a:t>asn’t</a:t>
            </a:r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10" name="TextBox 4"/>
          <p:cNvSpPr txBox="1"/>
          <p:nvPr/>
        </p:nvSpPr>
        <p:spPr>
          <a:xfrm>
            <a:off x="1043608" y="5589240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Form</a:t>
            </a:r>
            <a:r>
              <a:rPr lang="en-GB" sz="4000" dirty="0" smtClean="0"/>
              <a:t> = </a:t>
            </a:r>
            <a:r>
              <a:rPr lang="en-GB" sz="4000" b="1" dirty="0" smtClean="0">
                <a:solidFill>
                  <a:schemeClr val="accent6">
                    <a:lumMod val="75000"/>
                  </a:schemeClr>
                </a:solidFill>
              </a:rPr>
              <a:t>has/have</a:t>
            </a:r>
            <a:r>
              <a:rPr lang="en-GB" sz="4000" dirty="0" smtClean="0"/>
              <a:t> + </a:t>
            </a:r>
            <a:r>
              <a:rPr lang="en-GB" sz="4000" dirty="0" smtClean="0">
                <a:solidFill>
                  <a:srgbClr val="FF0000"/>
                </a:solidFill>
              </a:rPr>
              <a:t>past participle 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  <p:bldP spid="7" grpId="0" build="allAtOnce" animBg="1"/>
      <p:bldP spid="8" grpId="0" build="allAtOnce" animBg="1"/>
      <p:bldP spid="9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971600" y="1052736"/>
          <a:ext cx="7056783" cy="3909462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52261"/>
                <a:gridCol w="2352261"/>
                <a:gridCol w="2352261"/>
              </a:tblGrid>
              <a:tr h="2304256">
                <a:tc>
                  <a:txBody>
                    <a:bodyPr/>
                    <a:lstStyle/>
                    <a:p>
                      <a:pPr algn="ctr"/>
                      <a:endParaRPr lang="en-GB" sz="4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FFFF00">
                        <a:alpha val="2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 smtClean="0"/>
                        <a:t>I </a:t>
                      </a:r>
                    </a:p>
                    <a:p>
                      <a:pPr algn="ctr"/>
                      <a:r>
                        <a:rPr lang="en-GB" sz="3200" b="0" dirty="0" smtClean="0"/>
                        <a:t>You </a:t>
                      </a:r>
                    </a:p>
                    <a:p>
                      <a:pPr algn="ctr"/>
                      <a:r>
                        <a:rPr lang="en-GB" sz="3200" b="0" dirty="0" smtClean="0"/>
                        <a:t>We </a:t>
                      </a:r>
                    </a:p>
                    <a:p>
                      <a:pPr algn="ctr"/>
                      <a:r>
                        <a:rPr lang="en-GB" sz="3200" b="0" dirty="0" smtClean="0"/>
                        <a:t>they</a:t>
                      </a:r>
                    </a:p>
                  </a:txBody>
                  <a:tcPr anchor="ctr">
                    <a:solidFill>
                      <a:srgbClr val="FFFF00">
                        <a:alpha val="25000"/>
                      </a:srgb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3200" b="0" dirty="0" smtClean="0"/>
                        <a:t>been to France?</a:t>
                      </a:r>
                      <a:endParaRPr lang="en-GB" sz="3200" b="0" dirty="0"/>
                    </a:p>
                  </a:txBody>
                  <a:tcPr anchor="ctr">
                    <a:solidFill>
                      <a:srgbClr val="FFFF00">
                        <a:alpha val="25000"/>
                      </a:srgbClr>
                    </a:solidFill>
                  </a:tcPr>
                </a:tc>
              </a:tr>
              <a:tr h="1605206">
                <a:tc>
                  <a:txBody>
                    <a:bodyPr/>
                    <a:lstStyle/>
                    <a:p>
                      <a:pPr algn="ctr"/>
                      <a:endParaRPr lang="en-GB" sz="3200" b="0" dirty="0" smtClean="0"/>
                    </a:p>
                    <a:p>
                      <a:pPr algn="ctr"/>
                      <a:endParaRPr lang="en-GB" sz="3200" b="0" dirty="0" smtClean="0"/>
                    </a:p>
                    <a:p>
                      <a:pPr algn="ctr"/>
                      <a:endParaRPr lang="en-GB" sz="3200" b="0" dirty="0"/>
                    </a:p>
                  </a:txBody>
                  <a:tcPr anchor="ctr">
                    <a:solidFill>
                      <a:srgbClr val="FFFF00">
                        <a:alpha val="2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 smtClean="0"/>
                        <a:t>He</a:t>
                      </a:r>
                    </a:p>
                    <a:p>
                      <a:pPr algn="ctr"/>
                      <a:r>
                        <a:rPr lang="en-GB" sz="3200" b="0" dirty="0" smtClean="0"/>
                        <a:t>She</a:t>
                      </a:r>
                    </a:p>
                    <a:p>
                      <a:pPr algn="ctr"/>
                      <a:r>
                        <a:rPr lang="en-GB" sz="3200" b="0" dirty="0" smtClean="0"/>
                        <a:t>It</a:t>
                      </a:r>
                    </a:p>
                  </a:txBody>
                  <a:tcPr anchor="ctr">
                    <a:solidFill>
                      <a:srgbClr val="FFFF00">
                        <a:alpha val="25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43608" y="260648"/>
            <a:ext cx="698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Present Perfect</a:t>
            </a:r>
            <a:endParaRPr lang="en-GB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03648" y="1844824"/>
            <a:ext cx="1584176" cy="70788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solidFill>
                  <a:schemeClr val="tx1"/>
                </a:solidFill>
              </a:rPr>
              <a:t>Have</a:t>
            </a:r>
            <a:endParaRPr lang="cs-CZ" sz="4000" b="1" dirty="0" smtClean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19672" y="3789040"/>
            <a:ext cx="1224136" cy="70788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Has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5112568" cy="1012974"/>
          </a:xfrm>
        </p:spPr>
        <p:txBody>
          <a:bodyPr>
            <a:normAutofit/>
          </a:bodyPr>
          <a:lstStyle/>
          <a:p>
            <a:r>
              <a:rPr lang="cs-CZ" sz="3600" dirty="0" err="1" smtClean="0"/>
              <a:t>We</a:t>
            </a:r>
            <a:r>
              <a:rPr lang="cs-CZ" sz="3600" dirty="0" smtClean="0"/>
              <a:t> use </a:t>
            </a:r>
            <a:r>
              <a:rPr lang="cs-CZ" sz="3600" dirty="0" err="1" smtClean="0"/>
              <a:t>present</a:t>
            </a:r>
            <a:r>
              <a:rPr lang="cs-CZ" sz="3600" dirty="0" smtClean="0"/>
              <a:t> </a:t>
            </a:r>
            <a:r>
              <a:rPr lang="cs-CZ" sz="3600" dirty="0" err="1" smtClean="0"/>
              <a:t>perfect</a:t>
            </a:r>
            <a:endParaRPr lang="en-GB" sz="36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539552" y="5805264"/>
            <a:ext cx="48965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5400000">
            <a:off x="3635896" y="5805264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067944" y="579597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now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683568" y="572396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past</a:t>
            </a:r>
            <a:endParaRPr lang="en-GB" dirty="0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683568" y="5587652"/>
            <a:ext cx="3168352" cy="158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827584" y="5219908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Time from the past until now</a:t>
            </a:r>
            <a:endParaRPr lang="en-GB" dirty="0"/>
          </a:p>
        </p:txBody>
      </p:sp>
      <p:sp>
        <p:nvSpPr>
          <p:cNvPr id="17" name="Mrak 16"/>
          <p:cNvSpPr/>
          <p:nvPr/>
        </p:nvSpPr>
        <p:spPr>
          <a:xfrm>
            <a:off x="2915816" y="908720"/>
            <a:ext cx="5760640" cy="3456384"/>
          </a:xfrm>
          <a:prstGeom prst="cloud">
            <a:avLst/>
          </a:prstGeom>
          <a:solidFill>
            <a:srgbClr val="00B0F0">
              <a:alpha val="2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3707904" y="1556792"/>
            <a:ext cx="46085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HP PSG" pitchFamily="50" charset="0"/>
              </a:rPr>
              <a:t>To talk about experiences at some point of our lives</a:t>
            </a:r>
            <a:endParaRPr lang="en-US" sz="4000" dirty="0">
              <a:latin typeface="HP PSG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you ever?</a:t>
            </a:r>
            <a:endParaRPr lang="en-GB" dirty="0"/>
          </a:p>
        </p:txBody>
      </p:sp>
      <p:sp>
        <p:nvSpPr>
          <p:cNvPr id="7" name="Slza 6"/>
          <p:cNvSpPr/>
          <p:nvPr/>
        </p:nvSpPr>
        <p:spPr>
          <a:xfrm>
            <a:off x="179512" y="1772816"/>
            <a:ext cx="4104456" cy="1872208"/>
          </a:xfrm>
          <a:prstGeom prst="teardrop">
            <a:avLst>
              <a:gd name="adj" fmla="val 154545"/>
            </a:avLst>
          </a:prstGeom>
          <a:solidFill>
            <a:srgbClr val="00CC0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683568" y="1916832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Have you ever played Football?</a:t>
            </a:r>
          </a:p>
          <a:p>
            <a:r>
              <a:rPr lang="en-US" sz="2400" i="1" dirty="0" smtClean="0"/>
              <a:t>When was the last time you played Football?</a:t>
            </a:r>
            <a:endParaRPr lang="en-US" sz="2400" i="1" dirty="0"/>
          </a:p>
        </p:txBody>
      </p:sp>
      <p:sp>
        <p:nvSpPr>
          <p:cNvPr id="15" name="Slza 14"/>
          <p:cNvSpPr/>
          <p:nvPr/>
        </p:nvSpPr>
        <p:spPr>
          <a:xfrm rot="15890097">
            <a:off x="6096167" y="777698"/>
            <a:ext cx="1859663" cy="3747686"/>
          </a:xfrm>
          <a:prstGeom prst="teardrop">
            <a:avLst>
              <a:gd name="adj" fmla="val 180327"/>
            </a:avLst>
          </a:prstGeom>
          <a:solidFill>
            <a:srgbClr val="FF0000">
              <a:alpha val="1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5436096" y="1772816"/>
            <a:ext cx="30243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Have you ever been to Prague?</a:t>
            </a:r>
          </a:p>
          <a:p>
            <a:r>
              <a:rPr lang="en-US" sz="2400" i="1" dirty="0" smtClean="0"/>
              <a:t>When was the last time you went there?</a:t>
            </a:r>
            <a:endParaRPr lang="en-US" sz="2400" i="1" dirty="0"/>
          </a:p>
        </p:txBody>
      </p:sp>
      <p:sp>
        <p:nvSpPr>
          <p:cNvPr id="17" name="Slza 16"/>
          <p:cNvSpPr/>
          <p:nvPr/>
        </p:nvSpPr>
        <p:spPr>
          <a:xfrm rot="19013202">
            <a:off x="3697375" y="4117282"/>
            <a:ext cx="2083396" cy="2267288"/>
          </a:xfrm>
          <a:prstGeom prst="teardrop">
            <a:avLst>
              <a:gd name="adj" fmla="val 200000"/>
            </a:avLst>
          </a:prstGeom>
          <a:solidFill>
            <a:srgbClr val="FFFF00">
              <a:alpha val="1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3707904" y="4725144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Have you ever talked to Pope</a:t>
            </a:r>
            <a:r>
              <a:rPr lang="cs-CZ" sz="2400" dirty="0" smtClean="0"/>
              <a:t>?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upload.wikimedia.org/wikipedia/commons/8/80/Collection-national-flags.pn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3140968"/>
            <a:ext cx="9144000" cy="3717032"/>
          </a:xfrm>
          <a:prstGeom prst="rect">
            <a:avLst/>
          </a:prstGeom>
          <a:noFill/>
        </p:spPr>
      </p:pic>
      <p:pic>
        <p:nvPicPr>
          <p:cNvPr id="7170" name="Picture 2" descr="http://upload.wikimedia.org/wikipedia/commons/8/80/Collection-national-flags.pn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371703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11560" y="1052736"/>
            <a:ext cx="8280920" cy="183845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dirty="0" smtClean="0">
                <a:latin typeface="Snap ITC" pitchFamily="82" charset="0"/>
              </a:rPr>
              <a:t>Have you ever been to any of these countries</a:t>
            </a:r>
            <a:r>
              <a:rPr lang="cs-CZ" sz="4000" dirty="0" smtClean="0">
                <a:latin typeface="Snap ITC" pitchFamily="82" charset="0"/>
              </a:rPr>
              <a:t>?</a:t>
            </a:r>
            <a:endParaRPr lang="cs-CZ" sz="4000" dirty="0">
              <a:latin typeface="Snap ITC" pitchFamily="82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475656" y="3603790"/>
            <a:ext cx="6336704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 smtClean="0">
                <a:latin typeface="Ravie" pitchFamily="82" charset="0"/>
              </a:rPr>
              <a:t>Tell us your story</a:t>
            </a:r>
            <a:r>
              <a:rPr lang="cs-CZ" sz="2400" dirty="0" smtClean="0">
                <a:latin typeface="Ravie" pitchFamily="82" charset="0"/>
              </a:rPr>
              <a:t>.</a:t>
            </a:r>
            <a:endParaRPr lang="cs-CZ" sz="2400" dirty="0">
              <a:latin typeface="Ravie" pitchFamily="82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7584" y="5517232"/>
            <a:ext cx="7488832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2000" dirty="0" smtClean="0">
                <a:latin typeface="Ravie" pitchFamily="82" charset="0"/>
              </a:rPr>
              <a:t>Which form of tense are you going to use?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upload.wikimedia.org/wikipedia/commons/8/80/Collection-national-flag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40968"/>
            <a:ext cx="9144000" cy="3717032"/>
          </a:xfrm>
          <a:prstGeom prst="rect">
            <a:avLst/>
          </a:prstGeom>
          <a:noFill/>
        </p:spPr>
      </p:pic>
      <p:pic>
        <p:nvPicPr>
          <p:cNvPr id="7170" name="Picture 2" descr="http://upload.wikimedia.org/wikipedia/commons/8/80/Collection-national-flag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3717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5085184"/>
            <a:ext cx="3960440" cy="580926"/>
          </a:xfrm>
        </p:spPr>
        <p:txBody>
          <a:bodyPr/>
          <a:lstStyle/>
          <a:p>
            <a:r>
              <a:rPr lang="cs-CZ" sz="2400" dirty="0" smtClean="0"/>
              <a:t>Použité zdroje: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661248"/>
            <a:ext cx="8229600" cy="792088"/>
          </a:xfrm>
        </p:spPr>
        <p:txBody>
          <a:bodyPr>
            <a:normAutofit/>
          </a:bodyPr>
          <a:lstStyle/>
          <a:p>
            <a:r>
              <a:rPr lang="cs-CZ" sz="1400" dirty="0" smtClean="0"/>
              <a:t>Obrázek dostupný na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 </a:t>
            </a:r>
            <a:r>
              <a:rPr lang="en-US" sz="1400" dirty="0" smtClean="0"/>
              <a:t>[online], [cit.2012-26-11], </a:t>
            </a:r>
            <a:r>
              <a:rPr lang="en-US" sz="1400" dirty="0" err="1" smtClean="0"/>
              <a:t>dostupn</a:t>
            </a:r>
            <a:r>
              <a:rPr lang="cs-CZ" sz="1400" dirty="0" smtClean="0"/>
              <a:t>é na: http://commons.wikimedia.org/wiki/File:Collection-national-flags.png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303</Words>
  <Application>Microsoft Office PowerPoint</Application>
  <PresentationFormat>Předvádění na obrazovce (4:3)</PresentationFormat>
  <Paragraphs>65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Office Theme</vt:lpstr>
      <vt:lpstr>Název školy: Základní škola T. G. Masaryka a Mateřská škola Poříčany, okr. Kolín Autor: Mgr. Alena Černá Název: VY_32_INOVACE_AJ_07_Present Perfect</vt:lpstr>
      <vt:lpstr>Snímek 2</vt:lpstr>
      <vt:lpstr>Snímek 3</vt:lpstr>
      <vt:lpstr>Snímek 4</vt:lpstr>
      <vt:lpstr>Snímek 5</vt:lpstr>
      <vt:lpstr>Snímek 6</vt:lpstr>
      <vt:lpstr>We use present perfect</vt:lpstr>
      <vt:lpstr>Have you ever?</vt:lpstr>
      <vt:lpstr>Snímek 9</vt:lpstr>
      <vt:lpstr>Snímek 10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 &amp; Alix</dc:creator>
  <cp:lastModifiedBy>alencaa</cp:lastModifiedBy>
  <cp:revision>43</cp:revision>
  <dcterms:created xsi:type="dcterms:W3CDTF">2011-02-21T17:41:15Z</dcterms:created>
  <dcterms:modified xsi:type="dcterms:W3CDTF">2013-11-07T19:49:55Z</dcterms:modified>
</cp:coreProperties>
</file>