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74" r:id="rId6"/>
    <p:sldId id="275" r:id="rId7"/>
    <p:sldId id="260" r:id="rId8"/>
    <p:sldId id="276" r:id="rId9"/>
    <p:sldId id="278" r:id="rId10"/>
    <p:sldId id="270" r:id="rId11"/>
    <p:sldId id="277" r:id="rId12"/>
    <p:sldId id="27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774" autoAdjust="0"/>
  </p:normalViewPr>
  <p:slideViewPr>
    <p:cSldViewPr>
      <p:cViewPr>
        <p:scale>
          <a:sx n="60" d="100"/>
          <a:sy n="60" d="100"/>
        </p:scale>
        <p:origin x="-1656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1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844094" y="3038485"/>
            <a:ext cx="71708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VY_32_INOVACE_01_01_M6_Hanak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68130" y="3561705"/>
            <a:ext cx="37529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Desetinná čísla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844094" y="4072225"/>
            <a:ext cx="39677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Desetinné číslo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2555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779736"/>
            <a:ext cx="8609307" cy="5817616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107669" y="0"/>
            <a:ext cx="2931194" cy="7112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46126" y="894036"/>
            <a:ext cx="8054280" cy="48737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Tato hodina slouží jako úvodní hodina do problematiky desetinných čísel. Na začátku je zde znázornění na číselné ose. Dále žáci na několika příkladech uvidí, kde se můžeme s desetinnými čísly setkat a v další části mají několik příkladů na správné zapsaní a přečtení desetinných čísel a na závěr zde mají příklady k procvičení. </a:t>
            </a:r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764704"/>
            <a:ext cx="8640960" cy="5630986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71600" y="188640"/>
            <a:ext cx="696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se můžeme s desetinnými čísly setkat?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26468" y="2789087"/>
            <a:ext cx="1673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Mikrometr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66866" y="5818198"/>
            <a:ext cx="1532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Teploměr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67445" y="4421227"/>
            <a:ext cx="1710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Tachometr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62126" y="2813167"/>
            <a:ext cx="21323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Digitální váha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5856947"/>
            <a:ext cx="3486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M</a:t>
            </a:r>
            <a:r>
              <a:rPr lang="cs-CZ" sz="2400" b="1" dirty="0" smtClean="0"/>
              <a:t>eteorologická stanice</a:t>
            </a:r>
            <a:endParaRPr lang="cs-CZ" sz="2400" b="1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929" y="909151"/>
            <a:ext cx="2990796" cy="14694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484" y="3969482"/>
            <a:ext cx="2987824" cy="184871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9527" y="2480889"/>
            <a:ext cx="2144945" cy="182289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2126" y="3392339"/>
            <a:ext cx="2500777" cy="251944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331" y="933231"/>
            <a:ext cx="2506581" cy="1879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834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66355" y="2863925"/>
            <a:ext cx="6624736" cy="936104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none" lIns="0" tIns="0" rIns="0" bIns="0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i="1" dirty="0">
                <a:solidFill>
                  <a:schemeClr val="accent1">
                    <a:lumMod val="50000"/>
                  </a:schemeClr>
                </a:solidFill>
                <a:latin typeface="TIMES NEW ROMAN CE"/>
                <a:cs typeface="+mn-cs"/>
              </a:rPr>
              <a:t>654</a:t>
            </a:r>
            <a:r>
              <a:rPr lang="cs-CZ" sz="6600" b="1" i="1" dirty="0">
                <a:solidFill>
                  <a:srgbClr val="000000"/>
                </a:solidFill>
                <a:latin typeface="TIMES NEW ROMAN CE"/>
                <a:cs typeface="+mn-cs"/>
              </a:rPr>
              <a:t> </a:t>
            </a:r>
            <a:r>
              <a:rPr lang="cs-CZ" sz="6600" b="1" i="1" dirty="0">
                <a:solidFill>
                  <a:srgbClr val="F00000"/>
                </a:solidFill>
                <a:latin typeface="TIMES NEW ROMAN CE"/>
                <a:cs typeface="+mn-cs"/>
              </a:rPr>
              <a:t>,</a:t>
            </a:r>
            <a:r>
              <a:rPr lang="cs-CZ" sz="6600" b="1" i="1" dirty="0">
                <a:solidFill>
                  <a:srgbClr val="000000"/>
                </a:solidFill>
                <a:latin typeface="TIMES NEW ROMAN CE"/>
                <a:cs typeface="+mn-cs"/>
              </a:rPr>
              <a:t> </a:t>
            </a:r>
            <a:r>
              <a:rPr lang="cs-CZ" sz="6600" b="1" i="1" dirty="0">
                <a:solidFill>
                  <a:schemeClr val="accent1"/>
                </a:solidFill>
                <a:latin typeface="TIMES NEW ROMAN CE"/>
                <a:cs typeface="+mn-cs"/>
              </a:rPr>
              <a:t>123</a:t>
            </a:r>
            <a:r>
              <a:rPr lang="cs-CZ" sz="6600" b="1" i="1" dirty="0">
                <a:solidFill>
                  <a:srgbClr val="000000"/>
                </a:solidFill>
                <a:latin typeface="TIMES NEW ROMAN CE"/>
                <a:cs typeface="+mn-cs"/>
              </a:rPr>
              <a:t> </a:t>
            </a:r>
            <a:r>
              <a:rPr lang="cs-CZ" sz="6600" b="1" i="1" dirty="0">
                <a:latin typeface="TIMES NEW ROMAN CE"/>
                <a:cs typeface="+mn-cs"/>
              </a:rPr>
              <a:t>789</a:t>
            </a:r>
            <a:r>
              <a:rPr lang="cs-CZ" sz="6600" b="1" i="1" dirty="0">
                <a:solidFill>
                  <a:srgbClr val="000000"/>
                </a:solidFill>
                <a:latin typeface="TIMES NEW ROMAN CE"/>
                <a:cs typeface="+mn-cs"/>
              </a:rPr>
              <a:t> </a:t>
            </a:r>
            <a:r>
              <a:rPr lang="cs-CZ" sz="6600" b="1" i="1" dirty="0">
                <a:solidFill>
                  <a:schemeClr val="accent3">
                    <a:lumMod val="50000"/>
                  </a:schemeClr>
                </a:solidFill>
                <a:latin typeface="TIMES NEW ROMAN CE"/>
                <a:cs typeface="+mn-cs"/>
              </a:rPr>
              <a:t>134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2997" y="133181"/>
            <a:ext cx="6865982" cy="830997"/>
          </a:xfrm>
          <a:prstGeom prst="rect">
            <a:avLst/>
          </a:prstGeom>
          <a:gradFill flip="none"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  <a:tileRect r="-100000" b="-100000"/>
          </a:gra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 desetinného čísla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5806" y="1394639"/>
            <a:ext cx="139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jednotky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9314" y="1829852"/>
            <a:ext cx="1375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desítky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940" y="2277792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sta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436" y="4077072"/>
            <a:ext cx="2731838" cy="523220"/>
          </a:xfrm>
          <a:prstGeom prst="rect">
            <a:avLst/>
          </a:prstGeom>
          <a:solidFill>
            <a:schemeClr val="accent6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esetinná čárka</a:t>
            </a:r>
            <a:endParaRPr lang="cs-CZ" sz="2800" dirty="0"/>
          </a:p>
        </p:txBody>
      </p:sp>
      <p:cxnSp>
        <p:nvCxnSpPr>
          <p:cNvPr id="10" name="Pravoúhlá spojnice 9"/>
          <p:cNvCxnSpPr/>
          <p:nvPr/>
        </p:nvCxnSpPr>
        <p:spPr>
          <a:xfrm rot="5400000">
            <a:off x="6594270" y="2349440"/>
            <a:ext cx="892049" cy="128484"/>
          </a:xfrm>
          <a:prstGeom prst="bentConnector3">
            <a:avLst>
              <a:gd name="adj1" fmla="val -1253"/>
            </a:avLst>
          </a:prstGeom>
          <a:ln w="63500" cap="sq" cmpd="sng">
            <a:solidFill>
              <a:schemeClr val="accent3">
                <a:lumMod val="50000"/>
              </a:schemeClr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32321" y="4951305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desetiny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71372" y="5396484"/>
            <a:ext cx="1008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setiny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98219" y="5886564"/>
            <a:ext cx="1168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tisíciny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89602" y="5858149"/>
            <a:ext cx="2012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desetitisíciny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18988" y="5412970"/>
            <a:ext cx="1772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stotisíciny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40294" y="4928919"/>
            <a:ext cx="15712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milióntiny</a:t>
            </a:r>
            <a:endParaRPr lang="cs-CZ" sz="2400" dirty="0"/>
          </a:p>
        </p:txBody>
      </p:sp>
      <p:cxnSp>
        <p:nvCxnSpPr>
          <p:cNvPr id="18" name="Pravoúhlá spojnice 17"/>
          <p:cNvCxnSpPr/>
          <p:nvPr/>
        </p:nvCxnSpPr>
        <p:spPr>
          <a:xfrm flipV="1">
            <a:off x="1754564" y="3781142"/>
            <a:ext cx="1803532" cy="1435650"/>
          </a:xfrm>
          <a:prstGeom prst="bentConnector3">
            <a:avLst>
              <a:gd name="adj1" fmla="val 99996"/>
            </a:avLst>
          </a:prstGeom>
          <a:ln w="63500" cap="sq" cmpd="sng"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ravoúhlá spojnice 18"/>
          <p:cNvCxnSpPr/>
          <p:nvPr/>
        </p:nvCxnSpPr>
        <p:spPr>
          <a:xfrm flipV="1">
            <a:off x="1914802" y="3810746"/>
            <a:ext cx="2061254" cy="1844993"/>
          </a:xfrm>
          <a:prstGeom prst="bentConnector3">
            <a:avLst>
              <a:gd name="adj1" fmla="val 99907"/>
            </a:avLst>
          </a:prstGeom>
          <a:ln w="63500" cap="sq" cmpd="sng"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ravoúhlá spojnice 19"/>
          <p:cNvCxnSpPr/>
          <p:nvPr/>
        </p:nvCxnSpPr>
        <p:spPr>
          <a:xfrm rot="5400000" flipH="1" flipV="1">
            <a:off x="2320324" y="4095654"/>
            <a:ext cx="2309543" cy="1739728"/>
          </a:xfrm>
          <a:prstGeom prst="bentConnector3">
            <a:avLst>
              <a:gd name="adj1" fmla="val 510"/>
            </a:avLst>
          </a:prstGeom>
          <a:ln w="63500" cap="sq" cmpd="sng"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ravoúhlá spojnice 32"/>
          <p:cNvCxnSpPr/>
          <p:nvPr/>
        </p:nvCxnSpPr>
        <p:spPr>
          <a:xfrm rot="16200000" flipV="1">
            <a:off x="4331832" y="4482964"/>
            <a:ext cx="2337965" cy="993532"/>
          </a:xfrm>
          <a:prstGeom prst="bentConnector3">
            <a:avLst>
              <a:gd name="adj1" fmla="val -752"/>
            </a:avLst>
          </a:prstGeom>
          <a:ln w="63500" cap="sq" cmpd="sng">
            <a:solidFill>
              <a:schemeClr val="tx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ravoúhlá spojnice 39"/>
          <p:cNvCxnSpPr/>
          <p:nvPr/>
        </p:nvCxnSpPr>
        <p:spPr>
          <a:xfrm rot="16200000" flipV="1">
            <a:off x="5056216" y="4189762"/>
            <a:ext cx="1866778" cy="1108746"/>
          </a:xfrm>
          <a:prstGeom prst="bentConnector3">
            <a:avLst>
              <a:gd name="adj1" fmla="val 434"/>
            </a:avLst>
          </a:prstGeom>
          <a:ln w="63500" cap="sq" cmpd="sng">
            <a:solidFill>
              <a:schemeClr val="tx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ravoúhlá spojnice 42"/>
          <p:cNvCxnSpPr/>
          <p:nvPr/>
        </p:nvCxnSpPr>
        <p:spPr>
          <a:xfrm rot="16200000" flipV="1">
            <a:off x="5746055" y="3922826"/>
            <a:ext cx="1396283" cy="1172125"/>
          </a:xfrm>
          <a:prstGeom prst="bentConnector3">
            <a:avLst>
              <a:gd name="adj1" fmla="val 884"/>
            </a:avLst>
          </a:prstGeom>
          <a:ln w="63500" cap="sq" cmpd="sng">
            <a:solidFill>
              <a:schemeClr val="tx1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ravoúhlá spojnice 47"/>
          <p:cNvCxnSpPr/>
          <p:nvPr/>
        </p:nvCxnSpPr>
        <p:spPr>
          <a:xfrm>
            <a:off x="971600" y="2510200"/>
            <a:ext cx="853238" cy="355997"/>
          </a:xfrm>
          <a:prstGeom prst="bentConnector3">
            <a:avLst>
              <a:gd name="adj1" fmla="val 100607"/>
            </a:avLst>
          </a:prstGeom>
          <a:ln w="63500" cap="sq" cmpd="sng">
            <a:solidFill>
              <a:schemeClr val="accent1">
                <a:lumMod val="50000"/>
              </a:schemeClr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ravoúhlá spojnice 50"/>
          <p:cNvCxnSpPr/>
          <p:nvPr/>
        </p:nvCxnSpPr>
        <p:spPr>
          <a:xfrm rot="16200000" flipH="1">
            <a:off x="1551862" y="2155936"/>
            <a:ext cx="725880" cy="690098"/>
          </a:xfrm>
          <a:prstGeom prst="bentConnector3">
            <a:avLst>
              <a:gd name="adj1" fmla="val 1011"/>
            </a:avLst>
          </a:prstGeom>
          <a:ln w="63500" cap="sq" cmpd="sng">
            <a:solidFill>
              <a:schemeClr val="accent1">
                <a:lumMod val="50000"/>
              </a:schemeClr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ravoúhlá spojnice 55"/>
          <p:cNvCxnSpPr/>
          <p:nvPr/>
        </p:nvCxnSpPr>
        <p:spPr>
          <a:xfrm>
            <a:off x="2078698" y="1647821"/>
            <a:ext cx="594554" cy="1218376"/>
          </a:xfrm>
          <a:prstGeom prst="bentConnector2">
            <a:avLst/>
          </a:prstGeom>
          <a:ln w="63500" cap="sq" cmpd="sng">
            <a:solidFill>
              <a:schemeClr val="accent1">
                <a:lumMod val="50000"/>
              </a:schemeClr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6705576" y="1299561"/>
            <a:ext cx="2414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</a:rPr>
              <a:t>desetimilióntiny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160764" y="1726987"/>
            <a:ext cx="1983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stomilióntiny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480832" y="2188652"/>
            <a:ext cx="18204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miliardtiny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80" name="Pravoúhlá spojnice 79"/>
          <p:cNvCxnSpPr>
            <a:stCxn id="60" idx="1"/>
          </p:cNvCxnSpPr>
          <p:nvPr/>
        </p:nvCxnSpPr>
        <p:spPr>
          <a:xfrm rot="10800000" flipV="1">
            <a:off x="6543980" y="1530393"/>
            <a:ext cx="161597" cy="1335803"/>
          </a:xfrm>
          <a:prstGeom prst="bentConnector2">
            <a:avLst/>
          </a:prstGeom>
          <a:ln w="63500" cap="sq" cmpd="sng">
            <a:solidFill>
              <a:schemeClr val="accent3">
                <a:lumMod val="50000"/>
              </a:schemeClr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ravoúhlá spojnice 84"/>
          <p:cNvCxnSpPr/>
          <p:nvPr/>
        </p:nvCxnSpPr>
        <p:spPr>
          <a:xfrm rot="5400000" flipH="1" flipV="1">
            <a:off x="2677297" y="4018160"/>
            <a:ext cx="561075" cy="146249"/>
          </a:xfrm>
          <a:prstGeom prst="bentConnector3">
            <a:avLst>
              <a:gd name="adj1" fmla="val -2061"/>
            </a:avLst>
          </a:prstGeom>
          <a:ln w="63500" cap="sq" cmpd="sng">
            <a:solidFill>
              <a:schemeClr val="accent6"/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ravoúhlá spojnice 87"/>
          <p:cNvCxnSpPr/>
          <p:nvPr/>
        </p:nvCxnSpPr>
        <p:spPr>
          <a:xfrm rot="10800000" flipV="1">
            <a:off x="7341992" y="2491009"/>
            <a:ext cx="93237" cy="368698"/>
          </a:xfrm>
          <a:prstGeom prst="bentConnector2">
            <a:avLst/>
          </a:prstGeom>
          <a:ln w="63500" cap="sq" cmpd="sng">
            <a:solidFill>
              <a:schemeClr val="accent3">
                <a:lumMod val="50000"/>
              </a:schemeClr>
            </a:solidFill>
            <a:tailEnd type="triangle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kosené hrany 8"/>
          <p:cNvSpPr/>
          <p:nvPr/>
        </p:nvSpPr>
        <p:spPr>
          <a:xfrm>
            <a:off x="753802" y="1394639"/>
            <a:ext cx="1288833" cy="412865"/>
          </a:xfrm>
          <a:prstGeom prst="bevel">
            <a:avLst/>
          </a:prstGeom>
          <a:solidFill>
            <a:schemeClr val="accent1">
              <a:lumMod val="50000"/>
            </a:schemeClr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kosené hrany 31"/>
          <p:cNvSpPr/>
          <p:nvPr/>
        </p:nvSpPr>
        <p:spPr>
          <a:xfrm>
            <a:off x="379314" y="1885930"/>
            <a:ext cx="1288833" cy="412865"/>
          </a:xfrm>
          <a:prstGeom prst="bevel">
            <a:avLst/>
          </a:prstGeom>
          <a:solidFill>
            <a:schemeClr val="accent1">
              <a:lumMod val="50000"/>
            </a:schemeClr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kosené hrany 33"/>
          <p:cNvSpPr/>
          <p:nvPr/>
        </p:nvSpPr>
        <p:spPr>
          <a:xfrm>
            <a:off x="88318" y="2352075"/>
            <a:ext cx="1288833" cy="412865"/>
          </a:xfrm>
          <a:prstGeom prst="bevel">
            <a:avLst/>
          </a:prstGeom>
          <a:solidFill>
            <a:schemeClr val="accent1">
              <a:lumMod val="50000"/>
            </a:schemeClr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kosené hrany 34"/>
          <p:cNvSpPr/>
          <p:nvPr/>
        </p:nvSpPr>
        <p:spPr>
          <a:xfrm>
            <a:off x="277940" y="5013093"/>
            <a:ext cx="1476624" cy="41286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kosené hrany 35"/>
          <p:cNvSpPr/>
          <p:nvPr/>
        </p:nvSpPr>
        <p:spPr>
          <a:xfrm>
            <a:off x="753802" y="5471092"/>
            <a:ext cx="1476624" cy="41286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kosené hrany 36"/>
          <p:cNvSpPr/>
          <p:nvPr/>
        </p:nvSpPr>
        <p:spPr>
          <a:xfrm>
            <a:off x="1156966" y="5942280"/>
            <a:ext cx="1476624" cy="41286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kosené hrany 40"/>
          <p:cNvSpPr/>
          <p:nvPr/>
        </p:nvSpPr>
        <p:spPr>
          <a:xfrm>
            <a:off x="6000815" y="5935364"/>
            <a:ext cx="1901078" cy="412865"/>
          </a:xfrm>
          <a:prstGeom prst="bevel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kosené hrany 43"/>
          <p:cNvSpPr/>
          <p:nvPr/>
        </p:nvSpPr>
        <p:spPr>
          <a:xfrm>
            <a:off x="6563069" y="5437369"/>
            <a:ext cx="1901078" cy="412865"/>
          </a:xfrm>
          <a:prstGeom prst="bevel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kosené hrany 44"/>
          <p:cNvSpPr/>
          <p:nvPr/>
        </p:nvSpPr>
        <p:spPr>
          <a:xfrm>
            <a:off x="6976880" y="4932086"/>
            <a:ext cx="1901078" cy="412865"/>
          </a:xfrm>
          <a:prstGeom prst="bevel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kosené hrany 48"/>
          <p:cNvSpPr/>
          <p:nvPr/>
        </p:nvSpPr>
        <p:spPr>
          <a:xfrm>
            <a:off x="6756412" y="1299560"/>
            <a:ext cx="2290961" cy="412865"/>
          </a:xfrm>
          <a:prstGeom prst="beve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kosené hrany 49"/>
          <p:cNvSpPr/>
          <p:nvPr/>
        </p:nvSpPr>
        <p:spPr>
          <a:xfrm>
            <a:off x="7126449" y="1761226"/>
            <a:ext cx="1920924" cy="412865"/>
          </a:xfrm>
          <a:prstGeom prst="beve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kosené hrany 51"/>
          <p:cNvSpPr/>
          <p:nvPr/>
        </p:nvSpPr>
        <p:spPr>
          <a:xfrm>
            <a:off x="7505014" y="2248979"/>
            <a:ext cx="1559638" cy="412865"/>
          </a:xfrm>
          <a:prstGeom prst="beve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kosené hrany 53"/>
          <p:cNvSpPr/>
          <p:nvPr/>
        </p:nvSpPr>
        <p:spPr>
          <a:xfrm>
            <a:off x="54822" y="4048493"/>
            <a:ext cx="2829888" cy="551799"/>
          </a:xfrm>
          <a:prstGeom prst="bevel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382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1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1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41" grpId="0" animBg="1"/>
      <p:bldP spid="44" grpId="0" animBg="1"/>
      <p:bldP spid="45" grpId="0" animBg="1"/>
      <p:bldP spid="49" grpId="0" animBg="1"/>
      <p:bldP spid="50" grpId="0" animBg="1"/>
      <p:bldP spid="52" grpId="0" animBg="1"/>
      <p:bldP spid="5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2376" y="160648"/>
            <a:ext cx="8464232" cy="228401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64615" y="3250952"/>
            <a:ext cx="8427066" cy="235655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6217" y="3344611"/>
                <a:ext cx="7560840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rPr>
                      <m:t>a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4 celé 25 setin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217" y="3344611"/>
                <a:ext cx="7560840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231327" y="197896"/>
            <a:ext cx="623760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Přečtěte správně desetinná čísla: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a) 4,25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b) 0,074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c) 40,008 32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d) 7, 037 083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0854" y="2564904"/>
            <a:ext cx="1432585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6217" y="3855861"/>
                <a:ext cx="7560840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0 celá 74 tisícin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217" y="3855861"/>
                <a:ext cx="7560840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466217" y="4382207"/>
                <a:ext cx="7560840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c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40 celých 832 </a:t>
                </a:r>
                <a:r>
                  <a:rPr lang="cs-CZ" sz="2800" b="1" dirty="0" err="1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stotisícin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217" y="4382207"/>
                <a:ext cx="7560840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456345" y="4905427"/>
                <a:ext cx="7560840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d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7 celých 37 tisícin 83 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milióntin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345" y="4905427"/>
                <a:ext cx="756084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380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8628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1620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2376" y="160648"/>
            <a:ext cx="8464232" cy="228401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64615" y="3250952"/>
            <a:ext cx="8427066" cy="235655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6217" y="3344611"/>
                <a:ext cx="7560840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rPr>
                      <m:t>a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0,7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217" y="3344611"/>
                <a:ext cx="7560840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231327" y="197896"/>
            <a:ext cx="603402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Napište správně desetinná čísla: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a) 0 celá 7 desetin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b) 3 celé 65 setin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c) 21 celých 502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sto tisícin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d) 5 celých 24 setin 62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milióntin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0854" y="2564904"/>
            <a:ext cx="1432585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6217" y="3855861"/>
                <a:ext cx="7560840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3,65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217" y="3855861"/>
                <a:ext cx="7560840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6217" y="4382207"/>
                <a:ext cx="7560840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c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21,005 02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217" y="4382207"/>
                <a:ext cx="7560840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56345" y="4905427"/>
                <a:ext cx="7560840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d</m:t>
                    </m:r>
                    <m:r>
                      <a:rPr lang="cs-CZ" sz="28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5,240 062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345" y="4905427"/>
                <a:ext cx="756084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80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738" y="7493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579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Obdélník 43"/>
          <p:cNvSpPr/>
          <p:nvPr/>
        </p:nvSpPr>
        <p:spPr>
          <a:xfrm>
            <a:off x="237294" y="158496"/>
            <a:ext cx="8596957" cy="1614320"/>
          </a:xfrm>
          <a:prstGeom prst="rect">
            <a:avLst/>
          </a:prstGeom>
          <a:solidFill>
            <a:schemeClr val="bg1"/>
          </a:solidFill>
          <a:ln w="63500">
            <a:solidFill>
              <a:schemeClr val="tx1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69772" y="2205513"/>
            <a:ext cx="8640960" cy="4021788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5609" y="704046"/>
            <a:ext cx="54521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prstShdw prst="shdw14" dist="35921" dir="2700000">
                    <a:scrgbClr r="0" g="0" b="0">
                      <a:alpha val="43000"/>
                    </a:scrgbClr>
                  </a:prstShdw>
                </a:effectLst>
                <a:latin typeface="Comic Sans MS"/>
              </a:rPr>
              <a:t>Napište správně desetinná čísla</a:t>
            </a:r>
            <a:endParaRPr lang="cs-CZ" sz="2800" dirty="0">
              <a:effectLst>
                <a:prstShdw prst="shdw14" dist="35921" dir="2700000">
                  <a:scrgbClr r="0" g="0" b="0">
                    <a:alpha val="43000"/>
                  </a:scrgbClr>
                </a:prstShdw>
              </a:effectLst>
              <a:latin typeface="Comic Sans MS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920908" y="2851844"/>
            <a:ext cx="7250682" cy="1440160"/>
            <a:chOff x="921718" y="1988840"/>
            <a:chExt cx="7250682" cy="1440160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921718" y="2708920"/>
              <a:ext cx="7250682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921718" y="1988840"/>
              <a:ext cx="0" cy="144016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69168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241176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313184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385192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4605182" y="2132856"/>
              <a:ext cx="0" cy="115212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529208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601216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673224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745232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172400" y="1988840"/>
              <a:ext cx="0" cy="144016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ovéPole 16"/>
          <p:cNvSpPr txBox="1"/>
          <p:nvPr/>
        </p:nvSpPr>
        <p:spPr>
          <a:xfrm>
            <a:off x="707548" y="2205513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958230" y="2205512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08393" y="4451757"/>
            <a:ext cx="76495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/>
                </a:solidFill>
              </a:rPr>
              <a:t>7,1</a:t>
            </a:r>
            <a:endParaRPr lang="cs-CZ" sz="3200" dirty="0">
              <a:solidFill>
                <a:schemeClr val="accent6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37325" y="4499988"/>
            <a:ext cx="76495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/>
                </a:solidFill>
              </a:rPr>
              <a:t>7,4</a:t>
            </a:r>
            <a:endParaRPr lang="cs-CZ" sz="3200" dirty="0">
              <a:solidFill>
                <a:schemeClr val="accent6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08793" y="4531801"/>
            <a:ext cx="76495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/>
                </a:solidFill>
              </a:rPr>
              <a:t>7,6</a:t>
            </a:r>
            <a:endParaRPr lang="cs-CZ" sz="3200" dirty="0">
              <a:solidFill>
                <a:schemeClr val="accent6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89886" y="5262153"/>
            <a:ext cx="979755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/>
                </a:solidFill>
              </a:rPr>
              <a:t>7,95</a:t>
            </a:r>
            <a:endParaRPr lang="cs-CZ" sz="3200" dirty="0">
              <a:solidFill>
                <a:schemeClr val="accent6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02278" y="5313500"/>
            <a:ext cx="76495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/>
                </a:solidFill>
              </a:rPr>
              <a:t>7,5</a:t>
            </a:r>
            <a:endParaRPr lang="cs-CZ" sz="3200" dirty="0">
              <a:solidFill>
                <a:schemeClr val="accent6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00174" y="5371699"/>
            <a:ext cx="979755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/>
                </a:solidFill>
              </a:rPr>
              <a:t>7,25</a:t>
            </a:r>
            <a:endParaRPr lang="cs-CZ" sz="3200" dirty="0">
              <a:solidFill>
                <a:schemeClr val="accent6"/>
              </a:solidFill>
            </a:endParaRPr>
          </a:p>
        </p:txBody>
      </p:sp>
      <p:sp>
        <p:nvSpPr>
          <p:cNvPr id="25" name="Šipka nahoru 24"/>
          <p:cNvSpPr/>
          <p:nvPr/>
        </p:nvSpPr>
        <p:spPr>
          <a:xfrm>
            <a:off x="2646036" y="3628277"/>
            <a:ext cx="288032" cy="1743422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nahoru 25"/>
          <p:cNvSpPr/>
          <p:nvPr/>
        </p:nvSpPr>
        <p:spPr>
          <a:xfrm>
            <a:off x="1546854" y="3589559"/>
            <a:ext cx="288032" cy="863847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nahoru 26"/>
          <p:cNvSpPr/>
          <p:nvPr/>
        </p:nvSpPr>
        <p:spPr>
          <a:xfrm>
            <a:off x="3707094" y="3584226"/>
            <a:ext cx="288032" cy="915762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nahoru 27"/>
          <p:cNvSpPr/>
          <p:nvPr/>
        </p:nvSpPr>
        <p:spPr>
          <a:xfrm>
            <a:off x="4460356" y="3553467"/>
            <a:ext cx="288032" cy="1760034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nahoru 28"/>
          <p:cNvSpPr/>
          <p:nvPr/>
        </p:nvSpPr>
        <p:spPr>
          <a:xfrm>
            <a:off x="5147254" y="3606800"/>
            <a:ext cx="288032" cy="925001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nahoru 29"/>
          <p:cNvSpPr/>
          <p:nvPr/>
        </p:nvSpPr>
        <p:spPr>
          <a:xfrm>
            <a:off x="7635748" y="3571924"/>
            <a:ext cx="288032" cy="1690230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nahoru 30"/>
          <p:cNvSpPr/>
          <p:nvPr/>
        </p:nvSpPr>
        <p:spPr>
          <a:xfrm>
            <a:off x="6587414" y="3606800"/>
            <a:ext cx="288032" cy="925001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6318444" y="4534548"/>
            <a:ext cx="76495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/>
                </a:solidFill>
              </a:rPr>
              <a:t>7,8</a:t>
            </a:r>
            <a:endParaRPr lang="cs-CZ" sz="3200" dirty="0">
              <a:solidFill>
                <a:schemeClr val="accent6"/>
              </a:solidFill>
            </a:endParaRPr>
          </a:p>
        </p:txBody>
      </p:sp>
      <p:sp>
        <p:nvSpPr>
          <p:cNvPr id="40" name="Zkosené hrany 39"/>
          <p:cNvSpPr/>
          <p:nvPr/>
        </p:nvSpPr>
        <p:spPr>
          <a:xfrm>
            <a:off x="2300173" y="5362976"/>
            <a:ext cx="979755" cy="602220"/>
          </a:xfrm>
          <a:prstGeom prst="bevel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rect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kosené hrany 45"/>
          <p:cNvSpPr/>
          <p:nvPr/>
        </p:nvSpPr>
        <p:spPr>
          <a:xfrm>
            <a:off x="1200992" y="4423927"/>
            <a:ext cx="979755" cy="602220"/>
          </a:xfrm>
          <a:prstGeom prst="bevel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rect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kosené hrany 46"/>
          <p:cNvSpPr/>
          <p:nvPr/>
        </p:nvSpPr>
        <p:spPr>
          <a:xfrm>
            <a:off x="3368805" y="4491265"/>
            <a:ext cx="979755" cy="602220"/>
          </a:xfrm>
          <a:prstGeom prst="bevel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rect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kosené hrany 47"/>
          <p:cNvSpPr/>
          <p:nvPr/>
        </p:nvSpPr>
        <p:spPr>
          <a:xfrm>
            <a:off x="4114494" y="5317422"/>
            <a:ext cx="979755" cy="602220"/>
          </a:xfrm>
          <a:prstGeom prst="bevel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rect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kosené hrany 48"/>
          <p:cNvSpPr/>
          <p:nvPr/>
        </p:nvSpPr>
        <p:spPr>
          <a:xfrm>
            <a:off x="4801391" y="4525825"/>
            <a:ext cx="979755" cy="602220"/>
          </a:xfrm>
          <a:prstGeom prst="bevel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rect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kosené hrany 49"/>
          <p:cNvSpPr/>
          <p:nvPr/>
        </p:nvSpPr>
        <p:spPr>
          <a:xfrm>
            <a:off x="6211042" y="4514356"/>
            <a:ext cx="979755" cy="602220"/>
          </a:xfrm>
          <a:prstGeom prst="bevel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rect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kosené hrany 50"/>
          <p:cNvSpPr/>
          <p:nvPr/>
        </p:nvSpPr>
        <p:spPr>
          <a:xfrm>
            <a:off x="7289885" y="5244708"/>
            <a:ext cx="979755" cy="602220"/>
          </a:xfrm>
          <a:prstGeom prst="bevel">
            <a:avLst/>
          </a:prstGeom>
          <a:gradFill flip="none"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path path="rect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4266498" y="2472640"/>
            <a:ext cx="8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7,5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spravce\AppData\Local\Microsoft\Windows\Temporary Internet Files\Content.IE5\D1R1SU0N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919" y="266508"/>
            <a:ext cx="1695931" cy="1398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4545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159" y="675770"/>
            <a:ext cx="8464232" cy="5777565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393700" h="228600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0163" y="713019"/>
            <a:ext cx="603402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4) Napište správně desetinná čísla: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a)   0 celá 9 desetin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8638" y="66372"/>
            <a:ext cx="8415754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Úlohy k procvičení: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56014" y="1583614"/>
            <a:ext cx="34323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b)   4 celé 65 setin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40721" y="2075309"/>
            <a:ext cx="3182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c)   0 celá 5 setin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72049" y="2598529"/>
            <a:ext cx="49263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d)   5 celých 24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desetitisícin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61185" y="3093398"/>
            <a:ext cx="6175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e)   0 celá 205 tisícin 5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desetitisícin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9641" y="3616187"/>
            <a:ext cx="4750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f)    8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celých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352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stotisícin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72049" y="4139407"/>
            <a:ext cx="5836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g)    20 celých 3 setiny 62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stotisín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61185" y="4665285"/>
            <a:ext cx="4607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h)   7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celých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452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milióntin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27564" y="5175805"/>
            <a:ext cx="5748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i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6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celých 14 setin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42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milióntin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47748" y="5708450"/>
            <a:ext cx="5985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j)   0 celá 156 tisícin 102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milióntin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098" name="Picture 2" descr="C:\Users\spravce\AppData\Local\Microsoft\Windows\Temporary Internet Files\Content.IE5\D1R1SU0N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988" y="1266825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81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599" y="713019"/>
            <a:ext cx="8407793" cy="552429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rgbClr val="FFFF00"/>
            </a:solidFill>
          </a:ln>
          <a:scene3d>
            <a:camera prst="orthographicFront"/>
            <a:lightRig rig="threePt" dir="t"/>
          </a:scene3d>
          <a:sp3d>
            <a:bevelT w="368300" h="1778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19068" y="855488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a)   0,9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8638" y="66372"/>
            <a:ext cx="8415754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 příkladu 4: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1209" y="1395600"/>
            <a:ext cx="1608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b)   4,65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35916" y="1887295"/>
            <a:ext cx="1691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c)   0,05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67244" y="2410515"/>
            <a:ext cx="21355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d)   5,002 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56380" y="2905384"/>
            <a:ext cx="21339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e)   0,205 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04836" y="3428173"/>
            <a:ext cx="2484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f)    8,003 52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67244" y="3951393"/>
            <a:ext cx="2634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g)    20,030 62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56380" y="4477271"/>
            <a:ext cx="2560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h)   7,000 452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22759" y="4987791"/>
            <a:ext cx="2454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i</a:t>
            </a:r>
            <a:r>
              <a: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6,140 014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42943" y="5520436"/>
            <a:ext cx="24785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j)   0,156 102</a:t>
            </a:r>
          </a:p>
        </p:txBody>
      </p:sp>
      <p:pic>
        <p:nvPicPr>
          <p:cNvPr id="6147" name="Picture 3" descr="C:\Users\spravce\AppData\Local\Microsoft\Windows\Temporary Internet Files\Content.IE5\0BASIBLT\MC90044044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0" y="2100263"/>
            <a:ext cx="2804368" cy="2984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678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210159" y="675770"/>
            <a:ext cx="8464232" cy="5777565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393700" h="228600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8638" y="66372"/>
            <a:ext cx="8415754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Úlohy k procvičení: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6638" y="1126104"/>
            <a:ext cx="2024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     a)   0, 7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819514" y="1615811"/>
            <a:ext cx="1608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b)   4,15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704221" y="2107506"/>
            <a:ext cx="1691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 c)   2,08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735549" y="2630726"/>
            <a:ext cx="21355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d)   5,008 2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24685" y="3125595"/>
            <a:ext cx="21339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e)   1,583 4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73141" y="3648384"/>
            <a:ext cx="4750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 f)    6 </a:t>
            </a:r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celých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512 </a:t>
            </a:r>
            <a:r>
              <a:rPr lang="cs-CZ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stotisícin</a:t>
            </a:r>
            <a:endPara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35549" y="4171604"/>
            <a:ext cx="27414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g)    52,040 23 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724685" y="4697482"/>
            <a:ext cx="2560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h)   5,000 246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791064" y="5208002"/>
            <a:ext cx="2454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i</a:t>
            </a:r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)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  8,240 092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811248" y="5740647"/>
            <a:ext cx="24785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j)   0,526 785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258638" y="703908"/>
            <a:ext cx="6213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/>
              </a:rPr>
              <a:t>5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Přečtěte správně desetinná  čísla</a:t>
            </a:r>
          </a:p>
        </p:txBody>
      </p:sp>
      <p:pic>
        <p:nvPicPr>
          <p:cNvPr id="5122" name="Picture 2" descr="C:\Users\spravce\AppData\Local\Microsoft\Windows\Temporary Internet Files\Content.IE5\D1R1SU0N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888" y="1787525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80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599" y="713019"/>
            <a:ext cx="8407793" cy="566830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rgbClr val="FFFF00"/>
            </a:solidFill>
          </a:ln>
          <a:scene3d>
            <a:camera prst="orthographicFront"/>
            <a:lightRig rig="threePt" dir="t"/>
          </a:scene3d>
          <a:sp3d>
            <a:bevelT w="368300" h="1778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8638" y="66372"/>
            <a:ext cx="8415754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 příkladu 5: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32426" y="813694"/>
            <a:ext cx="34964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a)   0 celá 7 desetin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887764" y="1322004"/>
            <a:ext cx="34323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b)   4 celé 15 setin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72471" y="1813699"/>
            <a:ext cx="3198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c)   2 celé </a:t>
            </a:r>
            <a:r>
              <a: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8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setin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03799" y="2336919"/>
            <a:ext cx="49263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d)   5 celých 82 </a:t>
            </a:r>
            <a:r>
              <a:rPr lang="cs-CZ" sz="2800" b="1" dirty="0" err="1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desetitisícin</a:t>
            </a:r>
            <a:endParaRPr lang="cs-CZ" sz="2800" b="1" dirty="0" smtClean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2935" y="2831788"/>
            <a:ext cx="6367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e)   1 celá 583 tisícin 4 </a:t>
            </a:r>
            <a:r>
              <a:rPr lang="cs-CZ" sz="2800" b="1" dirty="0" err="1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desetitisíciny</a:t>
            </a:r>
            <a:endParaRPr lang="cs-CZ" sz="2800" b="1" dirty="0" smtClean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41391" y="3354577"/>
            <a:ext cx="4750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f)    6 </a:t>
            </a:r>
            <a:r>
              <a: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celých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512 </a:t>
            </a:r>
            <a:r>
              <a:rPr lang="cs-CZ" sz="2800" b="1" dirty="0" err="1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stotisícin</a:t>
            </a:r>
            <a:endParaRPr lang="cs-CZ" sz="2800" b="1" dirty="0" smtClean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03799" y="3877797"/>
            <a:ext cx="5836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g)    52 celých 4 setiny 23 </a:t>
            </a:r>
            <a:r>
              <a:rPr lang="cs-CZ" sz="2800" b="1" dirty="0" err="1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stotisín</a:t>
            </a:r>
            <a:endParaRPr lang="cs-CZ" sz="2800" b="1" dirty="0" smtClean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92935" y="4403675"/>
            <a:ext cx="4607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h)   5 </a:t>
            </a:r>
            <a:r>
              <a: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celých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246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milióntin</a:t>
            </a:r>
            <a:endParaRPr lang="cs-CZ" sz="2800" b="1" dirty="0" smtClean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59314" y="4914195"/>
            <a:ext cx="5748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i</a:t>
            </a:r>
            <a:r>
              <a: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8 </a:t>
            </a:r>
            <a:r>
              <a: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celých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24 </a:t>
            </a:r>
            <a:r>
              <a: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setin 9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milióntin</a:t>
            </a:r>
            <a:endParaRPr lang="cs-CZ" sz="2800" b="1" dirty="0" smtClean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79498" y="5446840"/>
            <a:ext cx="6088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j)   0 celá 526 tisícin 785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milióntin</a:t>
            </a:r>
            <a:endParaRPr lang="cs-CZ" sz="2800" b="1" dirty="0" smtClean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7170" name="Picture 2" descr="C:\Users\spravce\AppData\Local\Microsoft\Windows\Temporary Internet Files\Content.IE5\0BASIBLT\MC900440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653" y="1075304"/>
            <a:ext cx="1614884" cy="171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33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Obdélník 1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8" name="Obdélník 7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027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73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8861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200" dirty="0"/>
              <a:t>MOLNÁR, Josef; KOPECKÝ, Milan; LIŠKOVÁ, Hana a kol. Matematika 6.Liberec: </a:t>
            </a:r>
            <a:r>
              <a:rPr lang="cs-CZ" sz="1200" dirty="0" err="1"/>
              <a:t>Prodos</a:t>
            </a:r>
            <a:r>
              <a:rPr lang="cs-CZ" sz="1200" dirty="0"/>
              <a:t>, 1998, ISBN </a:t>
            </a:r>
            <a:r>
              <a:rPr lang="cs-CZ" sz="1200" dirty="0" smtClean="0"/>
              <a:t>80-85806-98-3.</a:t>
            </a:r>
            <a:endParaRPr lang="cs-CZ" sz="12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200" dirty="0"/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200" dirty="0"/>
              <a:t>DYTRYCH, Martin; DOBIASOVÁ, Irena; LIVŇANSKÁ, Libuše. Sbírka úloh z matematiky –početní úlohy. Pohořelice: Fortuna, 2001</a:t>
            </a:r>
            <a:r>
              <a:rPr lang="cs-CZ" sz="1200" dirty="0" smtClean="0"/>
              <a:t>, </a:t>
            </a:r>
            <a:r>
              <a:rPr lang="cs-CZ" sz="1200" dirty="0"/>
              <a:t>ISBN </a:t>
            </a:r>
            <a:r>
              <a:rPr lang="cs-CZ" sz="1200" dirty="0" smtClean="0"/>
              <a:t>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200" dirty="0"/>
              <a:t>JCWF. </a:t>
            </a:r>
            <a:r>
              <a:rPr lang="cs-CZ" sz="1200" i="1" dirty="0"/>
              <a:t>Wikipedie</a:t>
            </a:r>
            <a:r>
              <a:rPr lang="cs-CZ" sz="1200" dirty="0"/>
              <a:t> [online]. [cit. 17.3.2013]. Dostupný na WWW: http://cs.wikipedia.org/wiki/Soubor:Micrometer.jpg </a:t>
            </a:r>
            <a:endParaRPr lang="cs-CZ" sz="12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200" dirty="0"/>
              <a:t>MENCHI. </a:t>
            </a:r>
            <a:r>
              <a:rPr lang="cs-CZ" sz="1200" i="1" dirty="0"/>
              <a:t>Wikipedie</a:t>
            </a:r>
            <a:r>
              <a:rPr lang="cs-CZ" sz="1200" dirty="0"/>
              <a:t> [online]. [cit. 17.3.2013]. Dostupný na WWW: http://</a:t>
            </a:r>
            <a:r>
              <a:rPr lang="cs-CZ" sz="1200" dirty="0" smtClean="0"/>
              <a:t>cs.wikipedia.org/wiki/Soubor:Clinical_thermometer_38.7.JPG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200" dirty="0"/>
              <a:t>SCHMIDT, Andreas. </a:t>
            </a:r>
            <a:r>
              <a:rPr lang="cs-CZ" sz="1200" i="1" dirty="0"/>
              <a:t>Wikipedie</a:t>
            </a:r>
            <a:r>
              <a:rPr lang="cs-CZ" sz="1200" dirty="0"/>
              <a:t> [online]. [cit. 17.3.2013]. Dostupný na WWW: http://cs.wikipedia.org/wiki/Soubor:Tachometer_service_oil.jpg </a:t>
            </a:r>
            <a:endParaRPr lang="cs-CZ" sz="12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200" dirty="0"/>
              <a:t>GARYTX. </a:t>
            </a:r>
            <a:r>
              <a:rPr lang="cs-CZ" sz="1200" i="1" dirty="0"/>
              <a:t>Wikipedie</a:t>
            </a:r>
            <a:r>
              <a:rPr lang="cs-CZ" sz="1200" dirty="0"/>
              <a:t> [online]. [cit. 17.3.2013]. Dostupný na WWW: http://</a:t>
            </a:r>
            <a:r>
              <a:rPr lang="cs-CZ" sz="1200" dirty="0" smtClean="0"/>
              <a:t>cs.wikipedia.org/wiki/Soubor:VantagePro_Console.jpg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200" dirty="0"/>
              <a:t>CARLOS, El. </a:t>
            </a:r>
            <a:r>
              <a:rPr lang="cs-CZ" sz="1200" i="1" dirty="0"/>
              <a:t>Wikipedie</a:t>
            </a:r>
            <a:r>
              <a:rPr lang="cs-CZ" sz="1200" dirty="0"/>
              <a:t> [online]. [cit. 17.3.2013]. Dostupný na WWW: http://cs.wikipedia.org/wiki/Soubor:Vaha_KERN_-_PEJ_2200-2M_-_03.jpg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200" dirty="0"/>
              <a:t>Galerie </a:t>
            </a:r>
            <a:r>
              <a:rPr lang="cs-CZ" sz="1200" dirty="0"/>
              <a:t>klipart Microsoft Office </a:t>
            </a:r>
            <a:endParaRPr lang="cs-CZ" sz="1200" dirty="0"/>
          </a:p>
          <a:p>
            <a:pPr marL="285750" indent="-285750">
              <a:buFont typeface="Wingdings" pitchFamily="2" charset="2"/>
              <a:buChar char="v"/>
            </a:pP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556</TotalTime>
  <Words>747</Words>
  <Application>Microsoft Office PowerPoint</Application>
  <PresentationFormat>Předvádění na obrazovce (4:3)</PresentationFormat>
  <Paragraphs>130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Ludmila Moličová</cp:lastModifiedBy>
  <cp:revision>96</cp:revision>
  <dcterms:created xsi:type="dcterms:W3CDTF">2012-04-23T18:25:05Z</dcterms:created>
  <dcterms:modified xsi:type="dcterms:W3CDTF">2013-11-08T04:51:33Z</dcterms:modified>
</cp:coreProperties>
</file>