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4"/>
  </p:notes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73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4456721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7777438"/>
              </p:ext>
            </p:extLst>
          </p:nvPr>
        </p:nvGraphicFramePr>
        <p:xfrm>
          <a:off x="935856" y="2627709"/>
          <a:ext cx="8496944" cy="405031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VY_52_INOVACE_01_ČJ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_Vyjmenovaná slova po B a jejich význam - 1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Vyjmenovaná slova po B názorně – být, bydlit, obyvatel, byt, příbytek, dobytek. Společná diskuze nad různými významy slov. 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755501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5816" y="1547589"/>
            <a:ext cx="9072563" cy="4989036"/>
          </a:xfrm>
        </p:spPr>
        <p:txBody>
          <a:bodyPr/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B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1.část</a:t>
            </a:r>
          </a:p>
          <a:p>
            <a:pPr algn="ctr">
              <a:buNone/>
            </a:pPr>
            <a:endParaRPr lang="cs-CZ" sz="40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být, bydlit, obyvatel, byt, příbytek, nábytek, dobytek</a:t>
            </a:r>
            <a:endParaRPr lang="cs-CZ" sz="40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B</a:t>
            </a: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43768" y="2195661"/>
            <a:ext cx="9361040" cy="498903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být, bydlit, obyvatel, byt, příbytek, nábytek, dobytek,</a:t>
            </a:r>
          </a:p>
          <a:p>
            <a:pPr>
              <a:buNone/>
            </a:pPr>
            <a:r>
              <a:rPr lang="cs-CZ" sz="44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obyčej, bystrý, bylina, kobyla, býk, Přibyslav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 Dnes si připomeneme význam jen první části slov.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b="1" dirty="0" smtClean="0"/>
              <a:t>Být s někým,</a:t>
            </a:r>
          </a:p>
          <a:p>
            <a:pPr>
              <a:buNone/>
            </a:pPr>
            <a:r>
              <a:rPr lang="cs-CZ" b="1" dirty="0" smtClean="0"/>
              <a:t>    existovat.                               </a:t>
            </a:r>
            <a:r>
              <a:rPr lang="cs-CZ" sz="2400" b="1" dirty="0" smtClean="0"/>
              <a:t>Maminka je s dítětem.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Být někde.                        </a:t>
            </a:r>
            <a:r>
              <a:rPr lang="cs-CZ" sz="2400" b="1" dirty="0" smtClean="0"/>
              <a:t>Klárka je ve škole. 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říkat podobné příklady.                     </a:t>
            </a:r>
          </a:p>
        </p:txBody>
      </p:sp>
      <p:pic>
        <p:nvPicPr>
          <p:cNvPr id="1027" name="Picture 3" descr="C:\Documents and Settings\Alena T\Local Settings\Temporary Internet Files\Content.IE5\HUIRV7X0\MP9003089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28144" y="1475581"/>
            <a:ext cx="2188083" cy="3273940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1031" name="Picture 7" descr="C:\Documents and Settings\Alena T\Local Settings\Temporary Internet Files\Content.IE5\86PASBBR\MP9004395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4607" y="3563813"/>
            <a:ext cx="1848685" cy="2769072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znamená slovo </a:t>
            </a:r>
            <a:r>
              <a:rPr lang="cs-CZ" sz="8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BYDLIT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8" name="Picture 4" descr="C:\Documents and Settings\Alena T\Local Settings\Temporary Internet Files\Content.IE5\HUIRV7X0\MP900414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4048" y="3563813"/>
            <a:ext cx="4140333" cy="2759144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359792" y="1763613"/>
            <a:ext cx="9072563" cy="5364014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/>
              <a:t>Žít v domě nebo</a:t>
            </a:r>
          </a:p>
          <a:p>
            <a:pPr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bytě, mít svůj </a:t>
            </a:r>
          </a:p>
          <a:p>
            <a:pPr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domov.                                               </a:t>
            </a:r>
            <a:r>
              <a:rPr lang="cs-CZ" sz="2400" b="1" dirty="0" smtClean="0"/>
              <a:t>Babička žije                                               </a:t>
            </a:r>
          </a:p>
          <a:p>
            <a:pPr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                                             v domě</a:t>
            </a:r>
          </a:p>
          <a:p>
            <a:pPr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                                             na vesnici.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               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00352" y="6588149"/>
            <a:ext cx="3791807" cy="664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bydlíš Ty?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4031" y="1547589"/>
            <a:ext cx="9072563" cy="601208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Ten, kdo něco obývá, někde sídlí.</a:t>
            </a:r>
          </a:p>
          <a:p>
            <a:endParaRPr lang="cs-CZ" sz="2800" dirty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400" dirty="0" smtClean="0"/>
              <a:t>                                           </a:t>
            </a:r>
            <a:r>
              <a:rPr lang="cs-CZ" sz="2600" b="1" dirty="0" smtClean="0"/>
              <a:t>Člověk je obyvatelem domu.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             </a:t>
            </a:r>
            <a:r>
              <a:rPr lang="cs-CZ" sz="2600" b="1" dirty="0" smtClean="0"/>
              <a:t>Pes je obyvatelem boudy.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</a:t>
            </a:r>
            <a:r>
              <a:rPr lang="cs-CZ" sz="2600" b="1" dirty="0" smtClean="0"/>
              <a:t>Pták je obyvatelem hnízda.</a:t>
            </a:r>
          </a:p>
          <a:p>
            <a:endParaRPr lang="cs-CZ" sz="2400" dirty="0"/>
          </a:p>
          <a:p>
            <a:pPr>
              <a:buNone/>
            </a:pPr>
            <a:r>
              <a:rPr lang="cs-CZ" sz="2400" dirty="0" smtClean="0"/>
              <a:t>                                                  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</a:t>
            </a:r>
            <a:r>
              <a:rPr lang="cs-CZ" sz="43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další příklady?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                                            </a:t>
            </a:r>
          </a:p>
          <a:p>
            <a:pPr>
              <a:buNone/>
            </a:pPr>
            <a:r>
              <a:rPr lang="cs-CZ" sz="2400" dirty="0"/>
              <a:t> </a:t>
            </a: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 </a:t>
            </a:r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55966" y="4787949"/>
            <a:ext cx="2355995" cy="2016225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2051" name="Picture 3" descr="C:\Documents and Settings\Alena T\Local Settings\Temporary Internet Files\Content.IE5\ZACM5V7C\MP9003996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816" y="2123653"/>
            <a:ext cx="2304256" cy="2304256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2054" name="Picture 6" descr="C:\Documents and Settings\Alena T\Local Settings\Temporary Internet Files\Content.IE5\ZACM5V7C\MC9004283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28544" y="1475581"/>
            <a:ext cx="2101974" cy="1896731"/>
          </a:xfrm>
          <a:prstGeom prst="rect">
            <a:avLst/>
          </a:prstGeom>
          <a:noFill/>
        </p:spPr>
      </p:pic>
      <p:pic>
        <p:nvPicPr>
          <p:cNvPr id="2055" name="Picture 7" descr="C:\Documents and Settings\Alena T\Local Settings\Temporary Internet Files\Content.IE5\86PASBBR\MC9000789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51880" y="4859957"/>
            <a:ext cx="2129130" cy="22613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znamená slovo </a:t>
            </a:r>
            <a:r>
              <a:rPr lang="cs-CZ" sz="8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472608"/>
          </a:xfrm>
        </p:spPr>
        <p:txBody>
          <a:bodyPr/>
          <a:lstStyle/>
          <a:p>
            <a:r>
              <a:rPr lang="cs-CZ" sz="2800" b="1" dirty="0" smtClean="0"/>
              <a:t>Je to více místností, ale i jednotlivá místnost, kde žijeme.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Umíš pojmenovat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různé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místnosti v bytě?</a:t>
            </a: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3074" name="Picture 2" descr="C:\Documents and Settings\Alena T\Local Settings\Temporary Internet Files\Content.IE5\86PASBBR\MC9002303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832" y="2123653"/>
            <a:ext cx="2592288" cy="2289759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3075" name="Picture 3" descr="C:\Documents and Settings\Alena T\Local Settings\Temporary Internet Files\Content.IE5\ZACM5V7C\MP9004230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0512" y="4355901"/>
            <a:ext cx="2843733" cy="2843733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3077" name="Picture 5" descr="C:\Documents and Settings\Alena T\Local Settings\Temporary Internet Files\Content.IE5\86PASBBR\MP9004305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824" y="5147825"/>
            <a:ext cx="2664296" cy="1773422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3079" name="Picture 7" descr="C:\Documents and Settings\Alena T\Local Settings\Temporary Internet Files\Content.IE5\V3I0JEVZ\MP9004482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68504" y="2123653"/>
            <a:ext cx="2736304" cy="1818838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3084" name="Picture 12" descr="C:\Documents and Settings\Alena T\Local Settings\Temporary Internet Files\Content.IE5\V3I0JEVZ\MP90040073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72160" y="2123653"/>
            <a:ext cx="2707099" cy="1804028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 </a:t>
            </a:r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PŘÍBYTEK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4006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Byt, obydlí…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                            </a:t>
            </a:r>
            <a:r>
              <a:rPr lang="cs-CZ" sz="2400" dirty="0" smtClean="0"/>
              <a:t>      </a:t>
            </a:r>
          </a:p>
        </p:txBody>
      </p:sp>
      <p:pic>
        <p:nvPicPr>
          <p:cNvPr id="4098" name="Picture 2" descr="C:\Documents and Settings\Alena T\Local Settings\Temporary Internet Files\Content.IE5\ZACM5V7C\MC9001512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1840" y="2483693"/>
            <a:ext cx="3888934" cy="2232248"/>
          </a:xfrm>
          <a:prstGeom prst="rect">
            <a:avLst/>
          </a:prstGeom>
          <a:noFill/>
        </p:spPr>
      </p:pic>
      <p:pic>
        <p:nvPicPr>
          <p:cNvPr id="4099" name="Picture 3" descr="C:\Documents and Settings\Alena T\Local Settings\Temporary Internet Files\Content.IE5\V3I0JEVZ\MC9002401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6416" y="1547589"/>
            <a:ext cx="3744416" cy="2892381"/>
          </a:xfrm>
          <a:prstGeom prst="rect">
            <a:avLst/>
          </a:prstGeom>
          <a:noFill/>
        </p:spPr>
      </p:pic>
      <p:pic>
        <p:nvPicPr>
          <p:cNvPr id="4100" name="Picture 4" descr="C:\Documents and Settings\Alena T\Local Settings\Temporary Internet Files\Content.IE5\ZACM5V7C\MC9002809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824" y="4643933"/>
            <a:ext cx="2376264" cy="2600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104208" y="4427909"/>
            <a:ext cx="3124573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Různé typy příbytků</a:t>
            </a:r>
            <a:endParaRPr lang="cs-CZ" sz="2400" b="1" dirty="0"/>
          </a:p>
        </p:txBody>
      </p:sp>
      <p:pic>
        <p:nvPicPr>
          <p:cNvPr id="9" name="Obrázek 8" descr="iglú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68504" y="5003973"/>
            <a:ext cx="2968524" cy="1908230"/>
          </a:xfrm>
          <a:prstGeom prst="rect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2736056" y="5652045"/>
            <a:ext cx="4030270" cy="14948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obývá tyto 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příbytky?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 </a:t>
            </a:r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NÁBYTEK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6012086"/>
          </a:xfrm>
        </p:spPr>
        <p:txBody>
          <a:bodyPr>
            <a:normAutofit fontScale="92500" lnSpcReduction="20000"/>
          </a:bodyPr>
          <a:lstStyle/>
          <a:p>
            <a:r>
              <a:rPr lang="cs-CZ" sz="3000" b="1" dirty="0" smtClean="0"/>
              <a:t>Předměty pro zařízení bytu, místností.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pPr>
              <a:buNone/>
            </a:pPr>
            <a:r>
              <a:rPr lang="cs-CZ" sz="2800" dirty="0" smtClean="0"/>
              <a:t>                                  </a:t>
            </a:r>
          </a:p>
          <a:p>
            <a:endParaRPr lang="cs-CZ" sz="2800" dirty="0"/>
          </a:p>
          <a:p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                           </a:t>
            </a:r>
            <a:r>
              <a:rPr lang="cs-CZ" sz="39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další příklady nábytku.                        </a:t>
            </a:r>
          </a:p>
          <a:p>
            <a:endParaRPr lang="cs-CZ" sz="2800" dirty="0"/>
          </a:p>
          <a:p>
            <a:pPr>
              <a:buNone/>
            </a:pPr>
            <a:endParaRPr lang="cs-CZ" sz="2800" dirty="0" smtClean="0"/>
          </a:p>
        </p:txBody>
      </p:sp>
      <p:pic>
        <p:nvPicPr>
          <p:cNvPr id="5127" name="Picture 7" descr="C:\Documents and Settings\Alena T\Local Settings\Temporary Internet Files\Content.IE5\V3I0JEVZ\MC900352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4488" y="1619597"/>
            <a:ext cx="2934152" cy="2387569"/>
          </a:xfrm>
          <a:prstGeom prst="rect">
            <a:avLst/>
          </a:prstGeom>
          <a:noFill/>
        </p:spPr>
      </p:pic>
      <p:pic>
        <p:nvPicPr>
          <p:cNvPr id="5129" name="Picture 9" descr="C:\Documents and Settings\Alena T\Local Settings\Temporary Internet Files\Content.IE5\ZACM5V7C\MC9003500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0552" y="4139877"/>
            <a:ext cx="2028725" cy="2634017"/>
          </a:xfrm>
          <a:prstGeom prst="rect">
            <a:avLst/>
          </a:prstGeom>
          <a:noFill/>
        </p:spPr>
      </p:pic>
      <p:pic>
        <p:nvPicPr>
          <p:cNvPr id="5136" name="Picture 16" descr="C:\Documents and Settings\Alena T\Local Settings\Temporary Internet Files\Content.IE5\HUIRV7X0\MP90039994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20232" y="3059757"/>
            <a:ext cx="1793611" cy="2689104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5139" name="Picture 19" descr="C:\Documents and Settings\Alena T\Local Settings\Temporary Internet Files\Content.IE5\ZACM5V7C\MC9003965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51879" y="2195661"/>
            <a:ext cx="2749559" cy="2376264"/>
          </a:xfrm>
          <a:prstGeom prst="rect">
            <a:avLst/>
          </a:prstGeom>
          <a:noFill/>
        </p:spPr>
      </p:pic>
      <p:pic>
        <p:nvPicPr>
          <p:cNvPr id="5140" name="Picture 20" descr="C:\Documents and Settings\Alena T\Local Settings\Temporary Internet Files\Content.IE5\HUIRV7X0\MC9003972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9872" y="4715941"/>
            <a:ext cx="2232248" cy="2546339"/>
          </a:xfrm>
          <a:prstGeom prst="rect">
            <a:avLst/>
          </a:prstGeom>
          <a:noFill/>
        </p:spPr>
      </p:pic>
      <p:pic>
        <p:nvPicPr>
          <p:cNvPr id="5141" name="Picture 21" descr="C:\Documents and Settings\Alena T\Local Settings\Temporary Internet Files\Content.IE5\86PASBBR\MC9003838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64448" y="4931965"/>
            <a:ext cx="1152128" cy="16321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 </a:t>
            </a:r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DOBYTEK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648072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Hospodářská zvířata (skot, vepři, ovce, kozy…)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                               </a:t>
            </a:r>
          </a:p>
          <a:p>
            <a:pPr>
              <a:buNone/>
            </a:pPr>
            <a:r>
              <a:rPr lang="cs-CZ" sz="2800" dirty="0" smtClean="0"/>
              <a:t>                                          </a:t>
            </a:r>
            <a:endParaRPr lang="cs-CZ" sz="3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3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  <p:pic>
        <p:nvPicPr>
          <p:cNvPr id="6149" name="Picture 5" descr="C:\Documents and Settings\Alena T\Local Settings\Temporary Internet Files\Content.IE5\86PASBBR\MC9000191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64448" y="2195661"/>
            <a:ext cx="3437979" cy="2299898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6150" name="Picture 6" descr="C:\Documents and Settings\Alena T\Local Settings\Temporary Internet Files\Content.IE5\V3I0JEVZ\MC9000269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2411685"/>
            <a:ext cx="2808312" cy="1595759"/>
          </a:xfrm>
          <a:prstGeom prst="rect">
            <a:avLst/>
          </a:prstGeom>
          <a:noFill/>
        </p:spPr>
      </p:pic>
      <p:pic>
        <p:nvPicPr>
          <p:cNvPr id="6152" name="Picture 8" descr="C:\Documents and Settings\Alena T\Local Settings\Temporary Internet Files\Content.IE5\86PASBBR\MC9003323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823" y="4715941"/>
            <a:ext cx="3137663" cy="2251716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6153" name="Picture 9" descr="C:\Documents and Settings\Alena T\Local Settings\Temporary Internet Files\Content.IE5\ZACM5V7C\MC9000363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72160" y="3491805"/>
            <a:ext cx="2872405" cy="2184316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4536256" y="5868069"/>
            <a:ext cx="5338321" cy="11227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pojmenovat</a:t>
            </a:r>
          </a:p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jejich mláďata.</a:t>
            </a:r>
            <a:endParaRPr lang="cs-CZ" sz="36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B,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zopakuj si první část:</a:t>
            </a: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43768" y="2195661"/>
            <a:ext cx="9361040" cy="498903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být, bydlit, obyvatel, byt, příbytek, nábytek, dobytek,</a:t>
            </a:r>
          </a:p>
          <a:p>
            <a:pPr>
              <a:buNone/>
            </a:pPr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obyčej, bystrý, bylina, kobyla, býk, Přibyslav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 Zkus teď sám vysvětlit význam slov, které jsi dnes slyšel.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Zdroje: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hlinkClick r:id="rId2"/>
              </a:rPr>
              <a:t>www.office.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435</TotalTime>
  <Words>346</Words>
  <Application>Microsoft Office PowerPoint</Application>
  <PresentationFormat>Vlastní</PresentationFormat>
  <Paragraphs>139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 </vt:lpstr>
      <vt:lpstr>  Všechna vyjmenovaná slova po B</vt:lpstr>
      <vt:lpstr>Co znamená slovo BÝT?</vt:lpstr>
      <vt:lpstr>Co znamená slovo BYDLIT?</vt:lpstr>
      <vt:lpstr>Co znamená slovo OBYVATEL?</vt:lpstr>
      <vt:lpstr>Co znamená slovo BYT?</vt:lpstr>
      <vt:lpstr>Co znamená slovo PŘÍBYTEK?</vt:lpstr>
      <vt:lpstr>Co znamená slovo NÁBYTEK?</vt:lpstr>
      <vt:lpstr>Co znamená slovo DOBYTEK?</vt:lpstr>
      <vt:lpstr>  Všechna vyjmenovaná slova po B,  zopakuj si první část:</vt:lpstr>
      <vt:lpstr>Zdroje:  www.office.microsoft.com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a jejich význam</dc:title>
  <dc:subject>Český jazyk</dc:subject>
  <dc:creator>Plavská škola</dc:creator>
  <cp:lastModifiedBy>Jana Kneřová</cp:lastModifiedBy>
  <cp:revision>60</cp:revision>
  <cp:lastPrinted>1601-01-01T00:00:00Z</cp:lastPrinted>
  <dcterms:created xsi:type="dcterms:W3CDTF">2011-08-21T18:05:50Z</dcterms:created>
  <dcterms:modified xsi:type="dcterms:W3CDTF">2013-04-02T08:06:46Z</dcterms:modified>
</cp:coreProperties>
</file>