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792" r:id="rId1"/>
  </p:sldMasterIdLst>
  <p:notesMasterIdLst>
    <p:notesMasterId r:id="rId13"/>
  </p:notesMasterIdLst>
  <p:sldIdLst>
    <p:sldId id="256" r:id="rId2"/>
    <p:sldId id="257" r:id="rId3"/>
    <p:sldId id="260" r:id="rId4"/>
    <p:sldId id="267" r:id="rId5"/>
    <p:sldId id="271" r:id="rId6"/>
    <p:sldId id="270" r:id="rId7"/>
    <p:sldId id="269" r:id="rId8"/>
    <p:sldId id="268" r:id="rId9"/>
    <p:sldId id="273" r:id="rId10"/>
    <p:sldId id="274" r:id="rId11"/>
    <p:sldId id="272" r:id="rId12"/>
  </p:sldIdLst>
  <p:sldSz cx="10080625" cy="7559675"/>
  <p:notesSz cx="7559675" cy="10691813"/>
  <p:defaultTextStyle>
    <a:defPPr>
      <a:defRPr lang="en-GB"/>
    </a:defPPr>
    <a:lvl1pPr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719" indent="-285662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2643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599702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6760" indent="-228529" algn="l" defTabSz="44912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5289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2347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199405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6462" algn="l" defTabSz="914115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852" y="-72"/>
      </p:cViewPr>
      <p:guideLst>
        <p:guide orient="horz" pos="2161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2362" cy="3698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1169988" y="5086350"/>
            <a:ext cx="5224462" cy="410527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</p:spTree>
    <p:extLst>
      <p:ext uri="{BB962C8B-B14F-4D97-AF65-F5344CB8AC3E}">
        <p14:creationId xmlns:p14="http://schemas.microsoft.com/office/powerpoint/2010/main" val="4119485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719" indent="-285662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2643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599702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6760" indent="-228529" algn="l" defTabSz="44912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5289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47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405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62" algn="l" defTabSz="914115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312863" y="1027113"/>
            <a:ext cx="4933950" cy="3700462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29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1169988" y="5086350"/>
            <a:ext cx="5226050" cy="4106863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6047" y="2348403"/>
            <a:ext cx="8568531" cy="162043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094" y="4283818"/>
            <a:ext cx="7056438" cy="193191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037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075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112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015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5188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022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5263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0301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300" y="4857796"/>
            <a:ext cx="8568531" cy="1501435"/>
          </a:xfrm>
        </p:spPr>
        <p:txBody>
          <a:bodyPr anchor="t"/>
          <a:lstStyle>
            <a:lvl1pPr algn="l">
              <a:defRPr sz="44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300" y="3204118"/>
            <a:ext cx="8568531" cy="1653678"/>
          </a:xfrm>
        </p:spPr>
        <p:txBody>
          <a:bodyPr anchor="b"/>
          <a:lstStyle>
            <a:lvl1pPr marL="0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503763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1007525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51128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201505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51881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302257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52633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40301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54790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640605" y="1944167"/>
            <a:ext cx="4917805" cy="5500013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692179"/>
            <a:ext cx="4454027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031" y="2397397"/>
            <a:ext cx="4454027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0818" y="1692179"/>
            <a:ext cx="4455776" cy="705219"/>
          </a:xfrm>
        </p:spPr>
        <p:txBody>
          <a:bodyPr anchor="b"/>
          <a:lstStyle>
            <a:lvl1pPr marL="0" indent="0">
              <a:buNone/>
              <a:defRPr sz="2600" b="1"/>
            </a:lvl1pPr>
            <a:lvl2pPr marL="503763" indent="0">
              <a:buNone/>
              <a:defRPr sz="2200" b="1"/>
            </a:lvl2pPr>
            <a:lvl3pPr marL="1007525" indent="0">
              <a:buNone/>
              <a:defRPr sz="2000" b="1"/>
            </a:lvl3pPr>
            <a:lvl4pPr marL="1511289" indent="0">
              <a:buNone/>
              <a:defRPr sz="1800" b="1"/>
            </a:lvl4pPr>
            <a:lvl5pPr marL="2015050" indent="0">
              <a:buNone/>
              <a:defRPr sz="1800" b="1"/>
            </a:lvl5pPr>
            <a:lvl6pPr marL="2518813" indent="0">
              <a:buNone/>
              <a:defRPr sz="1800" b="1"/>
            </a:lvl6pPr>
            <a:lvl7pPr marL="3022575" indent="0">
              <a:buNone/>
              <a:defRPr sz="1800" b="1"/>
            </a:lvl7pPr>
            <a:lvl8pPr marL="3526337" indent="0">
              <a:buNone/>
              <a:defRPr sz="1800" b="1"/>
            </a:lvl8pPr>
            <a:lvl9pPr marL="4030100" indent="0">
              <a:buNone/>
              <a:defRPr sz="18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0818" y="2397397"/>
            <a:ext cx="4455776" cy="43555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034" y="300987"/>
            <a:ext cx="3316456" cy="1280945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249" y="300992"/>
            <a:ext cx="5635349" cy="6451973"/>
          </a:xfrm>
        </p:spPr>
        <p:txBody>
          <a:bodyPr/>
          <a:lstStyle>
            <a:lvl1pPr>
              <a:defRPr sz="3500"/>
            </a:lvl1pPr>
            <a:lvl2pPr>
              <a:defRPr sz="3100"/>
            </a:lvl2pPr>
            <a:lvl3pPr>
              <a:defRPr sz="26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034" y="1581937"/>
            <a:ext cx="3316456" cy="5171028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5873" y="5291772"/>
            <a:ext cx="6048375" cy="624724"/>
          </a:xfrm>
        </p:spPr>
        <p:txBody>
          <a:bodyPr anchor="b"/>
          <a:lstStyle>
            <a:lvl1pPr algn="l">
              <a:defRPr sz="22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5873" y="675471"/>
            <a:ext cx="6048375" cy="4535805"/>
          </a:xfrm>
        </p:spPr>
        <p:txBody>
          <a:bodyPr/>
          <a:lstStyle>
            <a:lvl1pPr marL="0" indent="0">
              <a:buNone/>
              <a:defRPr sz="3500"/>
            </a:lvl1pPr>
            <a:lvl2pPr marL="503763" indent="0">
              <a:buNone/>
              <a:defRPr sz="3100"/>
            </a:lvl2pPr>
            <a:lvl3pPr marL="1007525" indent="0">
              <a:buNone/>
              <a:defRPr sz="2600"/>
            </a:lvl3pPr>
            <a:lvl4pPr marL="1511289" indent="0">
              <a:buNone/>
              <a:defRPr sz="2200"/>
            </a:lvl4pPr>
            <a:lvl5pPr marL="2015050" indent="0">
              <a:buNone/>
              <a:defRPr sz="2200"/>
            </a:lvl5pPr>
            <a:lvl6pPr marL="2518813" indent="0">
              <a:buNone/>
              <a:defRPr sz="2200"/>
            </a:lvl6pPr>
            <a:lvl7pPr marL="3022575" indent="0">
              <a:buNone/>
              <a:defRPr sz="2200"/>
            </a:lvl7pPr>
            <a:lvl8pPr marL="3526337" indent="0">
              <a:buNone/>
              <a:defRPr sz="2200"/>
            </a:lvl8pPr>
            <a:lvl9pPr marL="4030100" indent="0">
              <a:buNone/>
              <a:defRPr sz="22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5873" y="5916496"/>
            <a:ext cx="6048375" cy="887211"/>
          </a:xfrm>
        </p:spPr>
        <p:txBody>
          <a:bodyPr/>
          <a:lstStyle>
            <a:lvl1pPr marL="0" indent="0">
              <a:buNone/>
              <a:defRPr sz="1500"/>
            </a:lvl1pPr>
            <a:lvl2pPr marL="503763" indent="0">
              <a:buNone/>
              <a:defRPr sz="1300"/>
            </a:lvl2pPr>
            <a:lvl3pPr marL="1007525" indent="0">
              <a:buNone/>
              <a:defRPr sz="1100"/>
            </a:lvl3pPr>
            <a:lvl4pPr marL="1511289" indent="0">
              <a:buNone/>
              <a:defRPr sz="1000"/>
            </a:lvl4pPr>
            <a:lvl5pPr marL="2015050" indent="0">
              <a:buNone/>
              <a:defRPr sz="1000"/>
            </a:lvl5pPr>
            <a:lvl6pPr marL="2518813" indent="0">
              <a:buNone/>
              <a:defRPr sz="1000"/>
            </a:lvl6pPr>
            <a:lvl7pPr marL="3022575" indent="0">
              <a:buNone/>
              <a:defRPr sz="1000"/>
            </a:lvl7pPr>
            <a:lvl8pPr marL="3526337" indent="0">
              <a:buNone/>
              <a:defRPr sz="1000"/>
            </a:lvl8pPr>
            <a:lvl9pPr marL="4030100" indent="0">
              <a:buNone/>
              <a:defRPr sz="1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057499" y="334236"/>
            <a:ext cx="2500906" cy="71099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54785" y="334236"/>
            <a:ext cx="7334704" cy="71099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1259946"/>
          </a:xfrm>
          <a:prstGeom prst="rect">
            <a:avLst/>
          </a:prstGeom>
        </p:spPr>
        <p:txBody>
          <a:bodyPr vert="horz" lIns="100750" tIns="50377" rIns="100750" bIns="50377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031" y="1763928"/>
            <a:ext cx="9072563" cy="4989036"/>
          </a:xfrm>
          <a:prstGeom prst="rect">
            <a:avLst/>
          </a:prstGeom>
        </p:spPr>
        <p:txBody>
          <a:bodyPr vert="horz" lIns="100750" tIns="50377" rIns="100750" bIns="50377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504031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l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56266C-A932-4797-A742-7BB4CAE8A728}" type="datetimeFigureOut">
              <a:rPr lang="cs-CZ" smtClean="0"/>
              <a:pPr/>
              <a:t>2.4.2013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444214" y="7006704"/>
            <a:ext cx="3192198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ct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224448" y="7006704"/>
            <a:ext cx="2352146" cy="402483"/>
          </a:xfrm>
          <a:prstGeom prst="rect">
            <a:avLst/>
          </a:prstGeom>
        </p:spPr>
        <p:txBody>
          <a:bodyPr vert="horz" lIns="100750" tIns="50377" rIns="100750" bIns="50377" rtlCol="0" anchor="ctr"/>
          <a:lstStyle>
            <a:lvl1pPr algn="r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182976-A30C-47ED-A100-942F72716B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1007525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77822" indent="-377822" algn="l" defTabSz="1007525" rtl="0" eaLnBrk="1" latinLnBrk="0" hangingPunct="1">
        <a:spcBef>
          <a:spcPct val="20000"/>
        </a:spcBef>
        <a:buFont typeface="Arial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18614" indent="-314850" algn="l" defTabSz="1007525" rtl="0" eaLnBrk="1" latinLnBrk="0" hangingPunct="1">
        <a:spcBef>
          <a:spcPct val="20000"/>
        </a:spcBef>
        <a:buFont typeface="Arial" pitchFamily="34" charset="0"/>
        <a:buChar char="–"/>
        <a:defRPr sz="3100" kern="1200">
          <a:solidFill>
            <a:schemeClr val="tx1"/>
          </a:solidFill>
          <a:latin typeface="+mn-lt"/>
          <a:ea typeface="+mn-ea"/>
          <a:cs typeface="+mn-cs"/>
        </a:defRPr>
      </a:lvl2pPr>
      <a:lvl3pPr marL="1259409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763170" indent="-251882" algn="l" defTabSz="1007525" rtl="0" eaLnBrk="1" latinLnBrk="0" hangingPunct="1">
        <a:spcBef>
          <a:spcPct val="20000"/>
        </a:spcBef>
        <a:buFont typeface="Arial" pitchFamily="34" charset="0"/>
        <a:buChar char="–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66932" indent="-251882" algn="l" defTabSz="1007525" rtl="0" eaLnBrk="1" latinLnBrk="0" hangingPunct="1">
        <a:spcBef>
          <a:spcPct val="20000"/>
        </a:spcBef>
        <a:buFont typeface="Arial" pitchFamily="34" charset="0"/>
        <a:buChar char="»"/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0695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274457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778220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281982" indent="-251882" algn="l" defTabSz="1007525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376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752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11289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1505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8813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22575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337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4030100" algn="l" defTabSz="1007525" rtl="0" eaLnBrk="1" latinLnBrk="0" hangingPunct="1"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wmf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32000" y="683493"/>
            <a:ext cx="5832648" cy="14081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graphicFrame>
        <p:nvGraphicFramePr>
          <p:cNvPr id="3075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530373"/>
              </p:ext>
            </p:extLst>
          </p:nvPr>
        </p:nvGraphicFramePr>
        <p:xfrm>
          <a:off x="791840" y="2843733"/>
          <a:ext cx="8568952" cy="4272496"/>
        </p:xfrm>
        <a:graphic>
          <a:graphicData uri="http://schemas.openxmlformats.org/drawingml/2006/table">
            <a:tbl>
              <a:tblPr/>
              <a:tblGrid>
                <a:gridCol w="4189266"/>
                <a:gridCol w="4379686"/>
              </a:tblGrid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 školy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Plavská škola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Autor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Mgr. Jana </a:t>
                      </a:r>
                      <a:r>
                        <a:rPr kumimoji="0" lang="cs-CZ" sz="1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Kneřová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95085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Název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VY_52_INOVACE_02_ČJ_</a:t>
                      </a: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Vyjmenovaná slova po B a jejich význam - 2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Téma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Číslo projektu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Anotace</a:t>
                      </a: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MS Gothic" charset="0"/>
                          <a:cs typeface="Arial" pitchFamily="34" charset="0"/>
                        </a:rPr>
                        <a:t>ČJ 3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CZ.1.07/1.4.00/21.1135</a:t>
                      </a: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Vyjmenovaná slova po B názorně – obyčej, bystrý, bylina, kobyla, býk, Přibyslav. Společná diskuze                     nad různými významy slov. Mezipředmětové vztahy.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MS Gothic" charset="0"/>
                        <a:cs typeface="Arial" pitchFamily="34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21252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</a:tabLst>
                      </a:pPr>
                      <a:endParaRPr kumimoji="0" lang="cs-CZ" sz="17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MS Gothic" charset="0"/>
                        <a:cs typeface="MS Gothic" charset="0"/>
                      </a:endParaRPr>
                    </a:p>
                  </a:txBody>
                  <a:tcPr marL="90000" marR="90000" marT="64584" marB="46800" horzOverflow="overflow">
                    <a:lnL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755501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75816" y="611485"/>
            <a:ext cx="9072563" cy="6480720"/>
          </a:xfrm>
        </p:spPr>
        <p:txBody>
          <a:bodyPr/>
          <a:lstStyle/>
          <a:p>
            <a:pPr algn="ctr">
              <a:buNone/>
            </a:pPr>
            <a:endParaRPr lang="cs-CZ" dirty="0"/>
          </a:p>
          <a:p>
            <a:pPr algn="ctr">
              <a:buNone/>
            </a:pPr>
            <a:r>
              <a:rPr lang="cs-CZ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Vyjmenovaná slova po B</a:t>
            </a:r>
          </a:p>
          <a:p>
            <a:pPr algn="ctr">
              <a:buNone/>
            </a:pPr>
            <a:r>
              <a:rPr lang="cs-CZ" sz="6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jejich význam</a:t>
            </a:r>
          </a:p>
          <a:p>
            <a:pPr algn="ctr">
              <a:buNone/>
            </a:pPr>
            <a:r>
              <a:rPr lang="cs-CZ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část</a:t>
            </a:r>
          </a:p>
          <a:p>
            <a:pPr algn="ctr">
              <a:buNone/>
            </a:pPr>
            <a:endParaRPr lang="cs-CZ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r>
              <a:rPr lang="cs-CZ" sz="4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obyčej, bystrý, bylina, kobyla, býk, Přibyslav</a:t>
            </a:r>
          </a:p>
          <a:p>
            <a:pPr algn="ctr">
              <a:buNone/>
            </a:pPr>
            <a:endParaRPr lang="cs-CZ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4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buNone/>
            </a:pPr>
            <a:endParaRPr lang="cs-CZ" sz="6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B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43768" y="2195661"/>
            <a:ext cx="9361040" cy="4989036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být, bydlit, obyvatel, byt, příbytek, nábytek, dobytek,</a:t>
            </a:r>
          </a:p>
          <a:p>
            <a:pPr>
              <a:buNone/>
            </a:pPr>
            <a:r>
              <a:rPr lang="cs-CZ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obyčej, bystrý, bylina, kobyla, býk, Přibyslav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</a:t>
            </a:r>
            <a:r>
              <a:rPr lang="cs-CZ" sz="3000" b="1" dirty="0" smtClean="0"/>
              <a:t>První část už jsme probrali, dnes nás čeká druhá část.</a:t>
            </a:r>
            <a:endParaRPr lang="cs-CZ" sz="3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 </a:t>
            </a:r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OBYČEJ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0" name="Picture 2" descr="C:\Documents and Settings\Alena T\Local Settings\Temporary Internet Files\Content.IE5\HUIRV7X0\MC900396518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08664" y="1331565"/>
            <a:ext cx="1242029" cy="2160240"/>
          </a:xfrm>
          <a:prstGeom prst="rect">
            <a:avLst/>
          </a:prstGeom>
          <a:noFill/>
        </p:spPr>
      </p:pic>
      <p:pic>
        <p:nvPicPr>
          <p:cNvPr id="7178" name="Picture 10" descr="C:\Documents and Settings\Alena T\Local Settings\Temporary Internet Files\Content.IE5\HUIRV7X0\MP900449129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1840" y="2267669"/>
            <a:ext cx="2411686" cy="2411686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75816" y="1619597"/>
            <a:ext cx="9072563" cy="5616624"/>
          </a:xfrm>
        </p:spPr>
        <p:txBody>
          <a:bodyPr>
            <a:normAutofit fontScale="92500" lnSpcReduction="10000"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Ustálený zvyk, tradice, způsob.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                                   Na vánoce zdobíme stromeček.</a:t>
            </a:r>
          </a:p>
          <a:p>
            <a:pPr>
              <a:buNone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                              Na velikonoce koledníci</a:t>
            </a:r>
          </a:p>
          <a:p>
            <a:pPr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                              dostávají kraslice.</a:t>
            </a:r>
          </a:p>
          <a:p>
            <a:pPr>
              <a:buNone/>
            </a:pPr>
            <a:endParaRPr lang="cs-CZ" sz="26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600" b="1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6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 Na svatbě si ženich s nevěstou </a:t>
            </a:r>
          </a:p>
          <a:p>
            <a:pPr>
              <a:buNone/>
            </a:pPr>
            <a:r>
              <a:rPr lang="cs-CZ" sz="2600" b="1" dirty="0" smtClean="0">
                <a:latin typeface="Arial" pitchFamily="34" charset="0"/>
                <a:cs typeface="Arial" pitchFamily="34" charset="0"/>
              </a:rPr>
              <a:t>                             navlékají prstýnky.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400" dirty="0" smtClean="0"/>
              <a:t>                                              </a:t>
            </a:r>
            <a:endParaRPr lang="cs-CZ" sz="32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/>
          </a:p>
          <a:p>
            <a:pPr>
              <a:buNone/>
            </a:pPr>
            <a:endParaRPr lang="cs-CZ" sz="2400" dirty="0" smtClean="0"/>
          </a:p>
        </p:txBody>
      </p:sp>
      <p:pic>
        <p:nvPicPr>
          <p:cNvPr id="7180" name="Picture 12" descr="C:\Documents and Settings\Alena T\Local Settings\Temporary Internet Files\Content.IE5\V3I0JEVZ\MP900448421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48424" y="3923853"/>
            <a:ext cx="3456384" cy="2313777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sp>
        <p:nvSpPr>
          <p:cNvPr id="7" name="TextovéPole 6"/>
          <p:cNvSpPr txBox="1"/>
          <p:nvPr/>
        </p:nvSpPr>
        <p:spPr>
          <a:xfrm>
            <a:off x="2880072" y="6588149"/>
            <a:ext cx="6801862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Znáš ještě nějaký jiný obyčej?</a:t>
            </a:r>
            <a:endParaRPr lang="cs-CZ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 </a:t>
            </a:r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BYSTRÝ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361040" cy="601208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Rychle reagující, pohybující.</a:t>
            </a:r>
          </a:p>
          <a:p>
            <a:endParaRPr lang="cs-CZ" sz="2800" dirty="0"/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/>
              <a:t> </a:t>
            </a:r>
            <a:r>
              <a:rPr lang="cs-CZ" sz="2800" dirty="0" smtClean="0"/>
              <a:t>                   </a:t>
            </a:r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pPr>
              <a:buNone/>
            </a:pPr>
            <a:endParaRPr lang="cs-CZ" sz="2400" b="1" dirty="0"/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může být ještě bystrý a jak se to pozná?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cs-CZ" sz="36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dirty="0"/>
          </a:p>
          <a:p>
            <a:endParaRPr lang="cs-CZ" sz="2800" dirty="0" smtClean="0"/>
          </a:p>
        </p:txBody>
      </p:sp>
      <p:pic>
        <p:nvPicPr>
          <p:cNvPr id="8194" name="Picture 2" descr="C:\Documents and Settings\Alena T\Local Settings\Temporary Internet Files\Content.IE5\V3I0JEVZ\MC90034419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28344" y="1907629"/>
            <a:ext cx="4388092" cy="3240360"/>
          </a:xfrm>
          <a:prstGeom prst="rect">
            <a:avLst/>
          </a:prstGeom>
          <a:noFill/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5816" y="2339677"/>
            <a:ext cx="3122171" cy="331546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4752280" y="5147989"/>
            <a:ext cx="2802370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Petr je bystrý žák.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67904" y="5724053"/>
            <a:ext cx="3278462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Sokol má bystré oko.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7" name="Picture 11" descr="C:\Documents and Settings\Alena T\Local Settings\Temporary Internet Files\Content.IE5\HUIRV7X0\MP90041165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8604809">
            <a:off x="1065638" y="2930237"/>
            <a:ext cx="1882077" cy="2344583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31800" y="179437"/>
            <a:ext cx="9072563" cy="125994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Co znamená slovo </a:t>
            </a:r>
            <a:r>
              <a:rPr lang="cs-CZ" sz="8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BYLINA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31800" y="1403573"/>
            <a:ext cx="9072563" cy="615610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Rostlina, která nemá dřevnatý stonek.</a:t>
            </a:r>
          </a:p>
          <a:p>
            <a:endParaRPr lang="cs-CZ" sz="2400" b="1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                                        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</a:t>
            </a:r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Kde se dají byliny také</a:t>
            </a:r>
          </a:p>
          <a:p>
            <a:pPr>
              <a:buNone/>
            </a:pPr>
            <a:r>
              <a:rPr lang="cs-CZ" sz="36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                         používat?   </a:t>
            </a:r>
          </a:p>
          <a:p>
            <a:endParaRPr lang="cs-CZ" sz="2400" dirty="0"/>
          </a:p>
          <a:p>
            <a:endParaRPr lang="cs-CZ" sz="2400" dirty="0" smtClean="0"/>
          </a:p>
        </p:txBody>
      </p:sp>
      <p:pic>
        <p:nvPicPr>
          <p:cNvPr id="9220" name="Picture 4" descr="C:\Documents and Settings\Alena T\Local Settings\Temporary Internet Files\Content.IE5\86PASBBR\MC90038306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16176" y="2267669"/>
            <a:ext cx="1817827" cy="1688897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9223" name="Picture 7" descr="C:\Documents and Settings\Alena T\Local Settings\Temporary Internet Files\Content.IE5\HUIRV7X0\MC90005826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04608" y="6012085"/>
            <a:ext cx="1817493" cy="1291376"/>
          </a:xfrm>
          <a:prstGeom prst="rect">
            <a:avLst/>
          </a:prstGeom>
          <a:noFill/>
        </p:spPr>
      </p:pic>
      <p:pic>
        <p:nvPicPr>
          <p:cNvPr id="9229" name="Picture 13" descr="C:\Documents and Settings\Alena T\Local Settings\Temporary Internet Files\Content.IE5\V3I0JEVZ\MC90043688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72560" y="1403573"/>
            <a:ext cx="2448272" cy="2448272"/>
          </a:xfrm>
          <a:prstGeom prst="rect">
            <a:avLst/>
          </a:prstGeom>
          <a:noFill/>
        </p:spPr>
      </p:pic>
      <p:pic>
        <p:nvPicPr>
          <p:cNvPr id="9230" name="Picture 14" descr="C:\Documents and Settings\Alena T\Local Settings\Temporary Internet Files\Content.IE5\V3I0JEVZ\MP900402356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92440" y="3923853"/>
            <a:ext cx="2490780" cy="1992624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9232" name="Picture 16" descr="C:\Documents and Settings\Alena T\Local Settings\Temporary Internet Files\Content.IE5\86PASBBR\MP900425490[1]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935856" y="4931965"/>
            <a:ext cx="2235061" cy="224602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9233" name="Picture 17" descr="C:\Documents and Settings\Alena T\Local Settings\Temporary Internet Files\Content.IE5\ZACM5V7C\MC900027474[1].wmf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60192" y="4067869"/>
            <a:ext cx="1257300" cy="1618488"/>
          </a:xfrm>
          <a:prstGeom prst="rect">
            <a:avLst/>
          </a:prstGeom>
          <a:noFill/>
        </p:spPr>
      </p:pic>
      <p:sp>
        <p:nvSpPr>
          <p:cNvPr id="11" name="TextovéPole 10"/>
          <p:cNvSpPr txBox="1"/>
          <p:nvPr/>
        </p:nvSpPr>
        <p:spPr>
          <a:xfrm>
            <a:off x="431800" y="2195661"/>
            <a:ext cx="3071675" cy="4358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Poznáš tyto byliny?</a:t>
            </a:r>
            <a:endParaRPr lang="cs-CZ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 </a:t>
            </a:r>
            <a:r>
              <a:rPr lang="cs-CZ" sz="7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KOBYLA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6012086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Matka hříběte, klisna</a:t>
            </a:r>
            <a:r>
              <a:rPr lang="cs-CZ" sz="3000" b="1" dirty="0" smtClean="0"/>
              <a:t>.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pPr>
              <a:buNone/>
            </a:pPr>
            <a:r>
              <a:rPr lang="cs-CZ" sz="2800" dirty="0" smtClean="0"/>
              <a:t>       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r>
              <a:rPr lang="cs-CZ" sz="2800" dirty="0" smtClean="0"/>
              <a:t>                          </a:t>
            </a:r>
          </a:p>
          <a:p>
            <a:pPr>
              <a:buNone/>
            </a:pPr>
            <a:endParaRPr lang="cs-CZ" sz="2800" dirty="0" smtClean="0"/>
          </a:p>
          <a:p>
            <a:pPr>
              <a:buNone/>
            </a:pPr>
            <a:endParaRPr lang="cs-CZ" sz="2800" dirty="0"/>
          </a:p>
          <a:p>
            <a:pPr>
              <a:buNone/>
            </a:pPr>
            <a:r>
              <a:rPr lang="cs-CZ" sz="3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>
              <a:buNone/>
            </a:pPr>
            <a:r>
              <a:rPr lang="cs-CZ" sz="39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</a:t>
            </a:r>
          </a:p>
          <a:p>
            <a:endParaRPr lang="cs-CZ" sz="2800" dirty="0"/>
          </a:p>
          <a:p>
            <a:endParaRPr lang="cs-CZ" sz="2800" dirty="0" smtClean="0"/>
          </a:p>
        </p:txBody>
      </p:sp>
      <p:pic>
        <p:nvPicPr>
          <p:cNvPr id="8" name="Obrázek 7" descr="koby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24288" y="1619597"/>
            <a:ext cx="4608512" cy="3738074"/>
          </a:xfrm>
          <a:prstGeom prst="rect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</p:pic>
      <p:sp>
        <p:nvSpPr>
          <p:cNvPr id="5" name="TextovéPole 4"/>
          <p:cNvSpPr txBox="1"/>
          <p:nvPr/>
        </p:nvSpPr>
        <p:spPr>
          <a:xfrm>
            <a:off x="503808" y="5364013"/>
            <a:ext cx="7337458" cy="10082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Zajímavá věta:</a:t>
            </a:r>
          </a:p>
          <a:p>
            <a:r>
              <a:rPr lang="cs-CZ" sz="2400" b="1" dirty="0" smtClean="0"/>
              <a:t>              </a:t>
            </a:r>
            <a:r>
              <a:rPr lang="cs-CZ" sz="4000" b="1" dirty="0" smtClean="0">
                <a:solidFill>
                  <a:srgbClr val="0070C0"/>
                </a:solidFill>
              </a:rPr>
              <a:t>KOBYLA MÁ MALÝ BOK</a:t>
            </a:r>
            <a:endParaRPr lang="cs-CZ" sz="4000" b="1" dirty="0">
              <a:solidFill>
                <a:srgbClr val="0070C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1800" y="6660157"/>
            <a:ext cx="9161482" cy="6075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Přečti si ji odzadu (správně doplň čárky).</a:t>
            </a:r>
            <a:endParaRPr lang="cs-CZ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Co znamená slovo </a:t>
            </a:r>
            <a:r>
              <a:rPr lang="cs-CZ" sz="80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BÝK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3808" y="1547589"/>
            <a:ext cx="9072563" cy="5760640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Samec tura domácího.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b="1" dirty="0" smtClean="0"/>
              <a:t>Souhvězdí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Poznáš, co je na dalším obrázku?</a:t>
            </a:r>
          </a:p>
          <a:p>
            <a:pPr>
              <a:buNone/>
            </a:pPr>
            <a:endParaRPr lang="cs-CZ" sz="2400" dirty="0"/>
          </a:p>
          <a:p>
            <a:pPr>
              <a:buNone/>
            </a:pPr>
            <a:endParaRPr lang="cs-CZ" sz="2400" dirty="0"/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říká člověku, který bojuje v aréně s býkem?</a:t>
            </a:r>
          </a:p>
        </p:txBody>
      </p:sp>
      <p:pic>
        <p:nvPicPr>
          <p:cNvPr id="11271" name="Picture 7" descr="C:\Documents and Settings\Alena T\Local Settings\Temporary Internet Files\Content.IE5\ZACM5V7C\MC90019738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392240" y="1331565"/>
            <a:ext cx="3456384" cy="2370124"/>
          </a:xfrm>
          <a:prstGeom prst="rect">
            <a:avLst/>
          </a:prstGeom>
          <a:noFill/>
        </p:spPr>
      </p:pic>
      <p:pic>
        <p:nvPicPr>
          <p:cNvPr id="11272" name="Picture 8" descr="C:\Documents and Settings\Alena T\Local Settings\Temporary Internet Files\Content.IE5\V3I0JEVZ\MM900288953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016" y="3131765"/>
            <a:ext cx="1728192" cy="1728192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11273" name="Picture 9" descr="C:\Documents and Settings\Alena T\Local Settings\Temporary Internet Files\Content.IE5\ZACM5V7C\MP90040378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69445" y="3779837"/>
            <a:ext cx="3274908" cy="2213121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  <p:pic>
        <p:nvPicPr>
          <p:cNvPr id="11277" name="Picture 13" descr="C:\Documents and Settings\Alena T\Local Settings\Temporary Internet Files\Content.IE5\V3I0JEVZ\MC900240463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80672" y="6084093"/>
            <a:ext cx="1340356" cy="1270307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ovéPole 11"/>
          <p:cNvSpPr txBox="1"/>
          <p:nvPr/>
        </p:nvSpPr>
        <p:spPr>
          <a:xfrm>
            <a:off x="215777" y="1475581"/>
            <a:ext cx="9864848" cy="593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Město na Vysočině, kde padl v boji Jan Žižka z Trocnova.</a:t>
            </a: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endParaRPr lang="cs-CZ" sz="2400" dirty="0" smtClean="0">
              <a:latin typeface="+mn-lt"/>
            </a:endParaRPr>
          </a:p>
          <a:p>
            <a:r>
              <a:rPr lang="cs-CZ" sz="2400" dirty="0" smtClean="0">
                <a:latin typeface="+mn-lt"/>
              </a:rPr>
              <a:t>Pohled na město Přibyslav z věže.</a:t>
            </a:r>
          </a:p>
          <a:p>
            <a:r>
              <a:rPr lang="cs-CZ" sz="2400" b="1" dirty="0" smtClean="0">
                <a:latin typeface="+mn-lt"/>
              </a:rPr>
              <a:t>Měst se stejným názvem, Přibyslav,</a:t>
            </a:r>
          </a:p>
          <a:p>
            <a:r>
              <a:rPr lang="cs-CZ" sz="2400" b="1" dirty="0" smtClean="0">
                <a:latin typeface="+mn-lt"/>
              </a:rPr>
              <a:t>je ale v naší zemi víc.</a:t>
            </a:r>
          </a:p>
          <a:p>
            <a:endParaRPr lang="cs-CZ" sz="2400" dirty="0" smtClean="0">
              <a:latin typeface="+mn-lt"/>
            </a:endParaRPr>
          </a:p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Víš, kdo je namalován na koni?</a:t>
            </a:r>
          </a:p>
          <a:p>
            <a:r>
              <a:rPr lang="cs-CZ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Poznáš, kdo tento krásný obraz namaloval?</a:t>
            </a: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znamená slovo </a:t>
            </a:r>
            <a:r>
              <a:rPr lang="cs-CZ" sz="66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PŘIBYSLAV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12292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1871960" y="2051645"/>
            <a:ext cx="3744416" cy="2808312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2480" y="2627709"/>
            <a:ext cx="3154039" cy="400999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1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opakování, </a:t>
            </a:r>
            <a:b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všechna vyjmenovaná slova po B</a:t>
            </a:r>
            <a:endParaRPr lang="cs-CZ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43768" y="2195661"/>
            <a:ext cx="9361040" cy="498903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</a:t>
            </a:r>
          </a:p>
          <a:p>
            <a:pPr>
              <a:buNone/>
            </a:pP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být, bydlit, obyvatel, byt, příbytek, nábytek, dobytek,</a:t>
            </a:r>
          </a:p>
          <a:p>
            <a:pPr>
              <a:buNone/>
            </a:pPr>
            <a:r>
              <a:rPr lang="cs-CZ" sz="4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obyčej, bystrý, bylina, kobyla, býk, Přibyslav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    Teď už víš, co všechna znamenají. Zapiš si je a nauč se je nazpaměť za sebou, hodně Ti to pomůže.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>
          <a:xfrm>
            <a:off x="504031" y="302737"/>
            <a:ext cx="9072563" cy="7005492"/>
          </a:xfrm>
        </p:spPr>
        <p:txBody>
          <a:bodyPr>
            <a:normAutofit fontScale="90000"/>
          </a:bodyPr>
          <a:lstStyle/>
          <a:p>
            <a:pPr algn="l"/>
            <a:r>
              <a:rPr lang="cs-CZ" sz="2400" dirty="0" smtClean="0"/>
              <a:t>Zdroje:</a:t>
            </a:r>
            <a:br>
              <a:rPr lang="cs-CZ" sz="24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1800" dirty="0" smtClean="0"/>
              <a:t>sokol stěhovavý: LTSHEARS. 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 [online]. [cit. 7.9.2012]. Dostupný na WWW: &lt;http://commons.wikimedia.org/wiki/File:Peregrine_Falcon_12.jpg?uselang=cs</a:t>
            </a:r>
            <a:r>
              <a:rPr lang="cs-CZ" sz="1800" smtClean="0"/>
              <a:t>&gt;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kobyla: autorka Alena </a:t>
            </a:r>
            <a:r>
              <a:rPr lang="cs-CZ" sz="1800" dirty="0" err="1" smtClean="0"/>
              <a:t>Tučímová</a:t>
            </a:r>
            <a:r>
              <a:rPr lang="cs-CZ" sz="1800" dirty="0" smtClean="0"/>
              <a:t> (se souhlasem autorky)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Přibyslav: </a:t>
            </a:r>
            <a:r>
              <a:rPr lang="pt-BR" sz="1800" dirty="0" smtClean="0"/>
              <a:t>AUTOR NEUVEDEN. </a:t>
            </a:r>
            <a:r>
              <a:rPr lang="pt-BR" sz="1800" i="1" dirty="0" smtClean="0"/>
              <a:t>http://www.pribyslav.cz/</a:t>
            </a:r>
            <a:r>
              <a:rPr lang="pt-BR" sz="1800" dirty="0" smtClean="0"/>
              <a:t> [online]. [cit. 7.9.2012]. Dostupný na WWW: &lt;http://www.pribyslav.cz/vismo/galerie2.asp?id_galerie=8061&amp;n=pohledy-na-mesto-pribyslav-z-veze-7-10-2009&amp;p1=5044&amp;pocet=25&amp;stranka=1&gt;. 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Jan Žižka: ALEŠ, Mikoláš. </a:t>
            </a:r>
            <a:r>
              <a:rPr lang="cs-CZ" sz="1800" i="1" dirty="0" err="1" smtClean="0"/>
              <a:t>Wikipedia.cz</a:t>
            </a:r>
            <a:r>
              <a:rPr lang="cs-CZ" sz="1800" dirty="0" smtClean="0"/>
              <a:t> [online]. [cit. 7.9.2012]. Dostupný na WWW: &lt;http://commons.wikimedia.org/wiki/File:Mikolas_ales_zizka.jpg?uselang=cs&gt;. 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>Ostatní obrázky: </a:t>
            </a:r>
            <a:r>
              <a:rPr lang="cs-CZ" sz="1800" dirty="0" smtClean="0">
                <a:hlinkClick r:id="rId2"/>
              </a:rPr>
              <a:t>www.office.</a:t>
            </a:r>
            <a:r>
              <a:rPr lang="cs-CZ" sz="1800" dirty="0" err="1" smtClean="0">
                <a:hlinkClick r:id="rId2"/>
              </a:rPr>
              <a:t>microsoft.com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394</Words>
  <Application>Microsoft Office PowerPoint</Application>
  <PresentationFormat>Vlastní</PresentationFormat>
  <Paragraphs>132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aplikace PowerPoint</vt:lpstr>
      <vt:lpstr> </vt:lpstr>
      <vt:lpstr>  Všechna vyjmenovaná slova po B</vt:lpstr>
      <vt:lpstr>Co znamená slovo OBYČEJ?</vt:lpstr>
      <vt:lpstr>Co znamená slovo BYSTRÝ?</vt:lpstr>
      <vt:lpstr>Co znamená slovo BYLINA?</vt:lpstr>
      <vt:lpstr>Co znamená slovo KOBYLA?</vt:lpstr>
      <vt:lpstr>Co znamená slovo BÝK?</vt:lpstr>
      <vt:lpstr>Co znamená slovo PŘIBYSLAV?</vt:lpstr>
      <vt:lpstr>Malé opakování,   všechna vyjmenovaná slova po B</vt:lpstr>
      <vt:lpstr>Zdroje:  sokol stěhovavý: LTSHEARS. Wikipedia.cz [online]. [cit. 7.9.2012]. Dostupný na WWW: &lt;http://commons.wikimedia.org/wiki/File:Peregrine_Falcon_12.jpg?uselang=cs&gt;   kobyla: autorka Alena Tučímová (se souhlasem autorky)  Přibyslav: AUTOR NEUVEDEN. http://www.pribyslav.cz/ [online]. [cit. 7.9.2012]. Dostupný na WWW: &lt;http://www.pribyslav.cz/vismo/galerie2.asp?id_galerie=8061&amp;n=pohledy-na-mesto-pribyslav-z-veze-7-10-2009&amp;p1=5044&amp;pocet=25&amp;stranka=1&gt;.   Jan Žižka: ALEŠ, Mikoláš. Wikipedia.cz [online]. [cit. 7.9.2012]. Dostupný na WWW: &lt;http://commons.wikimedia.org/wiki/File:Mikolas_ales_zizka.jpg?uselang=cs&gt;.   Ostatní obrázky: www.office.microsoft.com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po B a jejich význam</dc:title>
  <dc:subject>Český jazyk</dc:subject>
  <dc:creator>Plavská škola</dc:creator>
  <cp:lastModifiedBy>Jana Kneřová</cp:lastModifiedBy>
  <cp:revision>56</cp:revision>
  <cp:lastPrinted>1601-01-01T00:00:00Z</cp:lastPrinted>
  <dcterms:created xsi:type="dcterms:W3CDTF">2011-08-21T18:05:50Z</dcterms:created>
  <dcterms:modified xsi:type="dcterms:W3CDTF">2013-04-02T08:07:12Z</dcterms:modified>
</cp:coreProperties>
</file>