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7" r:id="rId4"/>
    <p:sldId id="258" r:id="rId5"/>
    <p:sldId id="262" r:id="rId6"/>
    <p:sldId id="261" r:id="rId7"/>
    <p:sldId id="263" r:id="rId8"/>
    <p:sldId id="264" r:id="rId9"/>
    <p:sldId id="265" r:id="rId10"/>
    <p:sldId id="259" r:id="rId11"/>
    <p:sldId id="260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</a:t>
          </a:r>
          <a:r>
            <a:rPr lang="cs-CZ" sz="2000" b="1" dirty="0" smtClean="0"/>
            <a:t>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VY_32_INOVACE_NEROSTY_A-Z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81AF57A3-8A86-48EF-98B2-36777C41227E}" type="presOf" srcId="{8D78E2D7-18A7-41DD-9962-57B3FE2BEBDD}" destId="{A1781B13-DE10-4169-ABDE-0384026A6B34}" srcOrd="0" destOrd="0" presId="urn:microsoft.com/office/officeart/2008/layout/VerticalCurvedList"/>
    <dgm:cxn modelId="{72FA0A3E-4815-404D-9695-82BBB5D0C9E2}" type="presOf" srcId="{A6F0E638-0CDE-4E1F-BB57-10C18463C623}" destId="{7DCEBD2C-792F-484E-9C96-926E03F540ED}" srcOrd="0" destOrd="1" presId="urn:microsoft.com/office/officeart/2008/layout/VerticalCurvedList"/>
    <dgm:cxn modelId="{41687FEA-4F67-4149-BC4E-E8555D947B0D}" type="presOf" srcId="{3061F91D-8548-4FCB-A021-DD835A272F0F}" destId="{88F378EC-C3F8-47CD-AEFF-49BA634320F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BE91B368-F600-49CC-BFD3-0CC0C3876E93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BAA4C56-57ED-47F4-871A-9FD89EB2F62A}" type="presOf" srcId="{A83A7CFB-B411-4357-9641-4A8443F73655}" destId="{F036299F-AF4D-4DAF-ABF5-87E8CC3FEF1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874A06DF-DBA2-40CA-9BBB-E2EFC44DF5D2}" type="presOf" srcId="{60B5D622-D348-4384-9EFA-863CA4F7B7A3}" destId="{CAE44C5F-81A1-4D30-8D3F-2E663ECAC700}" srcOrd="0" destOrd="0" presId="urn:microsoft.com/office/officeart/2008/layout/VerticalCurvedList"/>
    <dgm:cxn modelId="{6139E12A-8B06-4EF3-A0D1-B8EE9AF63BF9}" type="presOf" srcId="{F3C4A836-23AC-4E41-B6D6-51221E7E6743}" destId="{EF104B90-7E69-4918-A202-E6F91FC6E413}" srcOrd="0" destOrd="0" presId="urn:microsoft.com/office/officeart/2008/layout/VerticalCurvedList"/>
    <dgm:cxn modelId="{C2FEB49C-3DD4-432A-85BB-ABA98DE0CC48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C4608B1-78C0-496D-A05E-70F13240ED36}" type="presParOf" srcId="{9C0CD981-713F-47B3-AE2F-2963F2684A6F}" destId="{96773A7D-3367-4F53-A2D2-EA5770AFFDB3}" srcOrd="0" destOrd="0" presId="urn:microsoft.com/office/officeart/2008/layout/VerticalCurvedList"/>
    <dgm:cxn modelId="{E2560019-0319-473F-85FD-87CE7605DCC2}" type="presParOf" srcId="{96773A7D-3367-4F53-A2D2-EA5770AFFDB3}" destId="{F31B7103-6E88-4DB9-9888-CB9E0B3FEEF8}" srcOrd="0" destOrd="0" presId="urn:microsoft.com/office/officeart/2008/layout/VerticalCurvedList"/>
    <dgm:cxn modelId="{8B7DBEC0-B84A-4AD6-812F-1A540D160019}" type="presParOf" srcId="{F31B7103-6E88-4DB9-9888-CB9E0B3FEEF8}" destId="{F7A92DE4-3445-4B9B-AF3D-F2DA6F69C25D}" srcOrd="0" destOrd="0" presId="urn:microsoft.com/office/officeart/2008/layout/VerticalCurvedList"/>
    <dgm:cxn modelId="{960619F5-103D-4E16-A556-2C2664D3B2B7}" type="presParOf" srcId="{F31B7103-6E88-4DB9-9888-CB9E0B3FEEF8}" destId="{EF104B90-7E69-4918-A202-E6F91FC6E413}" srcOrd="1" destOrd="0" presId="urn:microsoft.com/office/officeart/2008/layout/VerticalCurvedList"/>
    <dgm:cxn modelId="{97C7C02B-B476-4E83-8C50-74D5566E6A43}" type="presParOf" srcId="{F31B7103-6E88-4DB9-9888-CB9E0B3FEEF8}" destId="{F5A5022A-2B1C-4F3B-B289-BC099E9CE92F}" srcOrd="2" destOrd="0" presId="urn:microsoft.com/office/officeart/2008/layout/VerticalCurvedList"/>
    <dgm:cxn modelId="{7F37C6FC-777A-4B81-BED1-F35065FFBCB7}" type="presParOf" srcId="{F31B7103-6E88-4DB9-9888-CB9E0B3FEEF8}" destId="{F16BA6F4-95DE-4E28-BF94-6459A70C4A6D}" srcOrd="3" destOrd="0" presId="urn:microsoft.com/office/officeart/2008/layout/VerticalCurvedList"/>
    <dgm:cxn modelId="{336F7B0D-9636-48B3-86BB-AE0952BB64B1}" type="presParOf" srcId="{96773A7D-3367-4F53-A2D2-EA5770AFFDB3}" destId="{F036299F-AF4D-4DAF-ABF5-87E8CC3FEF1B}" srcOrd="1" destOrd="0" presId="urn:microsoft.com/office/officeart/2008/layout/VerticalCurvedList"/>
    <dgm:cxn modelId="{B271F8EA-132B-42EE-B234-71428F88493A}" type="presParOf" srcId="{96773A7D-3367-4F53-A2D2-EA5770AFFDB3}" destId="{40B95986-31F6-48A6-A8D8-D04AC3BEDA92}" srcOrd="2" destOrd="0" presId="urn:microsoft.com/office/officeart/2008/layout/VerticalCurvedList"/>
    <dgm:cxn modelId="{F490F9BA-E1C8-4A09-90BE-CD0FF8CA8452}" type="presParOf" srcId="{40B95986-31F6-48A6-A8D8-D04AC3BEDA92}" destId="{112F553D-60C2-4CC4-948D-0369F51C4DB0}" srcOrd="0" destOrd="0" presId="urn:microsoft.com/office/officeart/2008/layout/VerticalCurvedList"/>
    <dgm:cxn modelId="{9016168E-6D06-4F9B-AAD1-A0D0B61695BD}" type="presParOf" srcId="{96773A7D-3367-4F53-A2D2-EA5770AFFDB3}" destId="{A1781B13-DE10-4169-ABDE-0384026A6B34}" srcOrd="3" destOrd="0" presId="urn:microsoft.com/office/officeart/2008/layout/VerticalCurvedList"/>
    <dgm:cxn modelId="{80786C5C-3F2F-427D-B4FB-C8A4066BB6A9}" type="presParOf" srcId="{96773A7D-3367-4F53-A2D2-EA5770AFFDB3}" destId="{65CD74A9-3E7B-49D7-95DD-EB8B72D6CA84}" srcOrd="4" destOrd="0" presId="urn:microsoft.com/office/officeart/2008/layout/VerticalCurvedList"/>
    <dgm:cxn modelId="{6118C9D6-0271-47FE-BC0A-88D2B49F86C9}" type="presParOf" srcId="{65CD74A9-3E7B-49D7-95DD-EB8B72D6CA84}" destId="{2741B69B-255D-4143-BECE-5BD9035A4FC6}" srcOrd="0" destOrd="0" presId="urn:microsoft.com/office/officeart/2008/layout/VerticalCurvedList"/>
    <dgm:cxn modelId="{373BC7F5-DE46-4A3D-84F4-E1C12DE582B6}" type="presParOf" srcId="{96773A7D-3367-4F53-A2D2-EA5770AFFDB3}" destId="{7DCEBD2C-792F-484E-9C96-926E03F540ED}" srcOrd="5" destOrd="0" presId="urn:microsoft.com/office/officeart/2008/layout/VerticalCurvedList"/>
    <dgm:cxn modelId="{B02A6F23-B5B7-48ED-B67E-B6DA93DB0EAE}" type="presParOf" srcId="{96773A7D-3367-4F53-A2D2-EA5770AFFDB3}" destId="{8E391AE5-35EA-4A7F-ACFF-6E662A0BD046}" srcOrd="6" destOrd="0" presId="urn:microsoft.com/office/officeart/2008/layout/VerticalCurvedList"/>
    <dgm:cxn modelId="{473E1C36-5312-4AD5-9234-469F37D7A856}" type="presParOf" srcId="{8E391AE5-35EA-4A7F-ACFF-6E662A0BD046}" destId="{EB133F34-59A3-4639-B813-3EF5396EC28B}" srcOrd="0" destOrd="0" presId="urn:microsoft.com/office/officeart/2008/layout/VerticalCurvedList"/>
    <dgm:cxn modelId="{6B25E3D2-5CDD-43B4-880A-D716839BDB5A}" type="presParOf" srcId="{96773A7D-3367-4F53-A2D2-EA5770AFFDB3}" destId="{88F378EC-C3F8-47CD-AEFF-49BA634320FB}" srcOrd="7" destOrd="0" presId="urn:microsoft.com/office/officeart/2008/layout/VerticalCurvedList"/>
    <dgm:cxn modelId="{05600E16-B4E6-40F9-88A8-DCACDA029155}" type="presParOf" srcId="{96773A7D-3367-4F53-A2D2-EA5770AFFDB3}" destId="{0C1D6B2A-9239-4220-B9D4-EF24FF044C0E}" srcOrd="8" destOrd="0" presId="urn:microsoft.com/office/officeart/2008/layout/VerticalCurvedList"/>
    <dgm:cxn modelId="{24C8E5A9-393B-4AB4-B80E-CE3705C551CA}" type="presParOf" srcId="{0C1D6B2A-9239-4220-B9D4-EF24FF044C0E}" destId="{A6FEC19F-0F90-4EC7-BB21-E0ADFEFFA617}" srcOrd="0" destOrd="0" presId="urn:microsoft.com/office/officeart/2008/layout/VerticalCurvedList"/>
    <dgm:cxn modelId="{EAB379E9-1032-4511-A358-F53493D07807}" type="presParOf" srcId="{96773A7D-3367-4F53-A2D2-EA5770AFFDB3}" destId="{CAE44C5F-81A1-4D30-8D3F-2E663ECAC700}" srcOrd="9" destOrd="0" presId="urn:microsoft.com/office/officeart/2008/layout/VerticalCurvedList"/>
    <dgm:cxn modelId="{4ECB8992-1421-4AE8-ACFA-46B99AFB56B8}" type="presParOf" srcId="{96773A7D-3367-4F53-A2D2-EA5770AFFDB3}" destId="{053E2699-E7D5-4B6C-A824-2ED732C32228}" srcOrd="10" destOrd="0" presId="urn:microsoft.com/office/officeart/2008/layout/VerticalCurvedList"/>
    <dgm:cxn modelId="{E7F15C95-B0E0-403C-8B85-75DC148B3AEE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</a:t>
          </a:r>
          <a:r>
            <a:rPr lang="cs-CZ" sz="2000" b="1" kern="1200" dirty="0" smtClean="0"/>
            <a:t>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VY_32_INOVACE_NEROSTY_A-Z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5C11629-D5DF-46D9-8185-42BCF1CC0D8C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3776514-ED67-4E0A-BB7B-A70C2EAC00D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13" Type="http://schemas.openxmlformats.org/officeDocument/2006/relationships/slide" Target="slide6.xml"/><Relationship Id="rId3" Type="http://schemas.openxmlformats.org/officeDocument/2006/relationships/slide" Target="slide16.xml"/><Relationship Id="rId7" Type="http://schemas.openxmlformats.org/officeDocument/2006/relationships/slide" Target="slide8.xml"/><Relationship Id="rId12" Type="http://schemas.openxmlformats.org/officeDocument/2006/relationships/slide" Target="slide4.xml"/><Relationship Id="rId2" Type="http://schemas.openxmlformats.org/officeDocument/2006/relationships/slide" Target="slide10.xml"/><Relationship Id="rId16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14.xml"/><Relationship Id="rId5" Type="http://schemas.openxmlformats.org/officeDocument/2006/relationships/slide" Target="slide13.xml"/><Relationship Id="rId15" Type="http://schemas.openxmlformats.org/officeDocument/2006/relationships/slide" Target="slide9.xml"/><Relationship Id="rId10" Type="http://schemas.openxmlformats.org/officeDocument/2006/relationships/slide" Target="slide18.xml"/><Relationship Id="rId4" Type="http://schemas.openxmlformats.org/officeDocument/2006/relationships/slide" Target="slide12.xml"/><Relationship Id="rId9" Type="http://schemas.openxmlformats.org/officeDocument/2006/relationships/slide" Target="slide17.xml"/><Relationship Id="rId1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3040429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352220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4467" y="1916832"/>
            <a:ext cx="7408333" cy="43617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vysvětlení k zopakování učiva o nerostech</a:t>
            </a:r>
          </a:p>
          <a:p>
            <a:pPr algn="just"/>
            <a:r>
              <a:rPr lang="cs-CZ" dirty="0" smtClean="0"/>
              <a:t>Je určen pro žáky 5. ročníku.</a:t>
            </a:r>
          </a:p>
          <a:p>
            <a:pPr algn="just"/>
            <a:r>
              <a:rPr lang="cs-CZ" dirty="0" smtClean="0"/>
              <a:t>Časová dotace – 2O minut.</a:t>
            </a:r>
          </a:p>
          <a:p>
            <a:pPr algn="just"/>
            <a:r>
              <a:rPr lang="cs-CZ" dirty="0"/>
              <a:t>Dvě skupiny(žlutí a červení) žáků si postupně volí otázky; při kliknutí na číslo se zobrazí text otázky a  žáci vyberou odpověď. </a:t>
            </a:r>
            <a:r>
              <a:rPr lang="cs-CZ" smtClean="0"/>
              <a:t>Je-li </a:t>
            </a:r>
            <a:r>
              <a:rPr lang="cs-CZ" dirty="0"/>
              <a:t>špatně, objeví se zamračený </a:t>
            </a:r>
            <a:r>
              <a:rPr lang="cs-CZ" dirty="0" err="1"/>
              <a:t>smajlík</a:t>
            </a:r>
            <a:r>
              <a:rPr lang="cs-CZ" dirty="0"/>
              <a:t> a šanci odpovědět má druhá skupina. Pokud odpoví správně, hra se vrátí na pyramidu a skupina, která odpověděla správně si vybarví kliknutím na svou barvu políčko s číslem zodpovězené otázky. Na řadě je pak druhá skupina.</a:t>
            </a:r>
          </a:p>
          <a:p>
            <a:pPr algn="just"/>
            <a:r>
              <a:rPr lang="cs-CZ" dirty="0"/>
              <a:t>Hra končí v okamžiku, kdy skupina propojí všechny strany. V případě, že se to nepodaří, vyhrává skupina, která má více správně zodpovězených otázek.</a:t>
            </a:r>
            <a:endParaRPr lang="cs-CZ" dirty="0" smtClean="0"/>
          </a:p>
          <a:p>
            <a:pPr algn="just"/>
            <a:r>
              <a:rPr lang="cs-CZ" dirty="0" smtClean="0"/>
              <a:t>Materiál obsahuje 18 stran a 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3077548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lačítko akce: Vlastní 6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 rot="5400000">
            <a:off x="2825736" y="378528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" name="Šestiúhelník 4">
            <a:hlinkClick r:id="rId3" action="ppaction://hlinksldjump"/>
          </p:cNvPr>
          <p:cNvSpPr/>
          <p:nvPr/>
        </p:nvSpPr>
        <p:spPr>
          <a:xfrm rot="5400000">
            <a:off x="4164599" y="459077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6" name="Šestiúhelník 5">
            <a:hlinkClick r:id="rId4" action="ppaction://hlinksldjump"/>
          </p:cNvPr>
          <p:cNvSpPr/>
          <p:nvPr/>
        </p:nvSpPr>
        <p:spPr>
          <a:xfrm rot="5400000">
            <a:off x="4639819" y="37689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7" name="Šestiúhelník 6">
            <a:hlinkClick r:id="rId5" action="ppaction://hlinksldjump"/>
          </p:cNvPr>
          <p:cNvSpPr/>
          <p:nvPr/>
        </p:nvSpPr>
        <p:spPr>
          <a:xfrm rot="5400000">
            <a:off x="5551189" y="37689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Šestiúhelník 7">
            <a:hlinkClick r:id="rId6" action="ppaction://hlinksldjump"/>
          </p:cNvPr>
          <p:cNvSpPr/>
          <p:nvPr/>
        </p:nvSpPr>
        <p:spPr>
          <a:xfrm rot="5400000">
            <a:off x="3713835" y="37689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9" name="Šestiúhelník 8">
            <a:hlinkClick r:id="rId7" action="ppaction://hlinksldjump"/>
          </p:cNvPr>
          <p:cNvSpPr/>
          <p:nvPr/>
        </p:nvSpPr>
        <p:spPr>
          <a:xfrm rot="5400000">
            <a:off x="4179589" y="295756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5</a:t>
            </a:r>
          </a:p>
        </p:txBody>
      </p:sp>
      <p:sp>
        <p:nvSpPr>
          <p:cNvPr id="10" name="Šestiúhelník 9">
            <a:hlinkClick r:id="rId8" action="ppaction://hlinksldjump"/>
          </p:cNvPr>
          <p:cNvSpPr/>
          <p:nvPr/>
        </p:nvSpPr>
        <p:spPr>
          <a:xfrm rot="5400000">
            <a:off x="3250199" y="4590777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1" name="Šestiúhelník 10">
            <a:hlinkClick r:id="rId9" action="ppaction://hlinksldjump"/>
          </p:cNvPr>
          <p:cNvSpPr/>
          <p:nvPr/>
        </p:nvSpPr>
        <p:spPr>
          <a:xfrm rot="5400000">
            <a:off x="5078999" y="4590777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2" name="Šestiúhelník 11">
            <a:hlinkClick r:id="rId10" action="ppaction://hlinksldjump"/>
          </p:cNvPr>
          <p:cNvSpPr/>
          <p:nvPr/>
        </p:nvSpPr>
        <p:spPr>
          <a:xfrm rot="5400000">
            <a:off x="5991574" y="4590777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3" name="Šestiúhelník 12">
            <a:hlinkClick r:id="rId11" action="ppaction://hlinksldjump"/>
          </p:cNvPr>
          <p:cNvSpPr/>
          <p:nvPr/>
        </p:nvSpPr>
        <p:spPr>
          <a:xfrm rot="5400000">
            <a:off x="2335799" y="459077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4" name="Šestiúhelník 13">
            <a:hlinkClick r:id="rId12" action="ppaction://hlinksldjump"/>
          </p:cNvPr>
          <p:cNvSpPr/>
          <p:nvPr/>
        </p:nvSpPr>
        <p:spPr>
          <a:xfrm rot="5400000">
            <a:off x="4203707" y="135282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Šestiúhelník 14">
            <a:hlinkClick r:id="rId13" action="ppaction://hlinksldjump"/>
          </p:cNvPr>
          <p:cNvSpPr/>
          <p:nvPr/>
        </p:nvSpPr>
        <p:spPr>
          <a:xfrm rot="5400000">
            <a:off x="4639819" y="21437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6" name="Šestiúhelník 15">
            <a:hlinkClick r:id="rId14" action="ppaction://hlinksldjump"/>
          </p:cNvPr>
          <p:cNvSpPr/>
          <p:nvPr/>
        </p:nvSpPr>
        <p:spPr>
          <a:xfrm rot="5400000">
            <a:off x="3737576" y="21437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Šestiúhelník 16">
            <a:hlinkClick r:id="rId15" action="ppaction://hlinksldjump"/>
          </p:cNvPr>
          <p:cNvSpPr/>
          <p:nvPr/>
        </p:nvSpPr>
        <p:spPr>
          <a:xfrm rot="5400000">
            <a:off x="5093989" y="295756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18" name="Šestiúhelník 17">
            <a:hlinkClick r:id="rId16" action="ppaction://hlinksldjump"/>
          </p:cNvPr>
          <p:cNvSpPr/>
          <p:nvPr/>
        </p:nvSpPr>
        <p:spPr>
          <a:xfrm rot="5400000">
            <a:off x="3289307" y="295756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21" name="Ovál 20"/>
          <p:cNvSpPr/>
          <p:nvPr/>
        </p:nvSpPr>
        <p:spPr>
          <a:xfrm>
            <a:off x="4297559" y="1877747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953774" y="1877747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831428" y="2691539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487643" y="2691539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769765" y="2691539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425980" y="2691539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380145" y="3523871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036360" y="3523871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299558" y="3519258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955773" y="3519258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211959" y="3519258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868174" y="3519258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2914858" y="4324756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571073" y="4324756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3819745" y="4324756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4475960" y="4324756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4759377" y="4324756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415592" y="4324756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649659" y="4324756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6305874" y="4324756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2446629" y="5224915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102844" y="5224915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356109" y="5215880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012324" y="5215880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288628" y="5215880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944843" y="5215880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225399" y="5224915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881614" y="5224915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140442" y="5215880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796657" y="5215880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20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2" animBg="1"/>
      <p:bldP spid="15" grpId="0" animBg="1"/>
      <p:bldP spid="15" grpId="1" animBg="1"/>
      <p:bldP spid="16" grpId="1" animBg="1"/>
      <p:bldP spid="16" grpId="2" animBg="1"/>
      <p:bldP spid="17" grpId="0" animBg="1"/>
      <p:bldP spid="17" grpId="1" animBg="1"/>
      <p:bldP spid="18" grpId="0" animBg="1"/>
      <p:bldP spid="1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55928" y="2780928"/>
            <a:ext cx="98475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5928" y="4437112"/>
            <a:ext cx="128432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stříbro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755928" y="3609020"/>
            <a:ext cx="156908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diamant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5928" y="1196751"/>
            <a:ext cx="563214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smtClean="0"/>
              <a:t>1. Jak </a:t>
            </a:r>
            <a:r>
              <a:rPr lang="cs-CZ" sz="3200" dirty="0" smtClean="0"/>
              <a:t>se nazývá nejtvrdší nerost?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04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83744" y="2780928"/>
            <a:ext cx="98475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3744" y="3827396"/>
            <a:ext cx="128432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stříbro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183744" y="4873864"/>
            <a:ext cx="156908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diamant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3744" y="1196751"/>
            <a:ext cx="6776512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Který nerost nepatří mezi kovové?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670865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36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23628" y="3365703"/>
            <a:ext cx="98475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23628" y="4437112"/>
            <a:ext cx="1785489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diamantů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223628" y="2370407"/>
            <a:ext cx="126329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stříbra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23628" y="878670"/>
            <a:ext cx="669674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V Čechách byla největší naleziště …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08943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741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2780928"/>
            <a:ext cx="98475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156908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diamant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576" y="3609020"/>
            <a:ext cx="146008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křemen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196751"/>
            <a:ext cx="8208912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Jaký nerost využívají skláři(výroba lustrů)?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5620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2780928"/>
            <a:ext cx="245849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železárnách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906306"/>
            <a:ext cx="234070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ocelárnách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5031684"/>
            <a:ext cx="1564852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hutích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196751"/>
            <a:ext cx="563214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 Železná ruda se taví…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77238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791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3501008"/>
            <a:ext cx="1414362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křišťálu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126329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stříbra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576" y="2635499"/>
            <a:ext cx="1663661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křemene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38609"/>
            <a:ext cx="7632848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Jaspis, achát, ametyst, růženín jsou odrůdy kterého nerostu?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25674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3135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3493" y="2780928"/>
            <a:ext cx="441351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Polsko, Francie, Rakousko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3493" y="4437112"/>
            <a:ext cx="483485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Rakousko, Polsko,  Slovinsko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23493" y="3609020"/>
            <a:ext cx="484684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Polsko, Slovensko, Rakousko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9188" y="836712"/>
            <a:ext cx="8064896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7</a:t>
            </a:r>
            <a:r>
              <a:rPr lang="cs-CZ" sz="3200" dirty="0" smtClean="0"/>
              <a:t>. Ve kterých zemích, sousedících s ČR jsou ložiska soli?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879417" y="257057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879417" y="417965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01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3467099"/>
            <a:ext cx="282115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t</a:t>
            </a:r>
            <a:r>
              <a:rPr lang="cs-CZ" sz="3200" dirty="0" smtClean="0"/>
              <a:t>ěžbou v dolech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383889"/>
            <a:ext cx="485748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dpařováním z mořské vody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2550309"/>
            <a:ext cx="1896032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rýžováním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196751"/>
            <a:ext cx="705678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8. Jakým způsobem se nezískává sůl?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6588224" y="315508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6588224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305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2780928"/>
            <a:ext cx="118955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krevel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122937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železit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576" y="3609020"/>
            <a:ext cx="169251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magnetit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196751"/>
            <a:ext cx="7632848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9. Nejhodnotnější železná ruda se nazývá…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23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55928" y="2780928"/>
            <a:ext cx="98475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5928" y="3874311"/>
            <a:ext cx="156908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diamant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755928" y="4967694"/>
            <a:ext cx="128432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stříbro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5928" y="1196751"/>
            <a:ext cx="576840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10. Při výrobě zrcadel se užívá?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78290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24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31640" y="2780928"/>
            <a:ext cx="163198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zlaté žíly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4437112"/>
            <a:ext cx="199426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zlaté pruty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331640" y="3609020"/>
            <a:ext cx="182915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zlaté cihly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836712"/>
            <a:ext cx="6959024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11. Součástí zlatého poklady většiny států jsou…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86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55928" y="3582519"/>
            <a:ext cx="113704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taláry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5928" y="4780212"/>
            <a:ext cx="1156279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talory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755928" y="2467256"/>
            <a:ext cx="115724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tolary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5928" y="1196751"/>
            <a:ext cx="563214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12. Ze stříbra se razily?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21038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569855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19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2813888"/>
            <a:ext cx="2671271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drahokamy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853927"/>
            <a:ext cx="2288717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diamanty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827584" y="4941168"/>
            <a:ext cx="3641244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polodrahokamy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196751"/>
            <a:ext cx="7344816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13. Vzácné odrůdy křemene se nazývají…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99195" y="369442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275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2780928"/>
            <a:ext cx="1847172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garnátech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437112"/>
            <a:ext cx="163179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gramech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560" y="3609020"/>
            <a:ext cx="161499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karátech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196751"/>
            <a:ext cx="7704856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14. Hmotnost diamantů a zlata se udává v …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563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45422" y="2780928"/>
            <a:ext cx="308398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padesáti karátům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45422" y="3928202"/>
            <a:ext cx="279198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věma karátům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745422" y="5075476"/>
            <a:ext cx="231454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pěti karátům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45422" y="1196751"/>
            <a:ext cx="563214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15. Jeden gram odpovídá…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968776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968776" y="375948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5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817</TotalTime>
  <Words>390</Words>
  <Application>Microsoft Office PowerPoint</Application>
  <PresentationFormat>Předvádění na obrazovce (4:3)</PresentationFormat>
  <Paragraphs>90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Senetová</dc:creator>
  <cp:lastModifiedBy>Miluše Senetová</cp:lastModifiedBy>
  <cp:revision>32</cp:revision>
  <dcterms:created xsi:type="dcterms:W3CDTF">2013-10-05T09:41:22Z</dcterms:created>
  <dcterms:modified xsi:type="dcterms:W3CDTF">2013-11-07T22:42:45Z</dcterms:modified>
</cp:coreProperties>
</file>