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4"/>
  </p:notesMasterIdLst>
  <p:sldIdLst>
    <p:sldId id="256" r:id="rId2"/>
    <p:sldId id="257" r:id="rId3"/>
    <p:sldId id="273" r:id="rId4"/>
    <p:sldId id="270" r:id="rId5"/>
    <p:sldId id="271" r:id="rId6"/>
    <p:sldId id="269" r:id="rId7"/>
    <p:sldId id="268" r:id="rId8"/>
    <p:sldId id="267" r:id="rId9"/>
    <p:sldId id="266" r:id="rId10"/>
    <p:sldId id="265" r:id="rId11"/>
    <p:sldId id="274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243608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899517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955840"/>
              </p:ext>
            </p:extLst>
          </p:nvPr>
        </p:nvGraphicFramePr>
        <p:xfrm>
          <a:off x="719832" y="2915741"/>
          <a:ext cx="8568952" cy="4050310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VY_52_INOVACE_04_ČJ_V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yjmenovaná slova po L a jejich význam - 1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L názorně – slyšet, mlýn, blýskat se, polykat, plynout, plýtvat, vzlykat. Společná diskuze                nad různými významy slov.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827509"/>
            <a:ext cx="9072563" cy="6264696"/>
          </a:xfrm>
        </p:spPr>
        <p:txBody>
          <a:bodyPr/>
          <a:lstStyle/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L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marL="742950" indent="-74295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</a:p>
          <a:p>
            <a:pPr marL="742950" indent="-742950" algn="ctr"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 algn="ctr">
              <a:buNone/>
            </a:pPr>
            <a:r>
              <a:rPr lang="cs-CZ" sz="40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slyšet, mlýn, blýskat se, polykat, plynout, plýtvat, vzlykat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L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1763928"/>
            <a:ext cx="9144793" cy="4989036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slyšet, mlýn, blýskat se, polykat, plynout, plýtvat, vzlykat,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lysý, lýtko, lýko, lyže, pelyněk, plyš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Dnes se seznámíme jen s prvními vyjmenovanými slovy po L.</a:t>
            </a:r>
            <a:endParaRPr lang="cs-CZ" sz="30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Alena T\Local Settings\Temporary Internet Files\Content.IE5\HUIRV7X0\MP9004018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8126" y="2915741"/>
            <a:ext cx="2772266" cy="184745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SLYŠET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Documents and Settings\Alena T\Local Settings\Temporary Internet Files\Content.IE5\HUIRV7X0\MP9004485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5075981"/>
            <a:ext cx="3096097" cy="2064065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028" name="Picture 4" descr="C:\Documents and Settings\Alena T\Local Settings\Temporary Internet Files\Content.IE5\V3I0JEVZ\MP9004425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6512" y="1547589"/>
            <a:ext cx="3242272" cy="2155157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031" name="Picture 7" descr="C:\Documents and Settings\Alena T\Local Settings\Temporary Internet Files\Content.IE5\V3I0JEVZ\MC9003054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60592" y="5003973"/>
            <a:ext cx="1794053" cy="823874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Vnímat sluchem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2"/>
                </a:solidFill>
              </a:rPr>
              <a:t>       </a:t>
            </a:r>
            <a:r>
              <a:rPr lang="cs-CZ" sz="2400" b="1" dirty="0" smtClean="0"/>
              <a:t>Tatínek slyší skladbu oblíbené kapely</a:t>
            </a:r>
          </a:p>
          <a:p>
            <a:pPr>
              <a:buNone/>
            </a:pPr>
            <a:endParaRPr lang="cs-CZ" sz="2400" b="1" dirty="0" smtClean="0">
              <a:solidFill>
                <a:schemeClr val="bg2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chemeClr val="bg2"/>
              </a:solidFill>
            </a:endParaRPr>
          </a:p>
          <a:p>
            <a:pPr>
              <a:buNone/>
            </a:pPr>
            <a:r>
              <a:rPr lang="cs-CZ" sz="2400" b="1" dirty="0" smtClean="0"/>
              <a:t>Psi velice dobře slyší,</a:t>
            </a:r>
          </a:p>
          <a:p>
            <a:pPr>
              <a:buNone/>
            </a:pPr>
            <a:r>
              <a:rPr lang="cs-CZ" sz="2400" b="1" dirty="0" smtClean="0"/>
              <a:t>I proto jsou dobří hlídači.                              Výborně slyší i  netopýr,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                                 který tak může pomocí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                       sluchu létat i v noci.</a:t>
            </a:r>
          </a:p>
          <a:p>
            <a:pPr>
              <a:buNone/>
            </a:pPr>
            <a:endParaRPr lang="cs-CZ" sz="2400" b="1" dirty="0" smtClean="0">
              <a:solidFill>
                <a:srgbClr val="6F3505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6F3505"/>
                </a:solidFill>
              </a:rPr>
              <a:t>                                              </a:t>
            </a: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slyší i šeptání. Znáš hru na tichou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poštu? Zkuste si ve skupinách posílat věty,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ve kterých budou vyjmenovaná slova po L.</a:t>
            </a:r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MLÝN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Budova nebo zařízení na drcení, rozemílání</a:t>
            </a: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Documents and Settings\Alena T\Local Settings\Temporary Internet Files\Content.IE5\86PASBBR\MP9004037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32" y="2483693"/>
            <a:ext cx="3901440" cy="2599944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2054" name="Picture 6" descr="C:\Documents and Settings\Alena T\Local Settings\Temporary Internet Files\Content.IE5\V3I0JEVZ\MC9002365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0392" y="2434079"/>
            <a:ext cx="3096344" cy="4134752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75816" y="5147989"/>
            <a:ext cx="5074402" cy="14662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Větrné mlýny pohání vítr.</a:t>
            </a:r>
          </a:p>
          <a:p>
            <a:endParaRPr lang="cs-CZ" sz="2400" b="1" dirty="0" smtClean="0">
              <a:latin typeface="+mn-lt"/>
            </a:endParaRPr>
          </a:p>
          <a:p>
            <a:r>
              <a:rPr lang="cs-CZ" sz="2400" b="1" dirty="0" smtClean="0">
                <a:latin typeface="+mn-lt"/>
              </a:rPr>
              <a:t>                Vodní mlýny zase proud vody,</a:t>
            </a:r>
          </a:p>
          <a:p>
            <a:r>
              <a:rPr lang="cs-CZ" sz="2400" b="1" dirty="0" smtClean="0">
                <a:latin typeface="+mn-lt"/>
              </a:rPr>
              <a:t>                který otáčí mlýnským kolem.</a:t>
            </a:r>
            <a:endParaRPr lang="cs-CZ" sz="2400" b="1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792" y="6665841"/>
            <a:ext cx="8712968" cy="893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může mlít ve mlýně? Ve které pohádce nebo filmu jsi mohl vidět mlýn?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BLÝSKAT 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Vydávat záblesky světla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Blýská se, když je bouřka.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Blýská se, když fotograf fotí v tmavší místnosti.</a:t>
            </a:r>
          </a:p>
          <a:p>
            <a:pPr>
              <a:buNone/>
            </a:pPr>
            <a:endParaRPr lang="cs-CZ" sz="32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Odrážet světlo</a:t>
            </a:r>
          </a:p>
          <a:p>
            <a:endParaRPr lang="cs-CZ" sz="32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ještě jiné předměty, které se blýskají?</a:t>
            </a:r>
          </a:p>
        </p:txBody>
      </p:sp>
      <p:pic>
        <p:nvPicPr>
          <p:cNvPr id="3076" name="Picture 4" descr="C:\Documents and Settings\Alena T\Local Settings\Temporary Internet Files\Content.IE5\V3I0JEVZ\MP9004116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44168" y="4931965"/>
            <a:ext cx="1296144" cy="1296144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2" name="Obrázek 11" descr="boty-lesk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32600" y="3923853"/>
            <a:ext cx="1976251" cy="1934174"/>
          </a:xfrm>
          <a:prstGeom prst="rect">
            <a:avLst/>
          </a:prstGeom>
        </p:spPr>
      </p:pic>
      <p:pic>
        <p:nvPicPr>
          <p:cNvPr id="13" name="Obrázek 12" descr="blesk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12520" y="1475581"/>
            <a:ext cx="2160240" cy="1788949"/>
          </a:xfrm>
          <a:prstGeom prst="rect">
            <a:avLst/>
          </a:prstGeom>
        </p:spPr>
      </p:pic>
      <p:pic>
        <p:nvPicPr>
          <p:cNvPr id="14" name="Obrázek 13" descr="fotografování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3808" y="2483693"/>
            <a:ext cx="1296144" cy="1238792"/>
          </a:xfrm>
          <a:prstGeom prst="rect">
            <a:avLst/>
          </a:prstGeom>
        </p:spPr>
      </p:pic>
      <p:pic>
        <p:nvPicPr>
          <p:cNvPr id="15" name="Obrázek 14" descr="MM900040906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80272" y="3131765"/>
            <a:ext cx="2181225" cy="161925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47824" y="5796061"/>
            <a:ext cx="807650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CD odráží světlo, leskne se.                 Blýskají se naleštěné boty.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POLYKAT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Posouvat sousta přes ústní dutinu do žaludku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polykají svačinu.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myslíš, co je zdravější,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polykat malá nebo velká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sousta? Jak polykáš Ty?</a:t>
            </a:r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Alena T\Local Settings\Temporary Internet Files\Content.IE5\V3I0JEVZ\MP9004096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8544" y="2195661"/>
            <a:ext cx="2232248" cy="2232248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7" name="Obrázek 6" descr="sous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7824" y="2267669"/>
            <a:ext cx="2304256" cy="2304256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4105" name="Picture 9" descr="C:\Documents and Settings\Alena T\Local Settings\Temporary Internet Files\Content.IE5\86PASBB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2000" y="5364013"/>
            <a:ext cx="2700052" cy="1800035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8" name="Obrázek 7" descr="hamburger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1800" y="4787949"/>
            <a:ext cx="2016224" cy="17879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PLYNOUT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Pomalu téct, pomalu ubíhat (čas), být důsledkem něčeho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 řece pomalu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plyne.</a:t>
            </a:r>
          </a:p>
        </p:txBody>
      </p:sp>
      <p:pic>
        <p:nvPicPr>
          <p:cNvPr id="5122" name="Picture 2" descr="C:\Documents and Settings\Alena T\Local Settings\Temporary Internet Files\Content.IE5\HUIRV7X0\MP9004242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6176" y="2339677"/>
            <a:ext cx="2952080" cy="1932690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5123" name="Picture 3" descr="C:\Documents and Settings\Alena T\Local Settings\Temporary Internet Files\Content.IE5\HUIRV7X0\MP9004484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5003973"/>
            <a:ext cx="1952359" cy="2287921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5126" name="Picture 6" descr="C:\Documents and Settings\Alena T\Local Settings\Temporary Internet Files\Content.IE5\86PASBBR\MC9003791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6576" y="3477959"/>
            <a:ext cx="2232248" cy="178777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448024" y="5652045"/>
            <a:ext cx="7376956" cy="14662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Když čekáš na kamaráda, čas plyne pomalu.</a:t>
            </a: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Když jsi s kamarádem, najednou čas utíká pěkně rychle…</a:t>
            </a:r>
          </a:p>
          <a:p>
            <a:endParaRPr lang="cs-CZ" sz="24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Jak je to možné?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32000" y="4571925"/>
            <a:ext cx="530921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Je noc, z toho plyne, že je čas ke spánku.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PLÝTVAT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Zbytečně spotřebovávat, zbytečně utrácet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Často plýtváme potravinami, a to i ve škole.  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A jinde mají lidé hlad…              </a:t>
            </a:r>
            <a:endParaRPr lang="cs-CZ" sz="24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Alena T\Local Settings\Temporary Internet Files\Content.IE5\86PASBBR\MP9004236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816" y="4211885"/>
            <a:ext cx="1619598" cy="1619598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6147" name="Picture 3" descr="C:\Documents and Settings\Alena T\Local Settings\Temporary Internet Files\Content.IE5\V3I0JEVZ\MC9004376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08664" y="5580037"/>
            <a:ext cx="1105145" cy="1253753"/>
          </a:xfrm>
          <a:prstGeom prst="rect">
            <a:avLst/>
          </a:prstGeom>
          <a:noFill/>
        </p:spPr>
      </p:pic>
      <p:pic>
        <p:nvPicPr>
          <p:cNvPr id="6153" name="Picture 9" descr="C:\Documents and Settings\Alena T\Local Settings\Temporary Internet Files\Content.IE5\V3I0JEVZ\MC90044038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55936" y="2411685"/>
            <a:ext cx="1872208" cy="1872208"/>
          </a:xfrm>
          <a:prstGeom prst="rect">
            <a:avLst/>
          </a:prstGeom>
          <a:noFill/>
        </p:spPr>
      </p:pic>
      <p:pic>
        <p:nvPicPr>
          <p:cNvPr id="6152" name="Picture 8" descr="C:\Documents and Settings\Alena T\Local Settings\Temporary Internet Files\Content.IE5\V3I0JEVZ\MC90034314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27944" y="2051645"/>
            <a:ext cx="1089050" cy="9098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159992" y="4859957"/>
            <a:ext cx="699550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Plýtváme zbytečně některými surovinami, které by se</a:t>
            </a:r>
          </a:p>
          <a:p>
            <a:r>
              <a:rPr lang="cs-CZ" sz="2400" b="1" dirty="0" smtClean="0">
                <a:latin typeface="+mn-lt"/>
              </a:rPr>
              <a:t>daly znovu recyklovat.</a:t>
            </a:r>
            <a:endParaRPr lang="cs-CZ" sz="2400" b="1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0272" y="5580037"/>
            <a:ext cx="4104456" cy="43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Špatně utahujeme kohoutky.</a:t>
            </a:r>
            <a:endParaRPr lang="cs-CZ" sz="2400" b="1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808" y="6156101"/>
            <a:ext cx="7153881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Kde a jak můžeš Ty sám šetřit a zbytečně 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ničím neplýtvat?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VZLYKAT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Plakat, naříkat</a:t>
            </a: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pláčou, když je něco bolí, když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ztratí něco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cenného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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když vidí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druhého se trápit, jsou také smutní. 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Smutek patří také k životu.</a:t>
            </a:r>
          </a:p>
          <a:p>
            <a:pPr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30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dokážeš co nejrychleji zase rozveselit?</a:t>
            </a:r>
          </a:p>
        </p:txBody>
      </p:sp>
      <p:pic>
        <p:nvPicPr>
          <p:cNvPr id="7171" name="Picture 3" descr="C:\Documents and Settings\Alena T\Local Settings\Temporary Internet Files\Content.IE5\86PASBBR\MP9004486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8464" y="2339677"/>
            <a:ext cx="2728256" cy="410445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7172" name="Picture 4" descr="C:\Documents and Settings\Alena T\Local Settings\Temporary Internet Files\Content.IE5\HUIRV7X0\MC9004114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832" y="2267669"/>
            <a:ext cx="2241394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L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slyšet, mlýn, blýskat se, polykat, plynout, plýtvat, vzlykat,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lysý, lýtko, lýko, lyže, pelyněk, plyš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Zkus sám vysvětlit význam slov, které jsme se dnes učili.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624</TotalTime>
  <Words>538</Words>
  <Application>Microsoft Office PowerPoint</Application>
  <PresentationFormat>Vlastní</PresentationFormat>
  <Paragraphs>130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</vt:lpstr>
      <vt:lpstr>  Všechna vyjmenovaná slova po L</vt:lpstr>
      <vt:lpstr>Co znamená slovo SLYŠET?</vt:lpstr>
      <vt:lpstr>Co znamená slovo MLÝN?</vt:lpstr>
      <vt:lpstr>Co znamená slovo BLÝSKAT SE?</vt:lpstr>
      <vt:lpstr>Co znamená slovo POLYKAT?</vt:lpstr>
      <vt:lpstr>Co znamená slovo PLYNOUT?</vt:lpstr>
      <vt:lpstr>Co znamená slovo PLÝTVAT?</vt:lpstr>
      <vt:lpstr>Co znamená slovo VZLYKAT?</vt:lpstr>
      <vt:lpstr>Malé opakování,   všechna vyjmenovaná slova po 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83</cp:revision>
  <cp:lastPrinted>1601-01-01T00:00:00Z</cp:lastPrinted>
  <dcterms:created xsi:type="dcterms:W3CDTF">2011-08-21T18:05:50Z</dcterms:created>
  <dcterms:modified xsi:type="dcterms:W3CDTF">2013-04-02T08:08:25Z</dcterms:modified>
</cp:coreProperties>
</file>