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0"/>
  </p:notesMasterIdLst>
  <p:sldIdLst>
    <p:sldId id="256" r:id="rId2"/>
    <p:sldId id="262" r:id="rId3"/>
    <p:sldId id="267" r:id="rId4"/>
    <p:sldId id="268" r:id="rId5"/>
    <p:sldId id="271" r:id="rId6"/>
    <p:sldId id="272" r:id="rId7"/>
    <p:sldId id="273" r:id="rId8"/>
    <p:sldId id="286" r:id="rId9"/>
    <p:sldId id="287" r:id="rId10"/>
    <p:sldId id="292" r:id="rId11"/>
    <p:sldId id="288" r:id="rId12"/>
    <p:sldId id="265" r:id="rId13"/>
    <p:sldId id="270" r:id="rId14"/>
    <p:sldId id="269" r:id="rId15"/>
    <p:sldId id="274" r:id="rId16"/>
    <p:sldId id="275" r:id="rId17"/>
    <p:sldId id="285" r:id="rId18"/>
    <p:sldId id="290" r:id="rId19"/>
    <p:sldId id="291" r:id="rId20"/>
    <p:sldId id="289" r:id="rId21"/>
    <p:sldId id="280" r:id="rId22"/>
    <p:sldId id="281" r:id="rId23"/>
    <p:sldId id="282" r:id="rId24"/>
    <p:sldId id="283" r:id="rId25"/>
    <p:sldId id="279" r:id="rId26"/>
    <p:sldId id="276" r:id="rId27"/>
    <p:sldId id="277" r:id="rId28"/>
    <p:sldId id="26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FF66"/>
    <a:srgbClr val="FFFFCC"/>
    <a:srgbClr val="FF9933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9" autoAdjust="0"/>
    <p:restoredTop sz="94660"/>
  </p:normalViewPr>
  <p:slideViewPr>
    <p:cSldViewPr>
      <p:cViewPr>
        <p:scale>
          <a:sx n="75" d="100"/>
          <a:sy n="75" d="100"/>
        </p:scale>
        <p:origin x="-1032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VY_32_INOVACE_Rostliny v lese – STROMY A KEŘE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říjen/listopad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425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říjen/listopad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2208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72208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89951"/>
          <a:ext cx="5849872" cy="56471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VY_32_INOVACE_Rostliny v lese – STROMY A KEŘE</a:t>
          </a:r>
          <a:endParaRPr lang="cs-CZ" sz="2000" kern="1200" dirty="0" smtClean="0"/>
        </a:p>
      </dsp:txBody>
      <dsp:txXfrm>
        <a:off x="301774" y="2489951"/>
        <a:ext cx="5849872" cy="564713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1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9.jpeg"/><Relationship Id="rId4" Type="http://schemas.openxmlformats.org/officeDocument/2006/relationships/image" Target="../media/image30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4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isnicky-akordy.cz/jarek-nohavica/hlidac-krav" TargetMode="External"/><Relationship Id="rId5" Type="http://schemas.openxmlformats.org/officeDocument/2006/relationships/image" Target="../media/image34.png"/><Relationship Id="rId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axus_baccata_03_ies.jpg" TargetMode="External"/><Relationship Id="rId3" Type="http://schemas.openxmlformats.org/officeDocument/2006/relationships/hyperlink" Target="http://cs.wikipedia.org/wiki/Soubor:Corylus_maxima_'Purpurea'_a1.jpg" TargetMode="External"/><Relationship Id="rId7" Type="http://schemas.openxmlformats.org/officeDocument/2006/relationships/hyperlink" Target="http://cs.wikipedia.org/wiki/Soubor:Ilex_species,_Common_Holly_1_-_geograph.org.uk_-_1045017.jpg" TargetMode="External"/><Relationship Id="rId12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Horse-chestnut_8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ris-quadrifolia(vonSeite).jpg" TargetMode="External"/><Relationship Id="rId11" Type="http://schemas.openxmlformats.org/officeDocument/2006/relationships/hyperlink" Target="http://cs.wikipedia.org/wiki/Soubor:Blackberries_on_bush.jpg" TargetMode="External"/><Relationship Id="rId5" Type="http://schemas.openxmlformats.org/officeDocument/2006/relationships/hyperlink" Target="http://cs.wikipedia.org/wiki/Soubor:Leucobryum_glaucum.jpg" TargetMode="External"/><Relationship Id="rId10" Type="http://schemas.openxmlformats.org/officeDocument/2006/relationships/hyperlink" Target="http://cs.wikipedia.org/wiki/Soubor:Buchenwald_1.jpg" TargetMode="External"/><Relationship Id="rId4" Type="http://schemas.openxmlformats.org/officeDocument/2006/relationships/hyperlink" Target="http://cs.wikipedia.org/wiki/Soubor:Illustration_Sambucus_nigra0.jpg" TargetMode="External"/><Relationship Id="rId9" Type="http://schemas.openxmlformats.org/officeDocument/2006/relationships/hyperlink" Target="http://cs.wikipedia.org/wiki/Soubor:Henban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59076974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Český jazyk </a:t>
            </a:r>
            <a:r>
              <a:rPr lang="cs-CZ" sz="1600" dirty="0" smtClean="0"/>
              <a:t>– opakování významu slov – slov významem nadřazeným, druh věty. 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3, 4, 12, 13, 14 </a:t>
            </a:r>
            <a:r>
              <a:rPr lang="cs-CZ" sz="1600" dirty="0"/>
              <a:t>je výkladový.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5, 6, 7, 15, 16  </a:t>
            </a:r>
            <a:r>
              <a:rPr lang="cs-CZ" sz="1600" dirty="0"/>
              <a:t>– Kliknutím do volného prostoru postupně přiřazujeme </a:t>
            </a:r>
            <a:r>
              <a:rPr lang="cs-CZ" sz="1600" dirty="0" smtClean="0"/>
              <a:t>názvy dřevin, bylin a jedovatých rostlin, stromů, keřů.</a:t>
            </a:r>
          </a:p>
          <a:p>
            <a:pPr marL="301943" lvl="1" indent="0">
              <a:buNone/>
            </a:pPr>
            <a:r>
              <a:rPr lang="cs-CZ" sz="1600" dirty="0" smtClean="0"/>
              <a:t>Snímek 8 až 11, 17 až 20 je opakovací kvíz. Kliknutím do správné odpovědi se objeví </a:t>
            </a:r>
            <a:r>
              <a:rPr lang="cs-CZ" sz="1600" dirty="0" err="1" smtClean="0"/>
              <a:t>smajlík</a:t>
            </a:r>
            <a:r>
              <a:rPr lang="cs-CZ" sz="1600" dirty="0" smtClean="0"/>
              <a:t>.</a:t>
            </a:r>
          </a:p>
          <a:p>
            <a:pPr marL="301943" lvl="1" indent="0">
              <a:buNone/>
            </a:pPr>
            <a:r>
              <a:rPr lang="cs-CZ" sz="1600" dirty="0" smtClean="0"/>
              <a:t>Snímek 21 až 24 slouží k opakování a shrnutí učiva.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 smtClean="0"/>
              <a:t>Na snímku č. 25 po přepnutí na funkci pera spojíme slova podle zadání.</a:t>
            </a:r>
          </a:p>
          <a:p>
            <a:pPr marL="301943" lvl="1" indent="0">
              <a:buNone/>
            </a:pPr>
            <a:r>
              <a:rPr lang="cs-CZ" sz="1600" dirty="0" smtClean="0"/>
              <a:t>Na </a:t>
            </a:r>
            <a:r>
              <a:rPr lang="cs-CZ" sz="1600" dirty="0"/>
              <a:t>snímku č. </a:t>
            </a:r>
            <a:r>
              <a:rPr lang="cs-CZ" sz="1600" dirty="0" smtClean="0"/>
              <a:t>26 (27) opakujeme učivo a přiřazujeme slova významem nadřazená (druhy vět). </a:t>
            </a:r>
            <a:r>
              <a:rPr lang="cs-CZ" sz="1600" dirty="0"/>
              <a:t>Kontrola po kliknutí do volného prostoru.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Materiál </a:t>
            </a:r>
            <a:r>
              <a:rPr lang="cs-CZ" sz="1600"/>
              <a:t>obsahuje </a:t>
            </a:r>
            <a:r>
              <a:rPr lang="cs-CZ" sz="1600" smtClean="0"/>
              <a:t>28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</a:t>
            </a:r>
            <a:r>
              <a:rPr lang="cs-CZ" dirty="0"/>
              <a:t>v lese a u </a:t>
            </a:r>
            <a:r>
              <a:rPr lang="cs-CZ" dirty="0" smtClean="0"/>
              <a:t>lesa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Dřeviny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11216" y="3429000"/>
            <a:ext cx="3361184" cy="26971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4098" name="Picture 2" descr="C:\Users\rej\AppData\Local\Microsoft\Windows\Temporary Internet Files\Content.IE5\7RN22DKY\MP90039962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899" y="3429000"/>
            <a:ext cx="3371453" cy="26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j\AppData\Local\Microsoft\Windows\Temporary Internet Files\Content.IE5\BIBJQ3KT\MP9004228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97324"/>
            <a:ext cx="3497610" cy="322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8888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</a:t>
            </a:r>
            <a:r>
              <a:rPr lang="cs-CZ" dirty="0"/>
              <a:t>v lese a u </a:t>
            </a:r>
            <a:r>
              <a:rPr lang="cs-CZ" dirty="0" smtClean="0"/>
              <a:t>lesa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2464" y="2348881"/>
            <a:ext cx="3822192" cy="639762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Dřeviny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348880"/>
            <a:ext cx="3822192" cy="639762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Byliny 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11216" y="3429000"/>
            <a:ext cx="3793232" cy="2697163"/>
          </a:xfrm>
        </p:spPr>
        <p:txBody>
          <a:bodyPr>
            <a:noAutofit/>
          </a:bodyPr>
          <a:lstStyle/>
          <a:p>
            <a:pPr lvl="0"/>
            <a:r>
              <a:rPr lang="cs-CZ" sz="2400" dirty="0" smtClean="0">
                <a:solidFill>
                  <a:schemeClr val="tx1"/>
                </a:solidFill>
              </a:rPr>
              <a:t>Byliny jsou rostliny</a:t>
            </a:r>
            <a:r>
              <a:rPr lang="cs-CZ" sz="2400" dirty="0">
                <a:solidFill>
                  <a:schemeClr val="tx1"/>
                </a:solidFill>
              </a:rPr>
              <a:t>, které mají dužnatý </a:t>
            </a:r>
            <a:r>
              <a:rPr lang="cs-CZ" sz="2400" dirty="0" smtClean="0">
                <a:solidFill>
                  <a:schemeClr val="tx1"/>
                </a:solidFill>
              </a:rPr>
              <a:t>stonek.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429000"/>
            <a:ext cx="3957835" cy="26971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Dřeviny jsou rostliny</a:t>
            </a:r>
            <a:r>
              <a:rPr lang="cs-CZ" sz="2400" dirty="0">
                <a:solidFill>
                  <a:schemeClr val="tx1"/>
                </a:solidFill>
              </a:rPr>
              <a:t>, které mají dřevnatý </a:t>
            </a:r>
            <a:r>
              <a:rPr lang="cs-CZ" sz="2400" dirty="0" smtClean="0">
                <a:solidFill>
                  <a:schemeClr val="tx1"/>
                </a:solidFill>
              </a:rPr>
              <a:t>stonek.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Patří sem stromy a </a:t>
            </a:r>
            <a:r>
              <a:rPr lang="cs-CZ" sz="2400" dirty="0">
                <a:solidFill>
                  <a:schemeClr val="tx1"/>
                </a:solidFill>
              </a:rPr>
              <a:t>keře 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rej\AppData\Local\Microsoft\Windows\Temporary Internet Files\Content.IE5\OWOWNQG9\MP90040078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 b="6868"/>
          <a:stretch/>
        </p:blipFill>
        <p:spPr bwMode="auto">
          <a:xfrm>
            <a:off x="755576" y="4365104"/>
            <a:ext cx="1800200" cy="116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FX47HNQS\MP90044861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49" t="2963" r="9100" b="65626"/>
          <a:stretch/>
        </p:blipFill>
        <p:spPr bwMode="auto">
          <a:xfrm>
            <a:off x="2699792" y="4352558"/>
            <a:ext cx="1645308" cy="114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GLNKIR2U\MC9003830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96818"/>
            <a:ext cx="1812341" cy="158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OWOWNQG9\MC9003830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91496"/>
            <a:ext cx="1584176" cy="158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998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bříza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jírovec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hloh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ez černý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9" name="Obrázek 18" descr="IMG_1765.JPG"/>
          <p:cNvPicPr>
            <a:picLocks noChangeAspect="1"/>
          </p:cNvPicPr>
          <p:nvPr/>
        </p:nvPicPr>
        <p:blipFill>
          <a:blip r:embed="rId2" cstate="print"/>
          <a:srcRect l="49708" t="7496" r="19520" b="38851"/>
          <a:stretch>
            <a:fillRect/>
          </a:stretch>
        </p:blipFill>
        <p:spPr>
          <a:xfrm>
            <a:off x="899592" y="1268760"/>
            <a:ext cx="1478282" cy="1933138"/>
          </a:xfrm>
          <a:prstGeom prst="rect">
            <a:avLst/>
          </a:prstGeom>
        </p:spPr>
      </p:pic>
      <p:pic>
        <p:nvPicPr>
          <p:cNvPr id="1026" name="Picture 2" descr="C:\Users\Lucie\AppData\Local\Microsoft\Windows\Temporary Internet Files\Content.IE5\KICHX765\MP900406900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410" y="1554462"/>
            <a:ext cx="2088233" cy="1670587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259632" y="28529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foto:autor</a:t>
            </a:r>
            <a:endParaRPr lang="cs-CZ" dirty="0"/>
          </a:p>
        </p:txBody>
      </p:sp>
      <p:pic>
        <p:nvPicPr>
          <p:cNvPr id="21" name="Obrázek 20" descr="kasta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948264" y="1268760"/>
            <a:ext cx="1392774" cy="1916662"/>
          </a:xfrm>
          <a:prstGeom prst="rect">
            <a:avLst/>
          </a:prstGeom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596336" y="285293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 l="31270" t="28739" r="27781" b="22421"/>
          <a:stretch>
            <a:fillRect/>
          </a:stretch>
        </p:blipFill>
        <p:spPr bwMode="auto">
          <a:xfrm>
            <a:off x="251520" y="3787731"/>
            <a:ext cx="2736304" cy="2039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Zástupný symbol pro obsah 1"/>
          <p:cNvSpPr txBox="1">
            <a:spLocks/>
          </p:cNvSpPr>
          <p:nvPr/>
        </p:nvSpPr>
        <p:spPr>
          <a:xfrm>
            <a:off x="1979712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02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 l="10151" t="42481" r="70273" b="7636"/>
          <a:stretch>
            <a:fillRect/>
          </a:stretch>
        </p:blipFill>
        <p:spPr bwMode="auto">
          <a:xfrm>
            <a:off x="6948264" y="3789040"/>
            <a:ext cx="1296144" cy="2064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Zástupný symbol pro obsah 1"/>
          <p:cNvSpPr txBox="1">
            <a:spLocks/>
          </p:cNvSpPr>
          <p:nvPr/>
        </p:nvSpPr>
        <p:spPr>
          <a:xfrm>
            <a:off x="8172400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03</a:t>
            </a:r>
          </a:p>
        </p:txBody>
      </p:sp>
      <p:pic>
        <p:nvPicPr>
          <p:cNvPr id="2051" name="Picture 3" descr="C:\Users\rej\AppData\Local\Microsoft\Windows\Temporary Internet Files\Content.IE5\FX47HNQS\MP9004337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0439" y="3787731"/>
            <a:ext cx="2514913" cy="204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8349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tulipán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sedmikráska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pomněnka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oves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bělomech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chrpa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050" name="Picture 2" descr="C:\Users\Lucie\AppData\Local\Microsoft\Windows\Temporary Internet Files\Content.IE5\I3GV8HG6\MP9004484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2993" y="1166746"/>
            <a:ext cx="1349896" cy="2024844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 l="11222" t="52560" r="62200" b="14366"/>
          <a:stretch>
            <a:fillRect/>
          </a:stretch>
        </p:blipFill>
        <p:spPr bwMode="auto">
          <a:xfrm>
            <a:off x="3419872" y="3861048"/>
            <a:ext cx="249970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Zástupný symbol pro obsah 1"/>
          <p:cNvSpPr txBox="1">
            <a:spLocks/>
          </p:cNvSpPr>
          <p:nvPr/>
        </p:nvSpPr>
        <p:spPr>
          <a:xfrm>
            <a:off x="5076056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05</a:t>
            </a: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/>
          <a:srcRect l="11222" t="46304" r="47435" b="5501"/>
          <a:stretch>
            <a:fillRect/>
          </a:stretch>
        </p:blipFill>
        <p:spPr bwMode="auto">
          <a:xfrm>
            <a:off x="323528" y="3916597"/>
            <a:ext cx="2592288" cy="1888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2051720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04</a:t>
            </a:r>
          </a:p>
        </p:txBody>
      </p:sp>
      <p:pic>
        <p:nvPicPr>
          <p:cNvPr id="2054" name="Picture 6" descr="C:\Users\Lucie\AppData\Local\Microsoft\Windows\Temporary Internet Files\Content.IE5\I3GV8HG6\MP90042549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76757" y="3861048"/>
            <a:ext cx="1927691" cy="1937150"/>
          </a:xfrm>
          <a:prstGeom prst="rect">
            <a:avLst/>
          </a:prstGeom>
          <a:noFill/>
        </p:spPr>
      </p:pic>
      <p:pic>
        <p:nvPicPr>
          <p:cNvPr id="3075" name="Picture 3" descr="C:\Users\rej\AppData\Local\Microsoft\Windows\Temporary Internet Files\Content.IE5\OWOWNQG9\MC900428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589" y="1365965"/>
            <a:ext cx="15398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ej\AppData\Local\Microsoft\Windows\Temporary Internet Files\Content.IE5\FX47HNQS\MC9003586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526" y="1334127"/>
            <a:ext cx="1580083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8349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Pozor na jedovaté rostliny!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onvalinka vonná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raní oko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ulík zlomocný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esmína ostrolistá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is červený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lín černý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076" name="Picture 4" descr="C:\Users\Lucie\AppData\Local\Microsoft\Windows\Temporary Internet Files\Content.IE5\I3GV8HG6\MC900088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340768"/>
            <a:ext cx="1548459" cy="1841046"/>
          </a:xfrm>
          <a:prstGeom prst="rect">
            <a:avLst/>
          </a:prstGeom>
          <a:noFill/>
        </p:spPr>
      </p:pic>
      <p:pic>
        <p:nvPicPr>
          <p:cNvPr id="21" name="Picture 3" descr="D:\Fotky\DOVOLENE\Letni\Spanelsko_2009\IMG_4424.JPG"/>
          <p:cNvPicPr>
            <a:picLocks noChangeAspect="1" noChangeArrowheads="1"/>
          </p:cNvPicPr>
          <p:nvPr/>
        </p:nvPicPr>
        <p:blipFill>
          <a:blip r:embed="rId3" cstate="print"/>
          <a:srcRect l="7134" t="1241" r="38176" b="3652"/>
          <a:stretch>
            <a:fillRect/>
          </a:stretch>
        </p:blipFill>
        <p:spPr bwMode="auto">
          <a:xfrm>
            <a:off x="6876256" y="1268760"/>
            <a:ext cx="1490566" cy="1944216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6948264" y="2852936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23" name="Obrázek 22" descr="vrani o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19872" y="1430778"/>
            <a:ext cx="2376264" cy="1782198"/>
          </a:xfrm>
          <a:prstGeom prst="rect">
            <a:avLst/>
          </a:prstGeom>
        </p:spPr>
      </p:pic>
      <p:sp>
        <p:nvSpPr>
          <p:cNvPr id="31" name="Obdélník 30"/>
          <p:cNvSpPr/>
          <p:nvPr/>
        </p:nvSpPr>
        <p:spPr>
          <a:xfrm>
            <a:off x="5076056" y="2780928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č.06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 l="11812" t="45000" r="56885" b="5861"/>
          <a:stretch>
            <a:fillRect/>
          </a:stretch>
        </p:blipFill>
        <p:spPr bwMode="auto">
          <a:xfrm>
            <a:off x="611560" y="3787680"/>
            <a:ext cx="2016224" cy="1978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" name="Obdélník 31"/>
          <p:cNvSpPr/>
          <p:nvPr/>
        </p:nvSpPr>
        <p:spPr>
          <a:xfrm>
            <a:off x="1979712" y="5373216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č.07</a:t>
            </a:r>
            <a:endParaRPr lang="cs-CZ" dirty="0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/>
          <a:srcRect l="11222" t="45359" r="53341" b="6446"/>
          <a:stretch>
            <a:fillRect/>
          </a:stretch>
        </p:blipFill>
        <p:spPr bwMode="auto">
          <a:xfrm>
            <a:off x="3419872" y="3771038"/>
            <a:ext cx="2376264" cy="201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Obdélník 32"/>
          <p:cNvSpPr/>
          <p:nvPr/>
        </p:nvSpPr>
        <p:spPr>
          <a:xfrm>
            <a:off x="5148064" y="5445224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č.08</a:t>
            </a:r>
            <a:endParaRPr lang="cs-CZ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/>
          <a:srcRect l="12903" t="45000" r="60201" b="20035"/>
          <a:stretch>
            <a:fillRect/>
          </a:stretch>
        </p:blipFill>
        <p:spPr bwMode="auto">
          <a:xfrm>
            <a:off x="6427591" y="3861048"/>
            <a:ext cx="2392881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Obdélník 33"/>
          <p:cNvSpPr/>
          <p:nvPr/>
        </p:nvSpPr>
        <p:spPr>
          <a:xfrm>
            <a:off x="8100392" y="5373216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2618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3127547"/>
            <a:ext cx="4151392" cy="18717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bylina.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Nejsem jedovatá rostlina.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sedmkrát krásná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93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936" y="474692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936" y="377839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sedmikráska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79483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3794676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757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3057864"/>
            <a:ext cx="4038216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zimu opadávám.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ve smíšeném lese.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46960" y="380189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46960" y="47162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28875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383519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5054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29526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757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20608" y="2875226"/>
            <a:ext cx="4223400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bylina.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Rostu v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Pomáhám zadržovat vodu.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Rostu těsně u země.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maliník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732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20608" y="2875226"/>
            <a:ext cx="4223400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Rostu v lese.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tx1"/>
                </a:solidFill>
              </a:rPr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řevo mám tvrdé.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jsou bukvice.</a:t>
            </a: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757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a keře v lese a u lesa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Strom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Keř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1026" name="Picture 2" descr="C:\Users\rej\AppData\Local\Microsoft\Windows\Temporary Internet Files\Content.IE5\BIBJQ3KT\MC90044179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044" y="3429000"/>
            <a:ext cx="2697163" cy="26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rej\AppData\Local\Microsoft\Windows\Temporary Internet Files\Content.IE5\UDYLOKRK\MC9002963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167204" cy="209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394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rej\AppData\Local\Microsoft\Windows\Temporary Internet Files\Content.IE5\3PFY2U2D\MC90044179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795" y="3014386"/>
            <a:ext cx="3031232" cy="303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 - keř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76120" y="2348880"/>
            <a:ext cx="3822192" cy="63976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Části stromu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76554" y="2348880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Části keře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125" name="Picture 5" descr="C:\Users\rej\AppData\Local\Microsoft\Windows\Temporary Internet Files\Content.IE5\UDYLOKRK\MC9002963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05064"/>
            <a:ext cx="3167204" cy="20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657329" y="3058772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větve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82546" y="3078326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větve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35206" y="5695755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kořeny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7851" y="3415409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(koruna)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3304" y="5172535"/>
            <a:ext cx="1031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kmen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70003" y="6002124"/>
            <a:ext cx="12314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kořeny</a:t>
            </a:r>
            <a:endParaRPr lang="cs-CZ" sz="2800" dirty="0">
              <a:solidFill>
                <a:srgbClr val="00206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>
            <a:off x="3026559" y="3500274"/>
            <a:ext cx="654591" cy="817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5" idx="2"/>
          </p:cNvCxnSpPr>
          <p:nvPr/>
        </p:nvCxnSpPr>
        <p:spPr>
          <a:xfrm flipH="1">
            <a:off x="2339752" y="6218975"/>
            <a:ext cx="1211168" cy="1527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484355" y="5543160"/>
            <a:ext cx="855397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6" idx="3"/>
          </p:cNvCxnSpPr>
          <p:nvPr/>
        </p:nvCxnSpPr>
        <p:spPr>
          <a:xfrm>
            <a:off x="1820185" y="3677019"/>
            <a:ext cx="519567" cy="1526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732241" y="6240968"/>
            <a:ext cx="1037762" cy="1308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7446541" y="3510142"/>
            <a:ext cx="646923" cy="639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83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a keře v lese a u lesa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38704" y="2492897"/>
            <a:ext cx="3822192" cy="63976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Strom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0248" y="2492896"/>
            <a:ext cx="3822192" cy="63976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Keř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860032" y="3252117"/>
            <a:ext cx="3833230" cy="2697163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</a:rPr>
              <a:t>Keře nemají kmen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Keře mají </a:t>
            </a:r>
            <a:r>
              <a:rPr lang="cs-CZ" sz="2400" dirty="0">
                <a:solidFill>
                  <a:schemeClr val="tx1"/>
                </a:solidFill>
              </a:rPr>
              <a:t>pouze větve. 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Ty </a:t>
            </a:r>
            <a:r>
              <a:rPr lang="cs-CZ" sz="2400" dirty="0">
                <a:solidFill>
                  <a:schemeClr val="tx1"/>
                </a:solidFill>
              </a:rPr>
              <a:t>se větví přímo u země nebo těsně </a:t>
            </a:r>
            <a:r>
              <a:rPr lang="cs-CZ" sz="2400" dirty="0" smtClean="0">
                <a:solidFill>
                  <a:schemeClr val="tx1"/>
                </a:solidFill>
              </a:rPr>
              <a:t>nad </a:t>
            </a:r>
            <a:r>
              <a:rPr lang="cs-CZ" sz="2400" dirty="0">
                <a:solidFill>
                  <a:schemeClr val="tx1"/>
                </a:solidFill>
              </a:rPr>
              <a:t>zemí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7545" y="3252117"/>
            <a:ext cx="4032448" cy="2697163"/>
          </a:xfrm>
        </p:spPr>
        <p:txBody>
          <a:bodyPr>
            <a:noAutofit/>
          </a:bodyPr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Strom </a:t>
            </a:r>
            <a:r>
              <a:rPr lang="cs-CZ" sz="2400" dirty="0">
                <a:solidFill>
                  <a:schemeClr val="tx1"/>
                </a:solidFill>
              </a:rPr>
              <a:t>má kmen a větve.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Horní </a:t>
            </a:r>
            <a:r>
              <a:rPr lang="cs-CZ" sz="2400" dirty="0">
                <a:solidFill>
                  <a:schemeClr val="tx1"/>
                </a:solidFill>
              </a:rPr>
              <a:t>část stromu, kde dochází k větvení, se nazývá koruna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392604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Stromy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borovice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bříza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buk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javor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jírovec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9" name="Picture 2" descr="C:\Users\Lucie\Desktop\OBRAZKY domy\jehlicnate stromy\DSC_99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76672"/>
            <a:ext cx="1799993" cy="271590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87624" y="2780928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4098" name="Picture 2" descr="C:\Users\Lucie\AppData\Local\Microsoft\Windows\Temporary Internet Files\Content.IE5\KICHX765\MP900406900[3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268760"/>
            <a:ext cx="2383160" cy="1906528"/>
          </a:xfrm>
          <a:prstGeom prst="rect">
            <a:avLst/>
          </a:prstGeom>
          <a:noFill/>
        </p:spPr>
      </p:pic>
      <p:pic>
        <p:nvPicPr>
          <p:cNvPr id="21" name="Obrázek 20" descr="450px-Buchenwald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620688"/>
            <a:ext cx="1944216" cy="2592288"/>
          </a:xfrm>
          <a:prstGeom prst="rect">
            <a:avLst/>
          </a:prstGeom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668344" y="2708920"/>
            <a:ext cx="936104" cy="5040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10</a:t>
            </a:r>
          </a:p>
        </p:txBody>
      </p:sp>
      <p:pic>
        <p:nvPicPr>
          <p:cNvPr id="23" name="Obrázek 22" descr="IMG_1765.JPG"/>
          <p:cNvPicPr>
            <a:picLocks noChangeAspect="1"/>
          </p:cNvPicPr>
          <p:nvPr/>
        </p:nvPicPr>
        <p:blipFill>
          <a:blip r:embed="rId5" cstate="print"/>
          <a:srcRect l="49708" t="7496" r="19520" b="38851"/>
          <a:stretch>
            <a:fillRect/>
          </a:stretch>
        </p:blipFill>
        <p:spPr>
          <a:xfrm>
            <a:off x="827584" y="3717032"/>
            <a:ext cx="1584176" cy="2071615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1187624" y="55172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foto:autor</a:t>
            </a:r>
            <a:endParaRPr lang="cs-CZ" dirty="0"/>
          </a:p>
        </p:txBody>
      </p:sp>
      <p:pic>
        <p:nvPicPr>
          <p:cNvPr id="4099" name="Picture 3" descr="C:\Users\Lucie\AppData\Local\Microsoft\Windows\Temporary Internet Files\Content.IE5\I3GV8HG6\MP900403476[2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789040"/>
            <a:ext cx="1588577" cy="1986732"/>
          </a:xfrm>
          <a:prstGeom prst="rect">
            <a:avLst/>
          </a:prstGeom>
          <a:noFill/>
        </p:spPr>
      </p:pic>
      <p:pic>
        <p:nvPicPr>
          <p:cNvPr id="31" name="Obrázek 30" descr="kastan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76256" y="3789040"/>
            <a:ext cx="1445100" cy="1988670"/>
          </a:xfrm>
          <a:prstGeom prst="rect">
            <a:avLst/>
          </a:prstGeom>
        </p:spPr>
      </p:pic>
      <p:sp>
        <p:nvSpPr>
          <p:cNvPr id="32" name="Zástupný symbol pro obsah 1"/>
          <p:cNvSpPr txBox="1">
            <a:spLocks/>
          </p:cNvSpPr>
          <p:nvPr/>
        </p:nvSpPr>
        <p:spPr>
          <a:xfrm>
            <a:off x="7524328" y="5445224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01</a:t>
            </a:r>
          </a:p>
        </p:txBody>
      </p:sp>
    </p:spTree>
    <p:extLst>
      <p:ext uri="{BB962C8B-B14F-4D97-AF65-F5344CB8AC3E}">
        <p14:creationId xmlns:p14="http://schemas.microsoft.com/office/powerpoint/2010/main" val="3464500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2" cstate="print"/>
          <a:srcRect l="11812" t="45000" r="47435" b="10000"/>
          <a:stretch>
            <a:fillRect/>
          </a:stretch>
        </p:blipFill>
        <p:spPr bwMode="auto">
          <a:xfrm>
            <a:off x="5461852" y="4044022"/>
            <a:ext cx="2592288" cy="1789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8" name="Picture 8" descr="D:\Fotky\DOVOLENE\Letni\Skotsko_2008\vyber\0325_North_Yorks_Moors_National_Park.JPG"/>
          <p:cNvPicPr>
            <a:picLocks noChangeAspect="1" noChangeArrowheads="1"/>
          </p:cNvPicPr>
          <p:nvPr/>
        </p:nvPicPr>
        <p:blipFill>
          <a:blip r:embed="rId3" cstate="print"/>
          <a:srcRect r="19499" b="10196"/>
          <a:stretch>
            <a:fillRect/>
          </a:stretch>
        </p:blipFill>
        <p:spPr bwMode="auto">
          <a:xfrm>
            <a:off x="1144475" y="1329570"/>
            <a:ext cx="2273149" cy="190202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Keře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961074" y="3273504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řes obecný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749884" y="3262175"/>
            <a:ext cx="21406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líska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84898" y="5835023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ostružiník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489112" y="5859059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loh obecný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4" cstate="print"/>
          <a:srcRect l="31270" t="28739" r="27781" b="22421"/>
          <a:stretch>
            <a:fillRect/>
          </a:stretch>
        </p:blipFill>
        <p:spPr bwMode="auto">
          <a:xfrm>
            <a:off x="5516372" y="1329569"/>
            <a:ext cx="2526521" cy="18834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Zástupný symbol pro obsah 1"/>
          <p:cNvSpPr txBox="1">
            <a:spLocks/>
          </p:cNvSpPr>
          <p:nvPr/>
        </p:nvSpPr>
        <p:spPr>
          <a:xfrm>
            <a:off x="7183474" y="274467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02</a:t>
            </a: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/>
          <a:srcRect l="11513" t="62010" r="73722" b="14365"/>
          <a:stretch>
            <a:fillRect/>
          </a:stretch>
        </p:blipFill>
        <p:spPr bwMode="auto">
          <a:xfrm>
            <a:off x="1252488" y="3883663"/>
            <a:ext cx="1951360" cy="1951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Zástupný symbol pro obsah 1"/>
          <p:cNvSpPr txBox="1">
            <a:spLocks/>
          </p:cNvSpPr>
          <p:nvPr/>
        </p:nvSpPr>
        <p:spPr>
          <a:xfrm>
            <a:off x="1475656" y="2780928"/>
            <a:ext cx="1728192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000" dirty="0" smtClean="0"/>
              <a:t>foto: autor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1252488" y="547302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11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7213204" y="5473026"/>
            <a:ext cx="86409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č. </a:t>
            </a:r>
            <a:r>
              <a:rPr lang="cs-CZ" sz="2000" dirty="0" smtClean="0"/>
              <a:t>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500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20608" y="2875226"/>
            <a:ext cx="4038216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keř.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Nejsem jedovatá rostlina.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Mým plodem jsou lískové oříšky.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č</a:t>
            </a:r>
            <a:r>
              <a:rPr lang="cs-CZ" sz="2400" dirty="0" smtClean="0">
                <a:solidFill>
                  <a:schemeClr val="tx1"/>
                </a:solidFill>
              </a:rPr>
              <a:t>erný bez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8843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897785"/>
            <a:ext cx="4104456" cy="246169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keř.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Nejsem jedovatá rostlina.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Rostu v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Mým plodem jsou ostružiny.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93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936" y="474692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8936" y="377839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ostružiník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79483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3794676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51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922447"/>
            <a:ext cx="4038216" cy="2459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jehličnatý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zimu neopadávám.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ve smíšeném i jehličnatém lese.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Moje šišky se rozpadnou.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46960" y="3801896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46960" y="4716264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2887527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66936" y="383519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66936" y="475054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2952641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1066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Hádej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2992519"/>
            <a:ext cx="3672408" cy="21885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Jsem listnatý strom.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Rád rostu na kraji smíšeného lesa.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Mám bílou kůru.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13096" y="2809869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37628" y="3619258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46960" y="4480583"/>
            <a:ext cx="2389180" cy="70047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bříza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7633072" y="2809869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655272" y="3651815"/>
            <a:ext cx="659548" cy="635356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666936" y="4545697"/>
            <a:ext cx="659548" cy="63535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360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849056" y="2432064"/>
            <a:ext cx="1729923" cy="679325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75792" y="4188785"/>
            <a:ext cx="1546764" cy="742382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javor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683725" y="5157697"/>
            <a:ext cx="3038226" cy="745231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mateřídouška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35764" y="5096809"/>
            <a:ext cx="1840748" cy="745232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violka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841124" y="1315045"/>
            <a:ext cx="1854895" cy="914400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875258" y="2416104"/>
            <a:ext cx="1980945" cy="734960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jasan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270377" y="3483297"/>
            <a:ext cx="1183037" cy="748223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vřes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202838" y="3680028"/>
            <a:ext cx="1571697" cy="879948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215164" y="5732708"/>
            <a:ext cx="2830169" cy="890099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pampeliška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97699" y="1521272"/>
            <a:ext cx="2116877" cy="957396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ůže šípková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423282" y="5861228"/>
            <a:ext cx="1956332" cy="761579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ez černý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82330" y="1404457"/>
            <a:ext cx="1398051" cy="735577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76008" y="3122449"/>
            <a:ext cx="1459349" cy="734960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79356" y="1521272"/>
            <a:ext cx="2018662" cy="734960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lípa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547009" y="4745092"/>
            <a:ext cx="2428817" cy="698011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sněženka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904201" y="5957172"/>
            <a:ext cx="1832682" cy="665635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narcis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946191" y="2515369"/>
            <a:ext cx="2188842" cy="814412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maceška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552431" y="2694040"/>
            <a:ext cx="1256708" cy="795889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hloh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297447" y="4368885"/>
            <a:ext cx="2012646" cy="752413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2274769" y="3637199"/>
            <a:ext cx="2495386" cy="814412"/>
          </a:xfrm>
          <a:prstGeom prst="ellipse">
            <a:avLst/>
          </a:prstGeom>
          <a:solidFill>
            <a:srgbClr val="FFFF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9355" y="1192"/>
            <a:ext cx="8383147" cy="914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Klikni na názvy </a:t>
            </a:r>
            <a:r>
              <a:rPr lang="cs-CZ" sz="4000" dirty="0" smtClean="0">
                <a:solidFill>
                  <a:schemeClr val="bg1"/>
                </a:solidFill>
              </a:rPr>
              <a:t>listnatých</a:t>
            </a:r>
            <a:r>
              <a:rPr lang="cs-CZ" sz="4400" dirty="0" smtClean="0">
                <a:solidFill>
                  <a:schemeClr val="bg1"/>
                </a:solidFill>
              </a:rPr>
              <a:t> stromů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6874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1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83913" y="1618609"/>
            <a:ext cx="1231342" cy="7405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vřes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812297" y="1902005"/>
            <a:ext cx="2193121" cy="764339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ůže šípková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79666" y="4103600"/>
            <a:ext cx="2339752" cy="82105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pampeliška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339752" y="1444805"/>
            <a:ext cx="1531462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197442" y="4151030"/>
            <a:ext cx="1070822" cy="79732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844844" y="3367668"/>
            <a:ext cx="1368152" cy="7359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563888" y="5203197"/>
            <a:ext cx="2344970" cy="90005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pomněnka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55576" y="2672147"/>
            <a:ext cx="2187600" cy="858863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ostružiník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971600" y="5445225"/>
            <a:ext cx="2016224" cy="8640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796412" y="5761470"/>
            <a:ext cx="2416584" cy="683569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konvalinka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339852" y="1922412"/>
            <a:ext cx="155722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narcis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563888" y="2707252"/>
            <a:ext cx="1500088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063976" y="3829065"/>
            <a:ext cx="1740272" cy="77885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7033254" y="4487508"/>
            <a:ext cx="1368152" cy="8742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bez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14014" y="312837"/>
            <a:ext cx="5434214" cy="76944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4400" dirty="0">
                <a:solidFill>
                  <a:schemeClr val="bg1"/>
                </a:solidFill>
              </a:rPr>
              <a:t>Klikni na </a:t>
            </a:r>
            <a:r>
              <a:rPr lang="cs-CZ" sz="4400" dirty="0" smtClean="0">
                <a:solidFill>
                  <a:schemeClr val="bg1"/>
                </a:solidFill>
              </a:rPr>
              <a:t>názvy bylin 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2812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08021" y="1635090"/>
            <a:ext cx="2054188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ln>
                <a:solidFill>
                  <a:srgbClr val="FF0000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938984" y="2060849"/>
            <a:ext cx="1368152" cy="97728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líska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224954" y="3725624"/>
            <a:ext cx="1341143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vřes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3856802" y="4986551"/>
            <a:ext cx="1368152" cy="962729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jedle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62079" y="3114699"/>
            <a:ext cx="1731210" cy="873975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hloh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39912" y="5171133"/>
            <a:ext cx="1997530" cy="792087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ez černý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748778" y="4652776"/>
            <a:ext cx="1796796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ůže šípková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3131840" y="3501161"/>
            <a:ext cx="1654035" cy="94149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586092" y="2021509"/>
            <a:ext cx="1988316" cy="94992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Mrak 21"/>
          <p:cNvSpPr/>
          <p:nvPr/>
        </p:nvSpPr>
        <p:spPr>
          <a:xfrm>
            <a:off x="6614100" y="2549490"/>
            <a:ext cx="2355530" cy="145564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48778" y="2916386"/>
            <a:ext cx="23952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Co zbylo ?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39912" y="116632"/>
            <a:ext cx="836606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Klikni </a:t>
            </a:r>
            <a:r>
              <a:rPr lang="cs-CZ" sz="4000" dirty="0">
                <a:solidFill>
                  <a:schemeClr val="bg1"/>
                </a:solidFill>
              </a:rPr>
              <a:t>na názvy </a:t>
            </a:r>
            <a:r>
              <a:rPr lang="cs-CZ" sz="4000" dirty="0" smtClean="0">
                <a:solidFill>
                  <a:schemeClr val="bg1"/>
                </a:solidFill>
              </a:rPr>
              <a:t>jehličnatých stromů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5689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 animBg="1"/>
      <p:bldP spid="9" grpId="0" animBg="1"/>
      <p:bldP spid="11" grpId="0" animBg="1"/>
      <p:bldP spid="12" grpId="0" animBg="1"/>
      <p:bldP spid="19" grpId="0" animBg="1"/>
      <p:bldP spid="20" grpId="0" animBg="1"/>
      <p:bldP spid="21" grpId="0" animBg="1"/>
      <p:bldP spid="22" grpId="0" animBg="1"/>
      <p:bldP spid="2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2" cstate="print"/>
          <a:srcRect l="11812" t="45000" r="47435" b="10000"/>
          <a:stretch>
            <a:fillRect/>
          </a:stretch>
        </p:blipFill>
        <p:spPr bwMode="auto">
          <a:xfrm>
            <a:off x="6042024" y="1199384"/>
            <a:ext cx="2809502" cy="1938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8" descr="D:\Fotky\DOVOLENE\Letni\Skotsko_2008\vyber\0325_North_Yorks_Moors_National_Park.JPG"/>
          <p:cNvPicPr>
            <a:picLocks noChangeAspect="1" noChangeArrowheads="1"/>
          </p:cNvPicPr>
          <p:nvPr/>
        </p:nvPicPr>
        <p:blipFill>
          <a:blip r:embed="rId3" cstate="print"/>
          <a:srcRect r="19499" b="10196"/>
          <a:stretch>
            <a:fillRect/>
          </a:stretch>
        </p:blipFill>
        <p:spPr bwMode="auto">
          <a:xfrm>
            <a:off x="323528" y="1268760"/>
            <a:ext cx="2234372" cy="1869576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 l="31270" t="28739" r="27781" b="22421"/>
          <a:stretch>
            <a:fillRect/>
          </a:stretch>
        </p:blipFill>
        <p:spPr bwMode="auto">
          <a:xfrm>
            <a:off x="323528" y="4098649"/>
            <a:ext cx="3106880" cy="2316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5" cstate="print"/>
          <a:srcRect l="11513" t="62010" r="73722" b="14365"/>
          <a:stretch>
            <a:fillRect/>
          </a:stretch>
        </p:blipFill>
        <p:spPr bwMode="auto">
          <a:xfrm>
            <a:off x="6540550" y="4095576"/>
            <a:ext cx="2310976" cy="2310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1115616" y="1988840"/>
            <a:ext cx="6984776" cy="3384376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1"/>
                </a:solidFill>
              </a:rPr>
              <a:t>Zbyly názvy keřů.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Jsi šikulka, klikni </a:t>
            </a:r>
            <a:r>
              <a:rPr lang="cs-CZ" sz="2800" dirty="0" smtClean="0">
                <a:solidFill>
                  <a:schemeClr val="tx1"/>
                </a:solidFill>
                <a:hlinkClick r:id="rId6"/>
              </a:rPr>
              <a:t>SEM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739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Spoj slova se slovy nadřazenými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83754" y="2170398"/>
            <a:ext cx="2376264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l</a:t>
            </a:r>
            <a:r>
              <a:rPr lang="cs-CZ" sz="2400" dirty="0" smtClean="0">
                <a:solidFill>
                  <a:schemeClr val="tx1"/>
                </a:solidFill>
              </a:rPr>
              <a:t>istnaté stromy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3754" y="5805264"/>
            <a:ext cx="2376264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keře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5805264"/>
            <a:ext cx="2520280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byliny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00" y="2170398"/>
            <a:ext cx="2520280" cy="64807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ehličnaté stromy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02170" y="3217032"/>
            <a:ext cx="13405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tulipán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71886" y="4436976"/>
            <a:ext cx="1352600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jasan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13015" y="3846798"/>
            <a:ext cx="11881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lípa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59306" y="2795142"/>
            <a:ext cx="11881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7436" y="1998762"/>
            <a:ext cx="16166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72206" y="3522762"/>
            <a:ext cx="137562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hloh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54105" y="5383374"/>
            <a:ext cx="178566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ez černý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55976" y="3104034"/>
            <a:ext cx="118813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smrk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33188" y="3920394"/>
            <a:ext cx="183620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konvalinka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78356" y="4663802"/>
            <a:ext cx="218571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ůže šípková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52649" y="4887702"/>
            <a:ext cx="1785664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2032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158956"/>
          </a:xfrm>
        </p:spPr>
        <p:txBody>
          <a:bodyPr/>
          <a:lstStyle/>
          <a:p>
            <a:pPr lvl="1"/>
            <a:r>
              <a:rPr lang="cs-CZ" sz="2400" dirty="0">
                <a:solidFill>
                  <a:schemeClr val="tx1"/>
                </a:solidFill>
              </a:rPr>
              <a:t>l</a:t>
            </a:r>
            <a:r>
              <a:rPr lang="cs-CZ" sz="2400" dirty="0" smtClean="0">
                <a:solidFill>
                  <a:schemeClr val="tx1"/>
                </a:solidFill>
              </a:rPr>
              <a:t>íska, bez černý, růže šípková</a:t>
            </a: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s</a:t>
            </a:r>
            <a:r>
              <a:rPr lang="cs-CZ" sz="2400" dirty="0" smtClean="0">
                <a:solidFill>
                  <a:srgbClr val="C00000"/>
                </a:solidFill>
              </a:rPr>
              <a:t>mrk, borovice, jedle, modřín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t</a:t>
            </a:r>
            <a:r>
              <a:rPr lang="cs-CZ" sz="2400" dirty="0" smtClean="0">
                <a:solidFill>
                  <a:schemeClr val="tx1"/>
                </a:solidFill>
              </a:rPr>
              <a:t>ulipán, sasanka, mateřídouška</a:t>
            </a: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j</a:t>
            </a:r>
            <a:r>
              <a:rPr lang="cs-CZ" sz="2400" dirty="0" smtClean="0">
                <a:solidFill>
                  <a:srgbClr val="C00000"/>
                </a:solidFill>
              </a:rPr>
              <a:t>abloň, hrušeň, třešeň, broskvoň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ečmen, žito, pšenice, oves</a:t>
            </a: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b</a:t>
            </a:r>
            <a:r>
              <a:rPr lang="cs-CZ" sz="2400" dirty="0" smtClean="0">
                <a:solidFill>
                  <a:srgbClr val="C00000"/>
                </a:solidFill>
              </a:rPr>
              <a:t>uk, dub, bříza, javor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loh, ostružiník, líska, vřes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>
                <a:solidFill>
                  <a:srgbClr val="C00000"/>
                </a:solidFill>
              </a:rPr>
              <a:t>m</a:t>
            </a:r>
            <a:r>
              <a:rPr lang="cs-CZ" sz="2400" dirty="0" smtClean="0">
                <a:solidFill>
                  <a:srgbClr val="C00000"/>
                </a:solidFill>
              </a:rPr>
              <a:t>odřín, dub, buk, lípa, bříza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slova nadřazená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234087" y="2689228"/>
            <a:ext cx="24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j</a:t>
            </a:r>
            <a:r>
              <a:rPr lang="cs-CZ" sz="2400" dirty="0" smtClean="0">
                <a:solidFill>
                  <a:srgbClr val="C00000"/>
                </a:solidFill>
              </a:rPr>
              <a:t>ehličnaté stromy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94798" y="2240183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keře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10452" y="3138273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byliny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587318"/>
            <a:ext cx="2121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o</a:t>
            </a:r>
            <a:r>
              <a:rPr lang="cs-CZ" sz="2400" dirty="0" smtClean="0">
                <a:solidFill>
                  <a:srgbClr val="C00000"/>
                </a:solidFill>
              </a:rPr>
              <a:t>vocné stromy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47560" y="4036363"/>
            <a:ext cx="1208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obilniny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27436" y="4485408"/>
            <a:ext cx="21291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l</a:t>
            </a:r>
            <a:r>
              <a:rPr lang="cs-CZ" sz="2400" dirty="0" smtClean="0">
                <a:solidFill>
                  <a:srgbClr val="C00000"/>
                </a:solidFill>
              </a:rPr>
              <a:t>istnaté stromy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94798" y="4934453"/>
            <a:ext cx="761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keře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0342" y="5383500"/>
            <a:ext cx="22862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C00000"/>
                </a:solidFill>
              </a:rPr>
              <a:t>o</a:t>
            </a:r>
            <a:r>
              <a:rPr lang="cs-CZ" sz="2400" dirty="0" smtClean="0">
                <a:solidFill>
                  <a:srgbClr val="C00000"/>
                </a:solidFill>
              </a:rPr>
              <a:t>padavé stromy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138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Na </a:t>
            </a:r>
            <a:r>
              <a:rPr lang="cs-CZ" sz="2400" dirty="0">
                <a:solidFill>
                  <a:schemeClr val="tx1"/>
                </a:solidFill>
              </a:rPr>
              <a:t>okraji lesů rostou břízy a lísky.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Strom </a:t>
            </a:r>
            <a:r>
              <a:rPr lang="cs-CZ" sz="2400" dirty="0">
                <a:solidFill>
                  <a:srgbClr val="C00000"/>
                </a:solidFill>
              </a:rPr>
              <a:t>má kmen a </a:t>
            </a:r>
            <a:r>
              <a:rPr lang="cs-CZ" sz="2400" dirty="0" smtClean="0">
                <a:solidFill>
                  <a:srgbClr val="C00000"/>
                </a:solidFill>
              </a:rPr>
              <a:t>větve.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Kéž bych našel hodně šípků.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Nepleť si stromy a keře!</a:t>
            </a:r>
          </a:p>
          <a:p>
            <a:pPr lvl="1"/>
            <a:r>
              <a:rPr lang="cs-CZ" sz="2400" dirty="0">
                <a:solidFill>
                  <a:schemeClr val="tx1"/>
                </a:solidFill>
              </a:rPr>
              <a:t>Keře nemají kmen. 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Plody lísky  </a:t>
            </a:r>
            <a:r>
              <a:rPr lang="cs-CZ" sz="2400" dirty="0">
                <a:solidFill>
                  <a:srgbClr val="C00000"/>
                </a:solidFill>
              </a:rPr>
              <a:t>jsou lískové oříšky.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Je lípa </a:t>
            </a:r>
            <a:r>
              <a:rPr lang="cs-CZ" sz="2400" dirty="0">
                <a:solidFill>
                  <a:schemeClr val="tx1"/>
                </a:solidFill>
              </a:rPr>
              <a:t>náš národní </a:t>
            </a:r>
            <a:r>
              <a:rPr lang="cs-CZ" sz="2400" dirty="0" smtClean="0">
                <a:solidFill>
                  <a:schemeClr val="tx1"/>
                </a:solidFill>
              </a:rPr>
              <a:t>strom?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Kdybychom tak viděli plody jírovce.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510004" y="2735434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oznamovací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8634" y="449812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oznamovací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138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1"/>
          <p:cNvSpPr>
            <a:spLocks noGrp="1"/>
          </p:cNvSpPr>
          <p:nvPr>
            <p:ph idx="1"/>
          </p:nvPr>
        </p:nvSpPr>
        <p:spPr>
          <a:xfrm>
            <a:off x="323528" y="2348880"/>
            <a:ext cx="8640960" cy="4320480"/>
          </a:xfrm>
        </p:spPr>
        <p:txBody>
          <a:bodyPr>
            <a:noAutofit/>
          </a:bodyPr>
          <a:lstStyle/>
          <a:p>
            <a:r>
              <a:rPr lang="cs-CZ" sz="1000" i="1" u="sng" dirty="0" smtClean="0"/>
              <a:t>Použitá literatura: </a:t>
            </a:r>
            <a:br>
              <a:rPr lang="cs-CZ" sz="1000" i="1" u="sng" dirty="0" smtClean="0"/>
            </a:br>
            <a:r>
              <a:rPr lang="cs-CZ" sz="1000" dirty="0" smtClean="0"/>
              <a:t> ADÁMKOVÁ, Petra a kol. </a:t>
            </a:r>
            <a:r>
              <a:rPr lang="cs-CZ" sz="1000" i="1" dirty="0" smtClean="0"/>
              <a:t>Člověk a jeho svět</a:t>
            </a:r>
            <a:r>
              <a:rPr lang="cs-CZ" sz="1000" dirty="0" smtClean="0"/>
              <a:t>. Brno: </a:t>
            </a:r>
            <a:r>
              <a:rPr lang="cs-CZ" sz="1000" dirty="0" err="1" smtClean="0"/>
              <a:t>Didaktis</a:t>
            </a:r>
            <a:r>
              <a:rPr lang="cs-CZ" sz="1000" dirty="0" smtClean="0"/>
              <a:t>, 2007, ISBN 978-80-7358-059-9.</a:t>
            </a:r>
          </a:p>
          <a:p>
            <a:r>
              <a:rPr lang="cs-CZ" sz="1000" dirty="0" smtClean="0"/>
              <a:t>HANA BURIANOVÁ, LUDMILA JÍZDNÁ, MÁRIA TARÁBKOVÁ. </a:t>
            </a:r>
            <a:r>
              <a:rPr lang="cs-CZ" sz="1000" i="1" dirty="0" smtClean="0"/>
              <a:t>Český jazyk pro 2.ročník</a:t>
            </a:r>
            <a:r>
              <a:rPr lang="cs-CZ" sz="1000" dirty="0" smtClean="0"/>
              <a:t>. Brno: </a:t>
            </a:r>
            <a:r>
              <a:rPr lang="cs-CZ" sz="1000" dirty="0" err="1" smtClean="0"/>
              <a:t>Didaktis</a:t>
            </a:r>
            <a:r>
              <a:rPr lang="cs-CZ" sz="1000" dirty="0" smtClean="0"/>
              <a:t>, 2003, ISBN 80 - 86285 - 78 - 2.</a:t>
            </a:r>
          </a:p>
          <a:p>
            <a:r>
              <a:rPr lang="cs-CZ" sz="1000" dirty="0" smtClean="0"/>
              <a:t>MGR.ŠTIKOVÁ, Věra. </a:t>
            </a:r>
            <a:r>
              <a:rPr lang="cs-CZ" sz="1000" i="1" dirty="0" smtClean="0"/>
              <a:t>Já a můj svět - prvouka pro 2. ročník - učebnice</a:t>
            </a:r>
            <a:r>
              <a:rPr lang="cs-CZ" sz="1000" dirty="0" smtClean="0"/>
              <a:t>. Brno: Nová škola, s.r.o., _, ISBN 978 - 80 - 7289 - 442 - 0.</a:t>
            </a:r>
            <a:endParaRPr lang="cs-CZ" sz="1000" i="1" dirty="0" smtClean="0"/>
          </a:p>
          <a:p>
            <a:endParaRPr lang="cs-CZ" sz="1000" dirty="0"/>
          </a:p>
          <a:p>
            <a:r>
              <a:rPr lang="cs-CZ" sz="1000" i="1" u="sng" dirty="0" smtClean="0"/>
              <a:t>Internetové odkazy: </a:t>
            </a:r>
          </a:p>
          <a:p>
            <a:pPr>
              <a:buNone/>
            </a:pPr>
            <a:r>
              <a:rPr lang="cs-CZ" sz="1000" dirty="0" smtClean="0"/>
              <a:t>01:  SANNSE.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6.10.2013]. Dostupný na WWW: </a:t>
            </a:r>
            <a:r>
              <a:rPr lang="cs-CZ" sz="1000" dirty="0" smtClean="0">
                <a:hlinkClick r:id="rId2"/>
              </a:rPr>
              <a:t>http://cs.wikipedia.org/wiki/Soubor:Horse-chestnut_800.jpg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02: JERZY OPIOŁA.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3"/>
              </a:rPr>
              <a:t>http://cs.wikipedia.org/wiki/Soubor:Corylus_maxima_%27Purpurea%27_a1.jpg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03: OTTO WILHELM THOMÉ.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4"/>
              </a:rPr>
              <a:t>http://cs.wikipedia.org/wiki/Soubor:Illustration_Sambucus_nigra0.jpg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04: </a:t>
            </a:r>
            <a:r>
              <a:rPr lang="en-US" sz="1000" dirty="0" smtClean="0"/>
              <a:t>ANDREAS TREPTE. </a:t>
            </a:r>
            <a:r>
              <a:rPr lang="en-US" sz="1000" i="1" dirty="0" smtClean="0"/>
              <a:t>Wikipedia.cz</a:t>
            </a:r>
            <a:r>
              <a:rPr lang="en-US" sz="1000" dirty="0" smtClean="0"/>
              <a:t> [online]. [cit. 7.11.2013].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http://cs.wikipedia.org/wiki/Soubor:Avena-sativa.jpg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05: ALGIRDAS.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5"/>
              </a:rPr>
              <a:t>http://cs.wikipedia.org/wiki/Soubor:Leucobryum_glaucum.jpg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06: MICHAEL GASPERL.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20.10.2013]. Dostupný na WWW: </a:t>
            </a:r>
            <a:r>
              <a:rPr lang="cs-CZ" sz="1000" dirty="0" smtClean="0">
                <a:hlinkClick r:id="rId6"/>
              </a:rPr>
              <a:t>http://cs.wikipedia.org/wiki/Soubor:Paris-quadrifolia(vonSeite).jpg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07: JONATHAN BILLINGER.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7"/>
              </a:rPr>
              <a:t>http://cs.wikipedia.org/wiki/Soubor:Ilex_species,_Common_Holly_1_-_geograph.org.uk_-_1045017.jpg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08: FRANK VINCENTZ.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8"/>
              </a:rPr>
              <a:t>http://cs.wikipedia.org/wiki/Soubor:Taxus_baccata_03_ies.jpg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09: CHILEPINE.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</a:t>
            </a:r>
            <a:r>
              <a:rPr lang="cs-CZ" sz="1000" dirty="0" smtClean="0">
                <a:hlinkClick r:id="rId9"/>
              </a:rPr>
              <a:t>http://cs.wikipedia.org/wiki/Soubor:Henbane1.JPG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10: DARKONE.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6.10.2013]. Dostupný na WWW: </a:t>
            </a:r>
            <a:r>
              <a:rPr lang="cs-CZ" sz="1000" dirty="0" smtClean="0">
                <a:hlinkClick r:id="rId10"/>
              </a:rPr>
              <a:t>http://cs.wikipedia.org/wiki/Soubor:Buchenwald_1.jpg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11: </a:t>
            </a:r>
            <a:r>
              <a:rPr lang="en-US" sz="1000" dirty="0" smtClean="0"/>
              <a:t>BLACKBERRIES. </a:t>
            </a:r>
            <a:r>
              <a:rPr lang="en-US" sz="1000" i="1" dirty="0" smtClean="0"/>
              <a:t>Wikipedia.cz</a:t>
            </a:r>
            <a:r>
              <a:rPr lang="en-US" sz="1000" dirty="0" smtClean="0"/>
              <a:t> [online]. [cit. 7.11.2013]. </a:t>
            </a:r>
            <a:r>
              <a:rPr lang="en-US" sz="1000" dirty="0" err="1" smtClean="0"/>
              <a:t>Dostupný</a:t>
            </a:r>
            <a:r>
              <a:rPr lang="en-US" sz="1000" dirty="0" smtClean="0"/>
              <a:t> </a:t>
            </a:r>
            <a:r>
              <a:rPr lang="en-US" sz="1000" dirty="0" err="1" smtClean="0"/>
              <a:t>na</a:t>
            </a:r>
            <a:r>
              <a:rPr lang="en-US" sz="1000" dirty="0" smtClean="0"/>
              <a:t> WWW: </a:t>
            </a:r>
            <a:r>
              <a:rPr lang="en-US" sz="1000" dirty="0" smtClean="0">
                <a:hlinkClick r:id="rId11"/>
              </a:rPr>
              <a:t>http://cs.wikipedia.org/wiki/Soubor:Blackberries_on_bush.jpg</a:t>
            </a:r>
            <a:endParaRPr lang="cs-CZ" sz="1000" dirty="0" smtClean="0"/>
          </a:p>
          <a:p>
            <a:pPr>
              <a:buNone/>
            </a:pPr>
            <a:r>
              <a:rPr lang="cs-CZ" sz="1000" dirty="0" smtClean="0"/>
              <a:t>12: SANNSE. </a:t>
            </a:r>
            <a:r>
              <a:rPr lang="cs-CZ" sz="1000" i="1" dirty="0" err="1" smtClean="0"/>
              <a:t>Wikipedia.cz</a:t>
            </a:r>
            <a:r>
              <a:rPr lang="cs-CZ" sz="1000" dirty="0" smtClean="0"/>
              <a:t> [online]. [cit. 7.11.2013]. Dostupný na WWW: http://cs.wikipedia.org/wiki/Soubor:Common_hawthorn.jpg</a:t>
            </a:r>
          </a:p>
          <a:p>
            <a:pPr marL="0" indent="0">
              <a:buNone/>
            </a:pPr>
            <a:endParaRPr lang="cs-CZ" sz="1000" i="1" u="sng" dirty="0" smtClean="0"/>
          </a:p>
          <a:p>
            <a:pPr lvl="0">
              <a:buClr>
                <a:srgbClr val="31B6FD"/>
              </a:buClr>
            </a:pPr>
            <a:r>
              <a:rPr lang="cs-CZ" sz="1000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sz="1000" i="1" dirty="0" smtClean="0">
                <a:solidFill>
                  <a:srgbClr val="073E87"/>
                </a:solidFill>
              </a:rPr>
              <a:t>     Galerie </a:t>
            </a:r>
            <a:r>
              <a:rPr lang="cs-CZ" sz="1000" i="1" dirty="0" smtClean="0">
                <a:solidFill>
                  <a:srgbClr val="073E87"/>
                </a:solidFill>
                <a:hlinkClick r:id="rId12"/>
              </a:rPr>
              <a:t>www.</a:t>
            </a:r>
            <a:r>
              <a:rPr lang="cs-CZ" sz="1000" i="1" dirty="0" err="1" smtClean="0">
                <a:solidFill>
                  <a:srgbClr val="073E87"/>
                </a:solidFill>
                <a:hlinkClick r:id="rId12"/>
              </a:rPr>
              <a:t>microsoft.office.com</a:t>
            </a:r>
            <a:endParaRPr lang="cs-CZ" sz="1000" i="1" dirty="0" smtClean="0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  <p:bldLst>
      <p:bldP spid="6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6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1328</TotalTime>
  <Words>861</Words>
  <Application>Microsoft Office PowerPoint</Application>
  <PresentationFormat>Předvádění na obrazovce (4:3)</PresentationFormat>
  <Paragraphs>316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Vlnění</vt:lpstr>
      <vt:lpstr>Základní škola a Mateřská škola Bílá Třemešná, okres Trutnov</vt:lpstr>
      <vt:lpstr>Anotace</vt:lpstr>
      <vt:lpstr>Rostliny v lese a u lesa</vt:lpstr>
      <vt:lpstr>Rostliny v lese a u lesa</vt:lpstr>
      <vt:lpstr>Dřeviny</vt:lpstr>
      <vt:lpstr>Byliny</vt:lpstr>
      <vt:lpstr>Pozor na jedovaté rostliny!</vt:lpstr>
      <vt:lpstr>Hádej </vt:lpstr>
      <vt:lpstr>Hádej </vt:lpstr>
      <vt:lpstr>Hádej </vt:lpstr>
      <vt:lpstr>Hádej </vt:lpstr>
      <vt:lpstr>Stromy a keře v lese a u lesa</vt:lpstr>
      <vt:lpstr>Strom - keř</vt:lpstr>
      <vt:lpstr>Stromy a keře v lese a u lesa</vt:lpstr>
      <vt:lpstr>Stromy</vt:lpstr>
      <vt:lpstr>Keře</vt:lpstr>
      <vt:lpstr>Hádej </vt:lpstr>
      <vt:lpstr>Hádej </vt:lpstr>
      <vt:lpstr>Hádej </vt:lpstr>
      <vt:lpstr>Hádej </vt:lpstr>
      <vt:lpstr>Prezentace aplikace PowerPoint</vt:lpstr>
      <vt:lpstr>Prezentace aplikace PowerPoint</vt:lpstr>
      <vt:lpstr>Prezentace aplikace PowerPoint</vt:lpstr>
      <vt:lpstr>Prezentace aplikace PowerPoint</vt:lpstr>
      <vt:lpstr>Spoj slova se slovy nadřazenými</vt:lpstr>
      <vt:lpstr>Urči slova nadřazená</vt:lpstr>
      <vt:lpstr>Urči druhy vět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83</cp:revision>
  <dcterms:created xsi:type="dcterms:W3CDTF">2013-05-10T12:01:16Z</dcterms:created>
  <dcterms:modified xsi:type="dcterms:W3CDTF">2013-11-08T01:04:59Z</dcterms:modified>
</cp:coreProperties>
</file>