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70" r:id="rId4"/>
    <p:sldId id="275" r:id="rId5"/>
    <p:sldId id="273" r:id="rId6"/>
    <p:sldId id="271" r:id="rId7"/>
    <p:sldId id="261" r:id="rId8"/>
    <p:sldId id="262" r:id="rId9"/>
    <p:sldId id="27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1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VY_32_INOVACE_01_02_M6_Hanak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68130" y="3561705"/>
            <a:ext cx="37529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Desetinná čísla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844094" y="4072225"/>
            <a:ext cx="62880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Porovnávání desetinných čísel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55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7346" y="908720"/>
            <a:ext cx="8609307" cy="5472608"/>
          </a:xfrm>
          <a:prstGeom prst="roundRect">
            <a:avLst>
              <a:gd name="adj" fmla="val 419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843808" y="-86614"/>
            <a:ext cx="2653680" cy="795401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72852" y="1268760"/>
            <a:ext cx="8198296" cy="27101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Tato hodina je zaměřena </a:t>
            </a:r>
            <a:r>
              <a:rPr lang="cs-CZ" sz="1800" dirty="0"/>
              <a:t>n</a:t>
            </a:r>
            <a:r>
              <a:rPr lang="cs-CZ" sz="1800" dirty="0" smtClean="0"/>
              <a:t>a porovnávání desetinných čísel. Na začátku jsou zde řešené příklady a na závěr zde žáci mají příklady</a:t>
            </a:r>
            <a:r>
              <a:rPr lang="cs-CZ" sz="1800" dirty="0"/>
              <a:t> </a:t>
            </a:r>
            <a:r>
              <a:rPr lang="cs-CZ" sz="1800" dirty="0" smtClean="0"/>
              <a:t>k procvičení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ctr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112634" y="215642"/>
            <a:ext cx="8609307" cy="6165686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3919" y="3717032"/>
            <a:ext cx="7776864" cy="1800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76491" y="3924634"/>
            <a:ext cx="786715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FF00"/>
                </a:solidFill>
              </a:rPr>
              <a:t>Připsáním nul vpravo od desetinné čárky za číslice desetinných míst se číslo nezmění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8047" y="1877499"/>
            <a:ext cx="7776864" cy="155150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1427" y="2060848"/>
            <a:ext cx="8136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FF00"/>
                </a:solidFill>
              </a:rPr>
              <a:t>Desetinná čísla porovnáváme stejně jako přirozená čísla od nejvyššího řádu.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14681" y="343132"/>
            <a:ext cx="8073744" cy="1404774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547" y="476672"/>
            <a:ext cx="78267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Nezapomeňte na základní pravidla porovnávání desetinných čísel</a:t>
            </a:r>
            <a:endParaRPr lang="cs-CZ" sz="2800" b="1" dirty="0"/>
          </a:p>
        </p:txBody>
      </p:sp>
      <p:pic>
        <p:nvPicPr>
          <p:cNvPr id="1026" name="Picture 2" descr="C:\Users\spravce\AppData\Local\Microsoft\Windows\Temporary Internet Files\Content.IE5\HGW68T4R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552" y="4941168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9063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Zaoblený obdélník 64"/>
          <p:cNvSpPr/>
          <p:nvPr/>
        </p:nvSpPr>
        <p:spPr>
          <a:xfrm>
            <a:off x="112634" y="215642"/>
            <a:ext cx="8779846" cy="5517614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198712" y="4308002"/>
            <a:ext cx="8427066" cy="11424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2376" y="366268"/>
            <a:ext cx="8464232" cy="15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5147" y="2708208"/>
            <a:ext cx="8427066" cy="11424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0993" y="3047137"/>
            <a:ext cx="520929" cy="52322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a)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327" y="403516"/>
            <a:ext cx="39853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effectLst/>
              </a:rPr>
              <a:t>1</a:t>
            </a:r>
            <a:r>
              <a:rPr lang="cs-CZ" sz="2800" b="1" dirty="0" smtClean="0">
                <a:effectLst/>
              </a:rPr>
              <a:t>) Porovnejte čísla:</a:t>
            </a:r>
          </a:p>
          <a:p>
            <a:r>
              <a:rPr lang="cs-CZ" sz="2800" b="1" dirty="0">
                <a:effectLst/>
              </a:rPr>
              <a:t> </a:t>
            </a:r>
            <a:r>
              <a:rPr lang="cs-CZ" sz="2800" b="1" dirty="0" smtClean="0">
                <a:effectLst/>
              </a:rPr>
              <a:t>   a) 27,8;  27,08</a:t>
            </a:r>
          </a:p>
          <a:p>
            <a:r>
              <a:rPr lang="cs-CZ" sz="2800" b="1" dirty="0">
                <a:effectLst/>
              </a:rPr>
              <a:t> </a:t>
            </a:r>
            <a:r>
              <a:rPr lang="cs-CZ" sz="2800" b="1" dirty="0" smtClean="0">
                <a:effectLst/>
              </a:rPr>
              <a:t>   b) 81,102; 81,106  </a:t>
            </a:r>
            <a:endParaRPr lang="cs-CZ" sz="2800" b="1" dirty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386" y="2022160"/>
            <a:ext cx="1432585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56230" y="4617610"/>
                <a:ext cx="520929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230" y="4617610"/>
                <a:ext cx="520929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" name="Skupina 20"/>
          <p:cNvGrpSpPr/>
          <p:nvPr/>
        </p:nvGrpSpPr>
        <p:grpSpPr>
          <a:xfrm>
            <a:off x="1938215" y="3050146"/>
            <a:ext cx="2980081" cy="544979"/>
            <a:chOff x="9324528" y="201716"/>
            <a:chExt cx="2980081" cy="544979"/>
          </a:xfrm>
        </p:grpSpPr>
        <p:sp>
          <p:nvSpPr>
            <p:cNvPr id="14" name="TextovéPole 13"/>
            <p:cNvSpPr txBox="1"/>
            <p:nvPr/>
          </p:nvSpPr>
          <p:spPr>
            <a:xfrm>
              <a:off x="9324528" y="223475"/>
              <a:ext cx="1068709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2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0766703" y="201716"/>
              <a:ext cx="1537906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2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55733" y="3052458"/>
            <a:ext cx="3022586" cy="542667"/>
            <a:chOff x="9176792" y="883825"/>
            <a:chExt cx="3022586" cy="542667"/>
          </a:xfrm>
        </p:grpSpPr>
        <p:sp>
          <p:nvSpPr>
            <p:cNvPr id="16" name="TextovéPole 15"/>
            <p:cNvSpPr txBox="1"/>
            <p:nvPr/>
          </p:nvSpPr>
          <p:spPr>
            <a:xfrm>
              <a:off x="9176792" y="903272"/>
              <a:ext cx="1068709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 </a:t>
              </a:r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7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0661472" y="883825"/>
              <a:ext cx="1537906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en-US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 </a:t>
              </a:r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7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110418" y="3050146"/>
            <a:ext cx="2980081" cy="565058"/>
            <a:chOff x="9201076" y="1697249"/>
            <a:chExt cx="2980081" cy="565058"/>
          </a:xfrm>
        </p:grpSpPr>
        <p:grpSp>
          <p:nvGrpSpPr>
            <p:cNvPr id="23" name="Skupina 22"/>
            <p:cNvGrpSpPr/>
            <p:nvPr/>
          </p:nvGrpSpPr>
          <p:grpSpPr>
            <a:xfrm>
              <a:off x="9201076" y="1697249"/>
              <a:ext cx="2980081" cy="565058"/>
              <a:chOff x="9201076" y="1697249"/>
              <a:chExt cx="2980081" cy="565058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9201076" y="1739087"/>
                <a:ext cx="1068709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en-US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,8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0643251" y="1697249"/>
                <a:ext cx="1537906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en-US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,0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p:grpSp>
        <p:sp>
          <p:nvSpPr>
            <p:cNvPr id="26" name="TextovéPole 25"/>
            <p:cNvSpPr txBox="1"/>
            <p:nvPr/>
          </p:nvSpPr>
          <p:spPr>
            <a:xfrm>
              <a:off x="10107517" y="1738784"/>
              <a:ext cx="535734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938215" y="3065158"/>
            <a:ext cx="2980081" cy="544979"/>
            <a:chOff x="9176792" y="2674640"/>
            <a:chExt cx="2980081" cy="544979"/>
          </a:xfrm>
        </p:grpSpPr>
        <p:sp>
          <p:nvSpPr>
            <p:cNvPr id="24" name="TextovéPole 23"/>
            <p:cNvSpPr txBox="1"/>
            <p:nvPr/>
          </p:nvSpPr>
          <p:spPr>
            <a:xfrm>
              <a:off x="9176792" y="2696399"/>
              <a:ext cx="1068709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0618967" y="2674640"/>
              <a:ext cx="1537906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       </a:t>
              </a:r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8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0174880" y="2674640"/>
              <a:ext cx="535734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062019" y="3052458"/>
            <a:ext cx="2980081" cy="565058"/>
            <a:chOff x="9201076" y="1697249"/>
            <a:chExt cx="2980081" cy="565058"/>
          </a:xfrm>
        </p:grpSpPr>
        <p:grpSp>
          <p:nvGrpSpPr>
            <p:cNvPr id="31" name="Skupina 30"/>
            <p:cNvGrpSpPr/>
            <p:nvPr/>
          </p:nvGrpSpPr>
          <p:grpSpPr>
            <a:xfrm>
              <a:off x="9201076" y="1697249"/>
              <a:ext cx="2980081" cy="565058"/>
              <a:chOff x="9201076" y="1697249"/>
              <a:chExt cx="2980081" cy="565058"/>
            </a:xfrm>
          </p:grpSpPr>
          <p:sp>
            <p:nvSpPr>
              <p:cNvPr id="33" name="TextovéPole 32"/>
              <p:cNvSpPr txBox="1"/>
              <p:nvPr/>
            </p:nvSpPr>
            <p:spPr>
              <a:xfrm>
                <a:off x="9201076" y="1739087"/>
                <a:ext cx="1068709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en-US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10643251" y="1697249"/>
                <a:ext cx="1537906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en-US" sz="28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p:grpSp>
        <p:sp>
          <p:nvSpPr>
            <p:cNvPr id="32" name="TextovéPole 31"/>
            <p:cNvSpPr txBox="1"/>
            <p:nvPr/>
          </p:nvSpPr>
          <p:spPr>
            <a:xfrm>
              <a:off x="10107517" y="1738784"/>
              <a:ext cx="535734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&gt;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640907" y="4561620"/>
            <a:ext cx="3381694" cy="524147"/>
            <a:chOff x="9128895" y="160648"/>
            <a:chExt cx="3381694" cy="524147"/>
          </a:xfrm>
        </p:grpSpPr>
        <p:sp>
          <p:nvSpPr>
            <p:cNvPr id="47" name="TextovéPole 46"/>
            <p:cNvSpPr txBox="1"/>
            <p:nvPr/>
          </p:nvSpPr>
          <p:spPr>
            <a:xfrm>
              <a:off x="9128895" y="161575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8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0908704" y="160648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en-US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8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1813347" y="4561620"/>
            <a:ext cx="3381694" cy="524147"/>
            <a:chOff x="8950971" y="1059671"/>
            <a:chExt cx="3381694" cy="524147"/>
          </a:xfrm>
        </p:grpSpPr>
        <p:sp>
          <p:nvSpPr>
            <p:cNvPr id="49" name="TextovéPole 48"/>
            <p:cNvSpPr txBox="1"/>
            <p:nvPr/>
          </p:nvSpPr>
          <p:spPr>
            <a:xfrm>
              <a:off x="8950971" y="1060598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1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0730780" y="1059671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1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2027177" y="4561620"/>
            <a:ext cx="3381694" cy="524147"/>
            <a:chOff x="8950971" y="1979368"/>
            <a:chExt cx="3381694" cy="524147"/>
          </a:xfrm>
        </p:grpSpPr>
        <p:sp>
          <p:nvSpPr>
            <p:cNvPr id="51" name="TextovéPole 50"/>
            <p:cNvSpPr txBox="1"/>
            <p:nvPr/>
          </p:nvSpPr>
          <p:spPr>
            <a:xfrm>
              <a:off x="8950971" y="1980295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,1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0730780" y="1979368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,1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2376000" y="4561620"/>
            <a:ext cx="3381694" cy="524147"/>
            <a:chOff x="8989271" y="2918239"/>
            <a:chExt cx="3381694" cy="524147"/>
          </a:xfrm>
        </p:grpSpPr>
        <p:sp>
          <p:nvSpPr>
            <p:cNvPr id="53" name="TextovéPole 52"/>
            <p:cNvSpPr txBox="1"/>
            <p:nvPr/>
          </p:nvSpPr>
          <p:spPr>
            <a:xfrm>
              <a:off x="8989271" y="2919166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0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10769080" y="2918239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0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2577285" y="4561620"/>
            <a:ext cx="3381694" cy="524147"/>
            <a:chOff x="8954567" y="3712296"/>
            <a:chExt cx="3381694" cy="524147"/>
          </a:xfrm>
        </p:grpSpPr>
        <p:sp>
          <p:nvSpPr>
            <p:cNvPr id="55" name="TextovéPole 54"/>
            <p:cNvSpPr txBox="1"/>
            <p:nvPr/>
          </p:nvSpPr>
          <p:spPr>
            <a:xfrm>
              <a:off x="8954567" y="3713223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2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0734376" y="3712296"/>
              <a:ext cx="1601885" cy="523220"/>
            </a:xfrm>
            <a:prstGeom prst="rect">
              <a:avLst/>
            </a:prstGeom>
            <a:noFill/>
            <a:effectLst>
              <a:glow rad="228600">
                <a:schemeClr val="accent2">
                  <a:satMod val="175000"/>
                  <a:alpha val="40000"/>
                </a:schemeClr>
              </a:glow>
            </a:effectLst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rPr>
                <a:t>6</a:t>
              </a:r>
              <a:endParaRPr lang="cs-CZ" sz="2800" b="1" dirty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575057" y="4561620"/>
            <a:ext cx="3381694" cy="531069"/>
            <a:chOff x="8948970" y="4556541"/>
            <a:chExt cx="3381694" cy="531069"/>
          </a:xfrm>
        </p:grpSpPr>
        <p:grpSp>
          <p:nvGrpSpPr>
            <p:cNvPr id="64" name="Skupina 63"/>
            <p:cNvGrpSpPr/>
            <p:nvPr/>
          </p:nvGrpSpPr>
          <p:grpSpPr>
            <a:xfrm>
              <a:off x="8948970" y="4563463"/>
              <a:ext cx="3381694" cy="524147"/>
              <a:chOff x="8948970" y="4563463"/>
              <a:chExt cx="3381694" cy="524147"/>
            </a:xfrm>
          </p:grpSpPr>
          <p:sp>
            <p:nvSpPr>
              <p:cNvPr id="57" name="TextovéPole 56"/>
              <p:cNvSpPr txBox="1"/>
              <p:nvPr/>
            </p:nvSpPr>
            <p:spPr>
              <a:xfrm>
                <a:off x="8948970" y="4564390"/>
                <a:ext cx="1601885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10728779" y="4563463"/>
                <a:ext cx="1601885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8" name="TextovéPole 67"/>
                <p:cNvSpPr txBox="1"/>
                <p:nvPr/>
              </p:nvSpPr>
              <p:spPr>
                <a:xfrm>
                  <a:off x="10290390" y="4556541"/>
                  <a:ext cx="520929" cy="523220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en-US" sz="2800" b="1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&gt;</m:t>
                        </m:r>
                      </m:oMath>
                    </m:oMathPara>
                  </a14:m>
                  <a:endParaRPr lang="cs-CZ" sz="28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8" name="TextovéPole 6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0290390" y="4556541"/>
                  <a:ext cx="520929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050" name="Picture 2" descr="C:\Users\spravce\AppData\Local\Microsoft\Windows\Temporary Internet Files\Content.IE5\D1R1SU0N\MC900440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979" y="675827"/>
            <a:ext cx="2232868" cy="168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ový popisek 6"/>
          <p:cNvSpPr/>
          <p:nvPr/>
        </p:nvSpPr>
        <p:spPr>
          <a:xfrm>
            <a:off x="4357094" y="3595125"/>
            <a:ext cx="4234029" cy="951953"/>
          </a:xfrm>
          <a:prstGeom prst="wedgeRectCallout">
            <a:avLst>
              <a:gd name="adj1" fmla="val -81871"/>
              <a:gd name="adj2" fmla="val -40406"/>
            </a:avLst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99000">
                <a:srgbClr val="FFFF00"/>
              </a:gs>
              <a:gs pos="100000">
                <a:srgbClr val="4D0808"/>
              </a:gs>
            </a:gsLst>
            <a:lin ang="5400000" scaled="0"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čísla porovnáváme stejně </a:t>
            </a:r>
            <a:r>
              <a:rPr lang="cs-CZ" sz="2400" b="1" dirty="0" smtClean="0">
                <a:solidFill>
                  <a:schemeClr val="tx1"/>
                </a:solidFill>
              </a:rPr>
              <a:t>od </a:t>
            </a:r>
            <a:r>
              <a:rPr lang="cs-CZ" sz="2400" b="1" dirty="0">
                <a:solidFill>
                  <a:schemeClr val="tx1"/>
                </a:solidFill>
              </a:rPr>
              <a:t>nejvyššího řádu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28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7" grpId="0" animBg="1"/>
      <p:bldP spid="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Zaoblený obdélník 32"/>
          <p:cNvSpPr/>
          <p:nvPr/>
        </p:nvSpPr>
        <p:spPr>
          <a:xfrm>
            <a:off x="112634" y="215642"/>
            <a:ext cx="8779846" cy="6453718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052736"/>
            <a:ext cx="8424936" cy="43924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37413" y="5670728"/>
            <a:ext cx="8419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latin typeface="Comic Sans MS"/>
              </a:rPr>
              <a:t>Ze dvou čísel znázorněných na číselné ose je větší to,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latin typeface="Comic Sans MS"/>
              </a:rPr>
              <a:t>které se nachází více vpravo !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425" y="332656"/>
            <a:ext cx="4966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Comic Sans MS"/>
              </a:rPr>
              <a:t>2)Znázornění na číselné ose</a:t>
            </a:r>
            <a:endParaRPr lang="cs-CZ" sz="2800" b="1" i="1" dirty="0">
              <a:latin typeface="Comic Sans MS"/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921718" y="1973610"/>
            <a:ext cx="7250682" cy="1440160"/>
            <a:chOff x="921718" y="1988840"/>
            <a:chExt cx="7250682" cy="144016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921718" y="2708920"/>
              <a:ext cx="725068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921718" y="1988840"/>
              <a:ext cx="0" cy="14401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69168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41176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13184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85192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4605182" y="2132856"/>
              <a:ext cx="0" cy="115212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529208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601216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673224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7452320" y="2312876"/>
              <a:ext cx="0" cy="7920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8172400" y="1988840"/>
              <a:ext cx="0" cy="144016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708358" y="1327279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959040" y="1327278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29283" y="3611845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/>
                </a:solidFill>
              </a:rPr>
              <a:t>5,2</a:t>
            </a:r>
            <a:endParaRPr lang="cs-CZ" sz="3200" dirty="0">
              <a:solidFill>
                <a:schemeClr val="accent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69443" y="3610827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6"/>
                </a:solidFill>
              </a:rPr>
              <a:t>5,4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29683" y="3618691"/>
            <a:ext cx="76495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6"/>
                </a:solidFill>
              </a:rPr>
              <a:t>5,7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88223" y="4383920"/>
            <a:ext cx="97975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6"/>
                </a:solidFill>
              </a:rPr>
              <a:t>5,85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444573" y="4365104"/>
            <a:ext cx="97975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6"/>
                </a:solidFill>
              </a:rPr>
              <a:t>5,55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89216" y="4443516"/>
            <a:ext cx="97975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6"/>
                </a:solidFill>
              </a:rPr>
              <a:t>5,05</a:t>
            </a:r>
          </a:p>
        </p:txBody>
      </p:sp>
      <p:sp>
        <p:nvSpPr>
          <p:cNvPr id="26" name="Šipka nahoru 25"/>
          <p:cNvSpPr/>
          <p:nvPr/>
        </p:nvSpPr>
        <p:spPr>
          <a:xfrm>
            <a:off x="1135078" y="2693690"/>
            <a:ext cx="288032" cy="1743422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nahoru 26"/>
          <p:cNvSpPr/>
          <p:nvPr/>
        </p:nvSpPr>
        <p:spPr>
          <a:xfrm>
            <a:off x="2267744" y="2746980"/>
            <a:ext cx="288032" cy="863847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nahoru 27"/>
          <p:cNvSpPr/>
          <p:nvPr/>
        </p:nvSpPr>
        <p:spPr>
          <a:xfrm>
            <a:off x="3707904" y="2730981"/>
            <a:ext cx="288032" cy="887710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nahoru 28"/>
          <p:cNvSpPr/>
          <p:nvPr/>
        </p:nvSpPr>
        <p:spPr>
          <a:xfrm>
            <a:off x="4790434" y="2746980"/>
            <a:ext cx="288032" cy="1618124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nahoru 29"/>
          <p:cNvSpPr/>
          <p:nvPr/>
        </p:nvSpPr>
        <p:spPr>
          <a:xfrm>
            <a:off x="5868144" y="2693690"/>
            <a:ext cx="288032" cy="925001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nahoru 30"/>
          <p:cNvSpPr/>
          <p:nvPr/>
        </p:nvSpPr>
        <p:spPr>
          <a:xfrm>
            <a:off x="6934084" y="2721456"/>
            <a:ext cx="288032" cy="1662464"/>
          </a:xfrm>
          <a:prstGeom prst="upArrow">
            <a:avLst>
              <a:gd name="adj1" fmla="val 50000"/>
              <a:gd name="adj2" fmla="val 1459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HGW68T4R\MC900440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6" y="402634"/>
            <a:ext cx="1794918" cy="1692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46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Zaoblený obdélník 46"/>
          <p:cNvSpPr/>
          <p:nvPr/>
        </p:nvSpPr>
        <p:spPr>
          <a:xfrm>
            <a:off x="112634" y="118446"/>
            <a:ext cx="8779846" cy="857517"/>
          </a:xfrm>
          <a:prstGeom prst="roundRect">
            <a:avLst>
              <a:gd name="adj" fmla="val 1257"/>
            </a:avLst>
          </a:prstGeom>
          <a:gradFill>
            <a:gsLst>
              <a:gs pos="100000">
                <a:schemeClr val="accent2">
                  <a:lumMod val="95000"/>
                </a:schemeClr>
              </a:gs>
              <a:gs pos="100000">
                <a:schemeClr val="accent2">
                  <a:shade val="82000"/>
                  <a:satMod val="125000"/>
                  <a:lumMod val="74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5" name="Zaoblený obdélník 44"/>
          <p:cNvSpPr/>
          <p:nvPr/>
        </p:nvSpPr>
        <p:spPr>
          <a:xfrm>
            <a:off x="112634" y="1124744"/>
            <a:ext cx="8779846" cy="5256584"/>
          </a:xfrm>
          <a:prstGeom prst="roundRect">
            <a:avLst>
              <a:gd name="adj" fmla="val 1257"/>
            </a:avLst>
          </a:prstGeom>
          <a:solidFill>
            <a:schemeClr val="bg2">
              <a:lumMod val="90000"/>
            </a:schemeClr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85920"/>
              </p:ext>
            </p:extLst>
          </p:nvPr>
        </p:nvGraphicFramePr>
        <p:xfrm>
          <a:off x="5510883" y="1400336"/>
          <a:ext cx="3241539" cy="4323888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1296144"/>
                <a:gridCol w="649252"/>
                <a:gridCol w="1296143"/>
              </a:tblGrid>
              <a:tr h="720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7494822"/>
              </p:ext>
            </p:extLst>
          </p:nvPr>
        </p:nvGraphicFramePr>
        <p:xfrm>
          <a:off x="539552" y="1389803"/>
          <a:ext cx="3241539" cy="4323888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1296144"/>
                <a:gridCol w="649252"/>
                <a:gridCol w="1296143"/>
              </a:tblGrid>
              <a:tr h="720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6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51520" y="285595"/>
            <a:ext cx="88053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3) Doplňte </a:t>
            </a:r>
            <a:r>
              <a:rPr lang="cs-CZ" sz="2800" b="1" dirty="0"/>
              <a:t>správné znaménko </a:t>
            </a:r>
            <a:r>
              <a:rPr lang="cs-CZ" sz="2800" b="1" dirty="0" smtClean="0"/>
              <a:t>( </a:t>
            </a:r>
            <a:r>
              <a:rPr lang="en-US" sz="2800" b="1" dirty="0" smtClean="0"/>
              <a:t>&lt;</a:t>
            </a:r>
            <a:r>
              <a:rPr lang="cs-CZ" sz="2800" b="1" dirty="0" smtClean="0"/>
              <a:t> , = , </a:t>
            </a:r>
            <a:r>
              <a:rPr lang="en-US" sz="2800" b="1" dirty="0" smtClean="0"/>
              <a:t>&gt;</a:t>
            </a:r>
            <a:r>
              <a:rPr lang="cs-CZ" sz="2800" b="1" dirty="0" smtClean="0"/>
              <a:t> )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2959" y="1567813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5,200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2959" y="227687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6,051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2959" y="2966970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8,285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2959" y="371703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8,27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3,05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1567813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5,2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2294" y="2266256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6,210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08244" y="2958818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8,258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8244" y="371703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8,155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2294" y="4437112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3,5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567813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2,202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2266256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3,705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155679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2,022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2266256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3,755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2958818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9,060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44359" y="2969839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9,06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706416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6,120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96336" y="3687146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6,119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43711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4,199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83709" y="4426496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50000"/>
                  </a:schemeClr>
                </a:solidFill>
              </a:rPr>
              <a:t>4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,3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4802" y="515719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1,09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02294" y="5179098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1,089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53108" y="5157192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7,2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21517" y="515719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7,190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07704" y="1495236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=</a:t>
            </a:r>
            <a:endParaRPr lang="cs-CZ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76256" y="2908283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=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907704" y="2204700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&lt;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07704" y="4364940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&lt;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2154384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&lt;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76256" y="4364940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&lt;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907704" y="2895519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907704" y="3593921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07704" y="5095636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76256" y="1473652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877167" y="3603063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77167" y="5031299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/>
              <a:t>&gt;</a:t>
            </a:r>
            <a:endParaRPr lang="cs-CZ" sz="3600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951201"/>
              </p:ext>
            </p:extLst>
          </p:nvPr>
        </p:nvGraphicFramePr>
        <p:xfrm>
          <a:off x="1829608" y="1397079"/>
          <a:ext cx="672686" cy="4336177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672686"/>
              </a:tblGrid>
              <a:tr h="7282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2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2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2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26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8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782499"/>
              </p:ext>
            </p:extLst>
          </p:nvPr>
        </p:nvGraphicFramePr>
        <p:xfrm>
          <a:off x="6808206" y="1421337"/>
          <a:ext cx="672686" cy="4320631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672686"/>
              </a:tblGrid>
              <a:tr h="724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2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2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2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24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35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4099" name="Picture 3" descr="C:\Users\spravce\AppData\Local\Microsoft\Windows\Temporary Internet Files\Content.IE5\HGW68T4R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763" y="253841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8747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Zaoblený obdélník 37"/>
          <p:cNvSpPr/>
          <p:nvPr/>
        </p:nvSpPr>
        <p:spPr>
          <a:xfrm>
            <a:off x="182077" y="88484"/>
            <a:ext cx="8779846" cy="705088"/>
          </a:xfrm>
          <a:prstGeom prst="roundRect">
            <a:avLst>
              <a:gd name="adj" fmla="val 1257"/>
            </a:avLst>
          </a:prstGeom>
          <a:gradFill>
            <a:gsLst>
              <a:gs pos="100000">
                <a:schemeClr val="accent2">
                  <a:lumMod val="95000"/>
                </a:schemeClr>
              </a:gs>
              <a:gs pos="100000">
                <a:schemeClr val="accent2">
                  <a:shade val="82000"/>
                  <a:satMod val="125000"/>
                  <a:lumMod val="74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51520" y="927884"/>
            <a:ext cx="8640960" cy="5669468"/>
          </a:xfrm>
          <a:prstGeom prst="rect">
            <a:avLst/>
          </a:prstGeom>
          <a:solidFill>
            <a:srgbClr val="FFFF00"/>
          </a:solidFill>
          <a:ln w="1016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49597" y="179418"/>
            <a:ext cx="775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/>
              </a:rPr>
              <a:t>4) Seřaďte čísla vzestupně (od nejmenšího)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7687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5,005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72137" y="1519754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5,050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27687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5,200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299695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5,300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42653" y="1548300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5,020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299695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5,850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1703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5,105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4777" y="3717167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5,08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581128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5,035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59151" y="443711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5,805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955" y="5761992"/>
            <a:ext cx="1509104" cy="5232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Řešení: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03996" y="1457130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693220" y="2148185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ný popisek 16"/>
          <p:cNvSpPr/>
          <p:nvPr/>
        </p:nvSpPr>
        <p:spPr>
          <a:xfrm>
            <a:off x="2965765" y="1409075"/>
            <a:ext cx="1568830" cy="801670"/>
          </a:xfrm>
          <a:prstGeom prst="wedgeEllipseCallout">
            <a:avLst>
              <a:gd name="adj1" fmla="val -34709"/>
              <a:gd name="adj2" fmla="val -63571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ný popisek 17"/>
          <p:cNvSpPr/>
          <p:nvPr/>
        </p:nvSpPr>
        <p:spPr>
          <a:xfrm>
            <a:off x="752946" y="3635442"/>
            <a:ext cx="1568830" cy="801670"/>
          </a:xfrm>
          <a:prstGeom prst="wedgeEllipseCallout">
            <a:avLst>
              <a:gd name="adj1" fmla="val -3471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ný popisek 18"/>
          <p:cNvSpPr/>
          <p:nvPr/>
        </p:nvSpPr>
        <p:spPr>
          <a:xfrm>
            <a:off x="3029357" y="2888240"/>
            <a:ext cx="1568830" cy="801670"/>
          </a:xfrm>
          <a:prstGeom prst="wedgeEllipseCallout">
            <a:avLst>
              <a:gd name="adj1" fmla="val -30547"/>
              <a:gd name="adj2" fmla="val -67644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ný popisek 19"/>
          <p:cNvSpPr/>
          <p:nvPr/>
        </p:nvSpPr>
        <p:spPr>
          <a:xfrm>
            <a:off x="5093500" y="2119227"/>
            <a:ext cx="1568830" cy="801670"/>
          </a:xfrm>
          <a:prstGeom prst="wedgeEllipseCallout">
            <a:avLst>
              <a:gd name="adj1" fmla="val -29853"/>
              <a:gd name="adj2" fmla="val -69002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ný popisek 20"/>
          <p:cNvSpPr/>
          <p:nvPr/>
        </p:nvSpPr>
        <p:spPr>
          <a:xfrm>
            <a:off x="6797489" y="1457130"/>
            <a:ext cx="1568830" cy="801670"/>
          </a:xfrm>
          <a:prstGeom prst="wedgeEllipseCallout">
            <a:avLst>
              <a:gd name="adj1" fmla="val -34710"/>
              <a:gd name="adj2" fmla="val -6492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ný popisek 21"/>
          <p:cNvSpPr/>
          <p:nvPr/>
        </p:nvSpPr>
        <p:spPr>
          <a:xfrm>
            <a:off x="5046571" y="3624170"/>
            <a:ext cx="1568830" cy="756330"/>
          </a:xfrm>
          <a:prstGeom prst="wedgeEllipseCallout">
            <a:avLst>
              <a:gd name="adj1" fmla="val -29159"/>
              <a:gd name="adj2" fmla="val -71855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ný popisek 22"/>
          <p:cNvSpPr/>
          <p:nvPr/>
        </p:nvSpPr>
        <p:spPr>
          <a:xfrm>
            <a:off x="3172137" y="4441903"/>
            <a:ext cx="1568830" cy="801670"/>
          </a:xfrm>
          <a:prstGeom prst="wedgeEllipseCallout">
            <a:avLst>
              <a:gd name="adj1" fmla="val -31934"/>
              <a:gd name="adj2" fmla="val -74434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ný popisek 23"/>
          <p:cNvSpPr/>
          <p:nvPr/>
        </p:nvSpPr>
        <p:spPr>
          <a:xfrm>
            <a:off x="6797489" y="2888240"/>
            <a:ext cx="1568830" cy="801670"/>
          </a:xfrm>
          <a:prstGeom prst="wedgeEllipseCallout">
            <a:avLst>
              <a:gd name="adj1" fmla="val 20106"/>
              <a:gd name="adj2" fmla="val -67644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ný popisek 24"/>
          <p:cNvSpPr/>
          <p:nvPr/>
        </p:nvSpPr>
        <p:spPr>
          <a:xfrm>
            <a:off x="6860625" y="4297887"/>
            <a:ext cx="1568830" cy="801670"/>
          </a:xfrm>
          <a:prstGeom prst="wedgeEllipseCallout">
            <a:avLst>
              <a:gd name="adj1" fmla="val 13168"/>
              <a:gd name="adj2" fmla="val -70360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799444" y="902902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80371" y="1587205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4740" y="3140237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44475" y="2379178"/>
            <a:ext cx="447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12017" y="3849584"/>
            <a:ext cx="494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961640" y="306678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82739" y="927884"/>
            <a:ext cx="481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889907" y="2350621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59725" y="3713111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93571" y="5761992"/>
            <a:ext cx="5585239" cy="5232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B,  D,  G,  A,  H,  F,  C,  E,  J,  I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2385661" y="5754287"/>
            <a:ext cx="5600654" cy="550726"/>
          </a:xfrm>
          <a:prstGeom prst="bevel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714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aoblený obdélník 38"/>
          <p:cNvSpPr/>
          <p:nvPr/>
        </p:nvSpPr>
        <p:spPr>
          <a:xfrm>
            <a:off x="182077" y="88484"/>
            <a:ext cx="8779846" cy="705088"/>
          </a:xfrm>
          <a:prstGeom prst="roundRect">
            <a:avLst>
              <a:gd name="adj" fmla="val 1257"/>
            </a:avLst>
          </a:prstGeom>
          <a:gradFill>
            <a:gsLst>
              <a:gs pos="100000">
                <a:schemeClr val="accent2">
                  <a:lumMod val="95000"/>
                </a:schemeClr>
              </a:gs>
              <a:gs pos="100000">
                <a:schemeClr val="accent2">
                  <a:shade val="82000"/>
                  <a:satMod val="125000"/>
                  <a:lumMod val="74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51520" y="927884"/>
            <a:ext cx="8640960" cy="5669468"/>
          </a:xfrm>
          <a:prstGeom prst="rect">
            <a:avLst/>
          </a:prstGeom>
          <a:solidFill>
            <a:srgbClr val="FFFF00"/>
          </a:solidFill>
          <a:ln w="1016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70461" y="179418"/>
            <a:ext cx="72667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mic Sans MS"/>
              </a:rPr>
              <a:t>5) Seřaďte čísla </a:t>
            </a:r>
            <a:r>
              <a:rPr lang="cs-CZ" sz="2800" b="1" dirty="0" err="1" smtClean="0">
                <a:latin typeface="Comic Sans MS"/>
              </a:rPr>
              <a:t>setupně</a:t>
            </a:r>
            <a:r>
              <a:rPr lang="cs-CZ" sz="2800" b="1" dirty="0" smtClean="0">
                <a:latin typeface="Comic Sans MS"/>
              </a:rPr>
              <a:t> (od největšího)</a:t>
            </a:r>
            <a:endParaRPr lang="cs-CZ" sz="2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27687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5,90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72137" y="1519754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5,008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27687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5,200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299695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5,750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42653" y="1548300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5,075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299695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5,070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71703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5,090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4777" y="3717167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5,850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4581128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5,089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59151" y="4437112"/>
            <a:ext cx="11560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5,091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1546" y="5805264"/>
            <a:ext cx="1422184" cy="5232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Řešení: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3220" y="1373571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22253" y="927884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61596" y="1407180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2739" y="927884"/>
            <a:ext cx="481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3267" y="2955430"/>
            <a:ext cx="447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10171" y="2336556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10171" y="379078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23390" y="2996952"/>
            <a:ext cx="494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06318" y="227687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06318" y="3733146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663267" y="2076091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ný popisek 26"/>
          <p:cNvSpPr/>
          <p:nvPr/>
        </p:nvSpPr>
        <p:spPr>
          <a:xfrm>
            <a:off x="2965765" y="1388670"/>
            <a:ext cx="1568830" cy="801670"/>
          </a:xfrm>
          <a:prstGeom prst="wedgeEllipseCallout">
            <a:avLst>
              <a:gd name="adj1" fmla="val -32628"/>
              <a:gd name="adj2" fmla="val -63571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ný popisek 27"/>
          <p:cNvSpPr/>
          <p:nvPr/>
        </p:nvSpPr>
        <p:spPr>
          <a:xfrm>
            <a:off x="693220" y="3577807"/>
            <a:ext cx="1568830" cy="801670"/>
          </a:xfrm>
          <a:prstGeom prst="wedgeEllipseCallout">
            <a:avLst>
              <a:gd name="adj1" fmla="val -24996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ný popisek 28"/>
          <p:cNvSpPr/>
          <p:nvPr/>
        </p:nvSpPr>
        <p:spPr>
          <a:xfrm>
            <a:off x="3060459" y="2877761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ný popisek 29"/>
          <p:cNvSpPr/>
          <p:nvPr/>
        </p:nvSpPr>
        <p:spPr>
          <a:xfrm>
            <a:off x="5078405" y="2181217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ný popisek 30"/>
          <p:cNvSpPr/>
          <p:nvPr/>
        </p:nvSpPr>
        <p:spPr>
          <a:xfrm>
            <a:off x="6813900" y="1388670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ný popisek 31"/>
          <p:cNvSpPr/>
          <p:nvPr/>
        </p:nvSpPr>
        <p:spPr>
          <a:xfrm>
            <a:off x="6776356" y="2857727"/>
            <a:ext cx="1568830" cy="801670"/>
          </a:xfrm>
          <a:prstGeom prst="wedgeEllipseCallout">
            <a:avLst>
              <a:gd name="adj1" fmla="val 18025"/>
              <a:gd name="adj2" fmla="val -67644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ný popisek 32"/>
          <p:cNvSpPr/>
          <p:nvPr/>
        </p:nvSpPr>
        <p:spPr>
          <a:xfrm>
            <a:off x="3040243" y="4441903"/>
            <a:ext cx="1568830" cy="801670"/>
          </a:xfrm>
          <a:prstGeom prst="wedgeEllipseCallout">
            <a:avLst>
              <a:gd name="adj1" fmla="val -22220"/>
              <a:gd name="adj2" fmla="val -71718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ný popisek 33"/>
          <p:cNvSpPr/>
          <p:nvPr/>
        </p:nvSpPr>
        <p:spPr>
          <a:xfrm>
            <a:off x="5078405" y="3577942"/>
            <a:ext cx="1568830" cy="801670"/>
          </a:xfrm>
          <a:prstGeom prst="wedgeEllipseCallout">
            <a:avLst>
              <a:gd name="adj1" fmla="val -29159"/>
              <a:gd name="adj2" fmla="val -69002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ný popisek 34"/>
          <p:cNvSpPr/>
          <p:nvPr/>
        </p:nvSpPr>
        <p:spPr>
          <a:xfrm>
            <a:off x="6813900" y="4302678"/>
            <a:ext cx="1568830" cy="801670"/>
          </a:xfrm>
          <a:prstGeom prst="wedgeEllipseCallout">
            <a:avLst>
              <a:gd name="adj1" fmla="val 19412"/>
              <a:gd name="adj2" fmla="val -69002"/>
            </a:avLst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2392103" y="5805264"/>
            <a:ext cx="5514215" cy="52322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B,  G,  F,  C,  J,  E,  H,  D,  I,  A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2361269" y="5777758"/>
            <a:ext cx="5600654" cy="550726"/>
          </a:xfrm>
          <a:prstGeom prst="bevel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rect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9349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Obdélník 11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14" name="Obdélník 13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18" name="Obdélník 17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0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37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5260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effectLst/>
              </a:rPr>
              <a:t>MOLNÁR, Josef; KOPECKÝ, Milan; LIŠKOVÁ, Hana a kol. </a:t>
            </a:r>
            <a:r>
              <a:rPr lang="cs-CZ" sz="1100" i="1" dirty="0" smtClean="0">
                <a:effectLst/>
              </a:rPr>
              <a:t>Matematika 6</a:t>
            </a:r>
            <a:r>
              <a:rPr lang="cs-CZ" sz="1100" dirty="0" smtClean="0">
                <a:effectLst/>
              </a:rPr>
              <a:t>.Liberec: </a:t>
            </a:r>
            <a:r>
              <a:rPr lang="cs-CZ" sz="1100" dirty="0" err="1" smtClean="0">
                <a:effectLst/>
              </a:rPr>
              <a:t>Prodos</a:t>
            </a:r>
            <a:r>
              <a:rPr lang="cs-CZ" sz="1100" dirty="0" smtClean="0">
                <a:effectLst/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klipart</a:t>
            </a: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526</TotalTime>
  <Words>474</Words>
  <Application>Microsoft Office PowerPoint</Application>
  <PresentationFormat>Předvádění na obrazovce (4:3)</PresentationFormat>
  <Paragraphs>153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86</cp:revision>
  <dcterms:created xsi:type="dcterms:W3CDTF">2012-04-23T18:25:05Z</dcterms:created>
  <dcterms:modified xsi:type="dcterms:W3CDTF">2013-03-23T16:51:01Z</dcterms:modified>
</cp:coreProperties>
</file>