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69" r:id="rId2"/>
    <p:sldId id="268" r:id="rId3"/>
    <p:sldId id="271" r:id="rId4"/>
    <p:sldId id="267" r:id="rId5"/>
    <p:sldId id="266" r:id="rId6"/>
    <p:sldId id="272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VY_32_INOVACE_01_03_M6_Hanak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1617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Zaokrouhlování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7544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1368" y="1412775"/>
            <a:ext cx="8609307" cy="5040561"/>
          </a:xfrm>
          <a:prstGeom prst="roundRect">
            <a:avLst>
              <a:gd name="adj" fmla="val 805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47864" y="39980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33427" y="1556792"/>
            <a:ext cx="8477143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rgbClr val="FFFF00"/>
                </a:solidFill>
              </a:rPr>
              <a:t>Hodina je zaměřena na zaokrouhlování desetinných čísel. Nalezneme zde řešený příklad i příklady pro samostatné procvičení.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38873" y="404664"/>
            <a:ext cx="8774708" cy="266429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65165" y="683048"/>
            <a:ext cx="8513588" cy="12104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Číslo </a:t>
            </a:r>
            <a:r>
              <a:rPr lang="cs-CZ" sz="2600" b="1" dirty="0" smtClean="0">
                <a:solidFill>
                  <a:srgbClr val="FFFF00"/>
                </a:solidFill>
              </a:rPr>
              <a:t>zaokrouhlujeme dolů</a:t>
            </a:r>
            <a:r>
              <a:rPr lang="cs-CZ" sz="2600" dirty="0" smtClean="0">
                <a:solidFill>
                  <a:srgbClr val="FFFF00"/>
                </a:solidFill>
              </a:rPr>
              <a:t>, jestliže po zaokrouhlované číslici následuje 0, 1, 2, 3, 4.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85991" y="2132856"/>
            <a:ext cx="8623040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Hodnota zaokrouhlované číslice zůstává beze změny.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8132" y="3372160"/>
            <a:ext cx="8774708" cy="259228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97391" y="3524409"/>
            <a:ext cx="8616190" cy="12104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solidFill>
                  <a:srgbClr val="FFFF00"/>
                </a:solidFill>
              </a:rPr>
              <a:t>Číslo </a:t>
            </a:r>
            <a:r>
              <a:rPr lang="cs-CZ" sz="2500" b="1" dirty="0" smtClean="0">
                <a:solidFill>
                  <a:srgbClr val="FFFF00"/>
                </a:solidFill>
              </a:rPr>
              <a:t>zaokrouhlujeme nahoru</a:t>
            </a:r>
            <a:r>
              <a:rPr lang="cs-CZ" sz="2500" dirty="0" smtClean="0">
                <a:solidFill>
                  <a:srgbClr val="FFFF00"/>
                </a:solidFill>
              </a:rPr>
              <a:t>, jestliže po zaokrouhlované číslici následuje 5, 6, 7, 8, 9</a:t>
            </a:r>
            <a:r>
              <a:rPr lang="cs-CZ" sz="2600" dirty="0" smtClean="0">
                <a:solidFill>
                  <a:srgbClr val="FFFF00"/>
                </a:solidFill>
              </a:rPr>
              <a:t>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31153" y="4956336"/>
            <a:ext cx="8623040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Hodnota zaokrouhlované číslice se zvětší o jedno.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993" y="4855976"/>
            <a:ext cx="1635200" cy="111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50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7503" y="2154056"/>
            <a:ext cx="8908919" cy="1466853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2870334"/>
            <a:ext cx="3312368" cy="64487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09860" y="61326"/>
            <a:ext cx="8906562" cy="20972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9194" y="140770"/>
            <a:ext cx="777686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Zaokrouhlete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7,062.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49728" y="2349290"/>
            <a:ext cx="530934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1) Za desetinami je číslo </a:t>
            </a:r>
            <a:r>
              <a:rPr lang="cs-CZ" sz="2800" b="1" dirty="0" smtClean="0">
                <a:solidFill>
                  <a:schemeClr val="tx1">
                    <a:lumMod val="85000"/>
                  </a:schemeClr>
                </a:solidFill>
              </a:rPr>
              <a:t>6</a:t>
            </a:r>
            <a:endParaRPr lang="cs-CZ" sz="2800" b="1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49728" y="706410"/>
            <a:ext cx="777686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Zaokrouhlete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setiny 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5,904.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75513" y="1299344"/>
            <a:ext cx="777686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Zaokrouhlete na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tisíciny 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0,904 23.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404418" y="2338112"/>
            <a:ext cx="361200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zaokrouhlíme nahoru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612071" y="2520562"/>
            <a:ext cx="755413" cy="2644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513929" y="2906697"/>
                <a:ext cx="1187035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7,0</m:t>
                      </m:r>
                      <m:r>
                        <a:rPr lang="cs-CZ" sz="2800" b="1" i="1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929" y="2906697"/>
                <a:ext cx="1187035" cy="60850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561962" y="2906697"/>
                <a:ext cx="124893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2800" i="1" dirty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7,1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1962" y="2906697"/>
                <a:ext cx="1248934" cy="6085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107502" y="3650456"/>
            <a:ext cx="8908919" cy="1466853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2987824" y="4366734"/>
            <a:ext cx="3312368" cy="64487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12528" y="3851384"/>
            <a:ext cx="530934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</a:rPr>
              <a:t>2</a:t>
            </a:r>
            <a:r>
              <a:rPr lang="cs-CZ" sz="2800" dirty="0" smtClean="0">
                <a:solidFill>
                  <a:srgbClr val="FFFF00"/>
                </a:solidFill>
              </a:rPr>
              <a:t>) Za setinami je číslo </a:t>
            </a:r>
            <a:r>
              <a:rPr lang="cs-CZ" sz="2800" b="1" dirty="0" smtClean="0">
                <a:solidFill>
                  <a:schemeClr val="tx1">
                    <a:lumMod val="85000"/>
                  </a:schemeClr>
                </a:solidFill>
              </a:rPr>
              <a:t>4</a:t>
            </a:r>
            <a:endParaRPr lang="cs-CZ" sz="2800" b="1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454876" y="3866152"/>
            <a:ext cx="334480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zaokrouhlíme dolů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4571366" y="4023412"/>
            <a:ext cx="763284" cy="2644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513928" y="4403097"/>
                <a:ext cx="1187035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5,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1" i="1" dirty="0" smtClean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3928" y="4403097"/>
                <a:ext cx="1187035" cy="6085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561961" y="4403097"/>
                <a:ext cx="124893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2800" i="1" dirty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2800" b="0" i="1" dirty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5,</m:t>
                    </m:r>
                  </m:oMath>
                </a14:m>
                <a:r>
                  <a:rPr lang="cs-CZ" sz="2800" dirty="0" smtClean="0">
                    <a:solidFill>
                      <a:srgbClr val="FFFF00"/>
                    </a:solidFill>
                    <a:cs typeface="Calibri" pitchFamily="34" charset="0"/>
                  </a:rPr>
                  <a:t>90</a:t>
                </a: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1961" y="4403097"/>
                <a:ext cx="1248934" cy="608508"/>
              </a:xfrm>
              <a:prstGeom prst="rect">
                <a:avLst/>
              </a:prstGeom>
              <a:blipFill rotWithShape="1">
                <a:blip r:embed="rId5"/>
                <a:stretch>
                  <a:fillRect t="-10000" r="-6829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97382" y="5117309"/>
            <a:ext cx="8908919" cy="1466853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2987824" y="5833587"/>
            <a:ext cx="3312368" cy="64487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82285" y="5261442"/>
            <a:ext cx="621937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</a:rPr>
              <a:t>3</a:t>
            </a:r>
            <a:r>
              <a:rPr lang="cs-CZ" sz="2800" dirty="0" smtClean="0">
                <a:solidFill>
                  <a:srgbClr val="FFFF00"/>
                </a:solidFill>
              </a:rPr>
              <a:t>) Za tisícinami je číslo </a:t>
            </a:r>
            <a:r>
              <a:rPr lang="cs-CZ" sz="2800" b="1" dirty="0" smtClean="0">
                <a:solidFill>
                  <a:schemeClr val="tx1">
                    <a:lumMod val="85000"/>
                  </a:schemeClr>
                </a:solidFill>
              </a:rPr>
              <a:t>2</a:t>
            </a:r>
            <a:endParaRPr lang="cs-CZ" sz="2800" b="1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5452544" y="5242227"/>
            <a:ext cx="334480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zaokrouhlíme dolů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4565869" y="5372807"/>
            <a:ext cx="632979" cy="26445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3131840" y="5869950"/>
                <a:ext cx="1512168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FF00"/>
                        </a:solidFill>
                        <a:latin typeface="Cambria Math"/>
                      </a:rPr>
                      <m:t>0,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904 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85000"/>
                          </a:schemeClr>
                        </a:solidFill>
                        <a:latin typeface="Cambria Math"/>
                      </a:rPr>
                      <m:t>2</m:t>
                    </m:r>
                    <m:r>
                      <a:rPr lang="cs-CZ" sz="2800" b="0" i="1" dirty="0" smtClean="0">
                        <a:solidFill>
                          <a:srgbClr val="FFFF00"/>
                        </a:solidFill>
                        <a:latin typeface="Cambria Math"/>
                      </a:rPr>
                      <m:t>3</m:t>
                    </m:r>
                  </m:oMath>
                </a14:m>
                <a:r>
                  <a:rPr lang="cs-CZ" sz="2800" dirty="0" smtClean="0">
                    <a:solidFill>
                      <a:schemeClr val="tx1">
                        <a:lumMod val="85000"/>
                      </a:schemeClr>
                    </a:solidFill>
                    <a:cs typeface="Calibri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5869950"/>
                <a:ext cx="1512168" cy="60850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551841" y="5869950"/>
                <a:ext cx="124893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2800" i="1" dirty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b="0" i="1" dirty="0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0,904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1841" y="5869950"/>
                <a:ext cx="1248934" cy="608508"/>
              </a:xfrm>
              <a:prstGeom prst="rect">
                <a:avLst/>
              </a:prstGeom>
              <a:blipFill rotWithShape="1">
                <a:blip r:embed="rId7"/>
                <a:stretch>
                  <a:fillRect r="-39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404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139" y="34234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76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10" grpId="0"/>
      <p:bldP spid="15" grpId="0"/>
      <p:bldP spid="16" grpId="0"/>
      <p:bldP spid="17" grpId="0"/>
      <p:bldP spid="18" grpId="0" animBg="1"/>
      <p:bldP spid="19" grpId="0"/>
      <p:bldP spid="20" grpId="0"/>
      <p:bldP spid="22" grpId="0" animBg="1"/>
      <p:bldP spid="23" grpId="0"/>
      <p:bldP spid="24" grpId="0"/>
      <p:bldP spid="25" grpId="0" animBg="1"/>
      <p:bldP spid="26" grpId="0"/>
      <p:bldP spid="27" grpId="0"/>
      <p:bldP spid="29" grpId="0" animBg="1"/>
      <p:bldP spid="30" grpId="0"/>
      <p:bldP spid="31" grpId="0"/>
      <p:bldP spid="32" grpId="0" animBg="1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9860" y="116632"/>
            <a:ext cx="8906562" cy="35059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14522" y="780568"/>
            <a:ext cx="2357512" cy="257642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372851" y="762808"/>
            <a:ext cx="2380580" cy="259418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39552" y="762808"/>
            <a:ext cx="2376264" cy="259418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37297" y="829614"/>
            <a:ext cx="2666622" cy="336023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a)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	16,09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8,148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0,092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0,98</a:t>
            </a: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200902" y="814228"/>
            <a:ext cx="2451218" cy="28083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b)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setiny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	 0,049 5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2,307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      12,006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        0,078</a:t>
            </a: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029578" y="814228"/>
            <a:ext cx="2429393" cy="28083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c)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tisíciny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0,532 9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       0,330 4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       2,999 6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        7,098 2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109860" y="3643128"/>
            <a:ext cx="8906562" cy="3179812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FFC000"/>
              </a:gs>
              <a:gs pos="0">
                <a:srgbClr val="FF6633"/>
              </a:gs>
              <a:gs pos="6000">
                <a:srgbClr val="FFFF00"/>
              </a:gs>
              <a:gs pos="100000">
                <a:srgbClr val="FFC000"/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6214522" y="3927062"/>
            <a:ext cx="2357512" cy="257642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372851" y="3927062"/>
            <a:ext cx="2380580" cy="259418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39552" y="3927062"/>
            <a:ext cx="2376264" cy="259418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534280" y="3944822"/>
            <a:ext cx="2525552" cy="27953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a) </a:t>
            </a:r>
            <a:r>
              <a:rPr lang="cs-CZ" sz="2800" b="1" dirty="0" smtClean="0">
                <a:solidFill>
                  <a:srgbClr val="FFFF00"/>
                </a:solidFill>
              </a:rPr>
              <a:t>desetiny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  	16,1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8,1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0,1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1,0</a:t>
            </a: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200902" y="3978482"/>
            <a:ext cx="2451218" cy="28083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 b) </a:t>
            </a:r>
            <a:r>
              <a:rPr lang="cs-CZ" sz="2800" b="1" dirty="0" smtClean="0">
                <a:solidFill>
                  <a:srgbClr val="FFFF00"/>
                </a:solidFill>
              </a:rPr>
              <a:t>setiny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  	 0,05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  <a:cs typeface="Calibri" pitchFamily="34" charset="0"/>
              </a:rPr>
              <a:t>	</a:t>
            </a: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2,31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      12,01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        0,08</a:t>
            </a: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6029578" y="3931874"/>
            <a:ext cx="2429393" cy="28083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 c) </a:t>
            </a:r>
            <a:r>
              <a:rPr lang="cs-CZ" sz="2800" b="1" dirty="0" smtClean="0">
                <a:solidFill>
                  <a:srgbClr val="FFFF00"/>
                </a:solidFill>
              </a:rPr>
              <a:t>tisíciny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  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0,533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       0,331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       3,000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  <a:cs typeface="Calibri" pitchFamily="34" charset="0"/>
              </a:rPr>
              <a:t>         7,098</a:t>
            </a: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05408" y="189467"/>
            <a:ext cx="3386702" cy="62476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Zaokrouhlete na :</a:t>
            </a:r>
          </a:p>
        </p:txBody>
      </p:sp>
      <p:sp>
        <p:nvSpPr>
          <p:cNvPr id="27" name="Zaoblený obdélník 26"/>
          <p:cNvSpPr/>
          <p:nvPr/>
        </p:nvSpPr>
        <p:spPr>
          <a:xfrm>
            <a:off x="814524" y="3350269"/>
            <a:ext cx="1512168" cy="541981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: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5" name="Picture 3" descr="C:\Users\spravce\AppData\Local\Microsoft\Windows\Temporary Internet Files\Content.IE5\HGW68T4R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446563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94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21" grpId="0"/>
      <p:bldP spid="22" grpId="0"/>
      <p:bldP spid="23" grpId="0"/>
      <p:bldP spid="24" grpId="0"/>
      <p:bldP spid="27" grpId="0" animBg="1"/>
      <p:bldP spid="2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7347" y="65243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35322" y="335273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07790" y="418083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81112" y="89842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37654" y="256065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74588" y="172527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88566" y="504492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77566" y="583701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38102" y="96084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229" y="21843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299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>
                <a:solidFill>
                  <a:srgbClr val="FFFF00"/>
                </a:solidFill>
              </a:rPr>
              <a:t>Galerie klipart</a:t>
            </a:r>
          </a:p>
          <a:p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222</TotalTime>
  <Words>359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36</cp:revision>
  <dcterms:created xsi:type="dcterms:W3CDTF">2011-10-16T10:29:28Z</dcterms:created>
  <dcterms:modified xsi:type="dcterms:W3CDTF">2013-03-23T16:55:26Z</dcterms:modified>
</cp:coreProperties>
</file>