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69" r:id="rId2"/>
    <p:sldId id="268" r:id="rId3"/>
    <p:sldId id="272" r:id="rId4"/>
    <p:sldId id="273" r:id="rId5"/>
    <p:sldId id="266" r:id="rId6"/>
    <p:sldId id="274" r:id="rId7"/>
    <p:sldId id="27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23.3.2013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VY_32_INOVACE_01_04_M6_Hanak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7975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Sčítání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8440" y="202266"/>
            <a:ext cx="8527119" cy="875082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10557" y="1268760"/>
            <a:ext cx="8609307" cy="5112567"/>
          </a:xfrm>
          <a:prstGeom prst="roundRect">
            <a:avLst>
              <a:gd name="adj" fmla="val 6274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448577" y="1552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08440" y="1412776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sčítání desetinných čísel. Na začátku jsou uvedena pravidla pro sčítání desetinných čísel. Nalezneme zde řešené příklady i příklady pro samostatné procvičení</a:t>
            </a:r>
            <a:r>
              <a:rPr lang="cs-CZ" sz="1800" dirty="0">
                <a:solidFill>
                  <a:srgbClr val="FFFF00"/>
                </a:solidFill>
              </a:rPr>
              <a:t>. </a:t>
            </a:r>
            <a:endParaRPr lang="cs-CZ" sz="1800" dirty="0" smtClean="0">
              <a:solidFill>
                <a:srgbClr val="FFFF00"/>
              </a:solidFill>
            </a:endParaRPr>
          </a:p>
          <a:p>
            <a:pPr algn="just"/>
            <a:r>
              <a:rPr lang="cs-CZ" sz="1800" dirty="0" smtClean="0">
                <a:solidFill>
                  <a:srgbClr val="FFFF00"/>
                </a:solidFill>
              </a:rPr>
              <a:t>Inovativnost </a:t>
            </a:r>
            <a:r>
              <a:rPr lang="cs-CZ" sz="1800" dirty="0">
                <a:solidFill>
                  <a:srgbClr val="FFFF00"/>
                </a:solidFill>
              </a:rPr>
              <a:t>je v tom, že se zde vyskytuje řada moderních interaktivních prvků.  </a:t>
            </a:r>
            <a:r>
              <a:rPr lang="cs-CZ" sz="1800" dirty="0">
                <a:solidFill>
                  <a:srgbClr val="FFFF00"/>
                </a:solidFill>
              </a:rPr>
              <a:t>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223024" y="2623404"/>
            <a:ext cx="8774708" cy="128175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0032" y="0"/>
            <a:ext cx="8827700" cy="1848863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5136" y="1818126"/>
            <a:ext cx="8733702" cy="81878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91348" y="148670"/>
            <a:ext cx="8642752" cy="105444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Při sčítáni desetinných čísel musíme dát pozor, aby byly </a:t>
            </a:r>
            <a:r>
              <a:rPr lang="cs-CZ" sz="2800" b="1" dirty="0" smtClean="0">
                <a:solidFill>
                  <a:srgbClr val="FFFF00"/>
                </a:solidFill>
              </a:rPr>
              <a:t>pod sebou</a:t>
            </a:r>
            <a:r>
              <a:rPr lang="cs-CZ" sz="2800" dirty="0" smtClean="0">
                <a:solidFill>
                  <a:srgbClr val="FFFF00"/>
                </a:solidFill>
              </a:rPr>
              <a:t> zapsány </a:t>
            </a:r>
            <a:r>
              <a:rPr lang="cs-CZ" sz="2800" b="1" dirty="0" smtClean="0">
                <a:solidFill>
                  <a:srgbClr val="FFFF00"/>
                </a:solidFill>
              </a:rPr>
              <a:t>číslice stejného řádu</a:t>
            </a:r>
            <a:r>
              <a:rPr lang="cs-CZ" sz="2800" dirty="0" smtClean="0">
                <a:solidFill>
                  <a:srgbClr val="FFFF00"/>
                </a:solidFill>
              </a:rPr>
              <a:t>.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2432" y="1070455"/>
            <a:ext cx="777686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Desetinná čárka „zůstává na místě“.</a:t>
            </a:r>
            <a:endParaRPr lang="cs-CZ" sz="28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48519" y="1848863"/>
            <a:ext cx="6484631" cy="67177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Vlastnosti sčítání desetinných čísel: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21373" y="2711074"/>
            <a:ext cx="7102955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1) </a:t>
            </a:r>
            <a:r>
              <a:rPr lang="cs-CZ" sz="2600" b="1" dirty="0" smtClean="0">
                <a:solidFill>
                  <a:srgbClr val="FFFF00"/>
                </a:solidFill>
              </a:rPr>
              <a:t>Komutativnost</a:t>
            </a:r>
            <a:r>
              <a:rPr lang="cs-CZ" sz="2600" dirty="0" smtClean="0">
                <a:solidFill>
                  <a:srgbClr val="FFFF00"/>
                </a:solidFill>
              </a:rPr>
              <a:t> (záměna sčítanců)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637106" y="3188527"/>
            <a:ext cx="5303046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4,5 + 1,2 = 1,2 + 4,5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23024" y="3828109"/>
            <a:ext cx="8774708" cy="129538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77284" y="3954241"/>
            <a:ext cx="7191060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rgbClr val="FFFF00"/>
                </a:solidFill>
              </a:rPr>
              <a:t>2</a:t>
            </a:r>
            <a:r>
              <a:rPr lang="cs-CZ" sz="2600" dirty="0" smtClean="0">
                <a:solidFill>
                  <a:srgbClr val="FFFF00"/>
                </a:solidFill>
              </a:rPr>
              <a:t>) </a:t>
            </a:r>
            <a:r>
              <a:rPr lang="cs-CZ" sz="2600" b="1" dirty="0" smtClean="0">
                <a:solidFill>
                  <a:srgbClr val="FFFF00"/>
                </a:solidFill>
              </a:rPr>
              <a:t>Asociativnost</a:t>
            </a:r>
            <a:r>
              <a:rPr lang="cs-CZ" sz="2600" dirty="0" smtClean="0">
                <a:solidFill>
                  <a:srgbClr val="FFFF00"/>
                </a:solidFill>
              </a:rPr>
              <a:t> (sdružování sčítanců)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510324" y="4403409"/>
            <a:ext cx="8094124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(4,5 + 1,2) + 0,3 = 4,5 + (1,2 + 0,3) = 4,5 + 1,2 + 0,3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09470" y="5099639"/>
            <a:ext cx="8774708" cy="129538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77284" y="5225771"/>
            <a:ext cx="5894916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3) </a:t>
            </a:r>
            <a:r>
              <a:rPr lang="cs-CZ" sz="2600" b="1" dirty="0" smtClean="0">
                <a:solidFill>
                  <a:srgbClr val="FFFF00"/>
                </a:solidFill>
              </a:rPr>
              <a:t>Neutrálnost nuly</a:t>
            </a:r>
            <a:r>
              <a:rPr lang="cs-CZ" sz="2600" dirty="0" smtClean="0">
                <a:solidFill>
                  <a:srgbClr val="FFFF00"/>
                </a:solidFill>
              </a:rPr>
              <a:t> při sčítání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510324" y="5674939"/>
            <a:ext cx="4997780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1,8 + 0 = 0 + 1,8 = 0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0BASIBLT\MC90044045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1876" y="2573943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3552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3" grpId="0"/>
      <p:bldP spid="14" grpId="0"/>
      <p:bldP spid="16" grpId="0"/>
      <p:bldP spid="19" grpId="0"/>
      <p:bldP spid="20" grpId="0"/>
      <p:bldP spid="2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Zaoblený obdélník 34"/>
          <p:cNvSpPr/>
          <p:nvPr/>
        </p:nvSpPr>
        <p:spPr>
          <a:xfrm>
            <a:off x="4545877" y="3188306"/>
            <a:ext cx="4329339" cy="2763184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05644" y="3188306"/>
            <a:ext cx="4455637" cy="2763183"/>
          </a:xfrm>
          <a:prstGeom prst="roundRect">
            <a:avLst>
              <a:gd name="adj" fmla="val 871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118879" y="232823"/>
            <a:ext cx="8906562" cy="20972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58213" y="312267"/>
            <a:ext cx="5546942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Napište pod sebe a sečtěte: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730036" y="3383540"/>
            <a:ext cx="309813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rgbClr val="FFFF00"/>
                </a:solidFill>
              </a:rPr>
              <a:t>a</a:t>
            </a:r>
            <a:r>
              <a:rPr lang="cs-CZ" sz="2800" dirty="0" smtClean="0">
                <a:solidFill>
                  <a:srgbClr val="FFFF00"/>
                </a:solidFill>
              </a:rPr>
              <a:t>)    </a:t>
            </a:r>
            <a:r>
              <a:rPr lang="cs-CZ" sz="2800" b="1" spc="300" dirty="0" smtClean="0">
                <a:solidFill>
                  <a:srgbClr val="FFFF00"/>
                </a:solidFill>
              </a:rPr>
              <a:t>25,45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640911" y="877907"/>
            <a:ext cx="3170144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25,45 + 2,236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657452" y="1452833"/>
            <a:ext cx="4287628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 0,723 + 7,2 + 2,45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664979" y="3856650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2,236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32" name="Přímá spojnice 31"/>
          <p:cNvCxnSpPr/>
          <p:nvPr/>
        </p:nvCxnSpPr>
        <p:spPr>
          <a:xfrm>
            <a:off x="1208523" y="4463250"/>
            <a:ext cx="1819383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bdélníkový popisek 33"/>
          <p:cNvSpPr/>
          <p:nvPr/>
        </p:nvSpPr>
        <p:spPr>
          <a:xfrm>
            <a:off x="3465345" y="2750735"/>
            <a:ext cx="4636093" cy="1471106"/>
          </a:xfrm>
          <a:prstGeom prst="wedgeRectCallout">
            <a:avLst>
              <a:gd name="adj1" fmla="val -58088"/>
              <a:gd name="adj2" fmla="val 8460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Připsáním nul za poslední číslice vpravo od desetinné čárky se číslo 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nezmění.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2582499" y="3383540"/>
            <a:ext cx="374888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chemeClr val="tx1">
                    <a:lumMod val="95000"/>
                  </a:schemeClr>
                </a:solidFill>
              </a:rPr>
              <a:t>0</a:t>
            </a:r>
            <a:endParaRPr lang="cs-CZ" sz="2800" b="1" spc="300" dirty="0" smtClean="0">
              <a:solidFill>
                <a:schemeClr val="tx1">
                  <a:lumMod val="95000"/>
                </a:schemeClr>
              </a:solidFill>
              <a:cs typeface="Calibri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424939" y="4463660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27 686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1885646" y="4455856"/>
            <a:ext cx="466888" cy="7653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,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181576" y="2436254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288946" y="2547041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5353940" y="3383540"/>
            <a:ext cx="3098135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rgbClr val="FFFF00"/>
                </a:solidFill>
              </a:rPr>
              <a:t>b)       </a:t>
            </a:r>
            <a:r>
              <a:rPr lang="cs-CZ" sz="2800" b="1" dirty="0" smtClean="0">
                <a:solidFill>
                  <a:srgbClr val="FFFF00"/>
                </a:solidFill>
              </a:rPr>
              <a:t>0</a:t>
            </a:r>
            <a:r>
              <a:rPr lang="cs-CZ" sz="2800" b="1" spc="300" dirty="0" smtClean="0">
                <a:solidFill>
                  <a:srgbClr val="FFFF00"/>
                </a:solidFill>
              </a:rPr>
              <a:t>,723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3" name="Zástupný symbol pro obsah 2"/>
          <p:cNvSpPr>
            <a:spLocks noGrp="1"/>
          </p:cNvSpPr>
          <p:nvPr/>
        </p:nvSpPr>
        <p:spPr>
          <a:xfrm>
            <a:off x="6335377" y="3924855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7,2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cxnSp>
        <p:nvCxnSpPr>
          <p:cNvPr id="44" name="Přímá spojnice 43"/>
          <p:cNvCxnSpPr/>
          <p:nvPr/>
        </p:nvCxnSpPr>
        <p:spPr>
          <a:xfrm>
            <a:off x="5832427" y="5052650"/>
            <a:ext cx="1819383" cy="0"/>
          </a:xfrm>
          <a:prstGeom prst="line">
            <a:avLst/>
          </a:prstGeom>
          <a:ln w="317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6989135" y="3924855"/>
            <a:ext cx="792089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chemeClr val="tx1">
                    <a:lumMod val="95000"/>
                  </a:schemeClr>
                </a:solidFill>
              </a:rPr>
              <a:t>00</a:t>
            </a:r>
            <a:endParaRPr lang="cs-CZ" sz="2800" b="1" spc="300" dirty="0" smtClean="0">
              <a:solidFill>
                <a:schemeClr val="tx1">
                  <a:lumMod val="95000"/>
                </a:schemeClr>
              </a:solidFill>
              <a:cs typeface="Calibri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6090281" y="5084317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10 373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7" name="Zástupný symbol pro obsah 2"/>
          <p:cNvSpPr>
            <a:spLocks noGrp="1"/>
          </p:cNvSpPr>
          <p:nvPr/>
        </p:nvSpPr>
        <p:spPr>
          <a:xfrm>
            <a:off x="6584518" y="5052650"/>
            <a:ext cx="466888" cy="76532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,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8" name="Zástupný symbol pro obsah 2"/>
          <p:cNvSpPr>
            <a:spLocks noGrp="1"/>
          </p:cNvSpPr>
          <p:nvPr/>
        </p:nvSpPr>
        <p:spPr>
          <a:xfrm>
            <a:off x="6334881" y="4428501"/>
            <a:ext cx="1835040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rgbClr val="FFFF00"/>
                </a:solidFill>
              </a:rPr>
              <a:t>2,45</a:t>
            </a:r>
            <a:endParaRPr lang="cs-CZ" sz="2800" b="1" spc="300" dirty="0" smtClean="0">
              <a:solidFill>
                <a:schemeClr val="tx1">
                  <a:lumMod val="85000"/>
                </a:schemeClr>
              </a:solidFill>
              <a:cs typeface="Calibri" pitchFamily="34" charset="0"/>
            </a:endParaRPr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7197738" y="4440728"/>
            <a:ext cx="374888" cy="5036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300" dirty="0" smtClean="0">
                <a:solidFill>
                  <a:schemeClr val="tx1">
                    <a:lumMod val="95000"/>
                  </a:schemeClr>
                </a:solidFill>
              </a:rPr>
              <a:t>0</a:t>
            </a:r>
            <a:endParaRPr lang="cs-CZ" sz="2800" b="1" spc="300" dirty="0" smtClean="0">
              <a:solidFill>
                <a:schemeClr val="tx1">
                  <a:lumMod val="95000"/>
                </a:schemeClr>
              </a:solidFill>
              <a:cs typeface="Calibri" pitchFamily="34" charset="0"/>
            </a:endParaRPr>
          </a:p>
        </p:txBody>
      </p:sp>
      <p:sp>
        <p:nvSpPr>
          <p:cNvPr id="50" name="Obdélníkový popisek 49"/>
          <p:cNvSpPr/>
          <p:nvPr/>
        </p:nvSpPr>
        <p:spPr>
          <a:xfrm>
            <a:off x="1877928" y="5208389"/>
            <a:ext cx="2822103" cy="1219171"/>
          </a:xfrm>
          <a:prstGeom prst="wedgeRectCallout">
            <a:avLst>
              <a:gd name="adj1" fmla="val -44725"/>
              <a:gd name="adj2" fmla="val -65806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Nezapomeňte na desetinnou čárku!</a:t>
            </a:r>
          </a:p>
        </p:txBody>
      </p:sp>
      <p:pic>
        <p:nvPicPr>
          <p:cNvPr id="1026" name="Picture 2" descr="C:\Users\spravce\AppData\Local\Microsoft\Windows\Temporary Internet Files\Content.IE5\D1R1SU0N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3688" y="631825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18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30" grpId="0"/>
      <p:bldP spid="34" grpId="0" animBg="1"/>
      <p:bldP spid="34" grpId="1" animBg="1"/>
      <p:bldP spid="36" grpId="0"/>
      <p:bldP spid="37" grpId="0"/>
      <p:bldP spid="39" grpId="0"/>
      <p:bldP spid="41" grpId="0"/>
      <p:bldP spid="42" grpId="0"/>
      <p:bldP spid="43" grpId="0"/>
      <p:bldP spid="45" grpId="0"/>
      <p:bldP spid="46" grpId="0"/>
      <p:bldP spid="47" grpId="0"/>
      <p:bldP spid="48" grpId="0"/>
      <p:bldP spid="49" grpId="0"/>
      <p:bldP spid="50" grpId="0" animBg="1"/>
      <p:bldP spid="5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51159" y="562360"/>
            <a:ext cx="8340240" cy="5256584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719882" y="720056"/>
            <a:ext cx="5546942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Napište pod sebe a sečtěte: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1104441" y="1498464"/>
            <a:ext cx="7586957" cy="462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  2,409 + 85,49 + 2,3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b)  1,2 + 0,072 + 0,58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c)   22,8 + 128,4 + 34,2 + 142, 05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d)   4,76 + 8,073 + 12,006 + 4,7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e)   55,4 + 4,82 + 6,78 +1,06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f)   4,73 + 28 + 13,72 + 0,076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g)  0,006 + 0,074 2 + 0,084 8 + 4,5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h)  128,64 + 3 000 + 400,67 + 7,007</a:t>
            </a:r>
          </a:p>
          <a:p>
            <a:pPr marL="0" indent="0" algn="just">
              <a:buNone/>
            </a:pPr>
            <a:endParaRPr lang="cs-CZ" sz="2800" spc="3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HGW68T4R\MC90043440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9871" y="744625"/>
            <a:ext cx="1206299" cy="168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7940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683568" y="980728"/>
            <a:ext cx="7869112" cy="554461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FFC000"/>
              </a:gs>
              <a:gs pos="0">
                <a:srgbClr val="FF6633"/>
              </a:gs>
              <a:gs pos="6000">
                <a:srgbClr val="FFFF00"/>
              </a:gs>
              <a:gs pos="100000">
                <a:srgbClr val="FFC000"/>
              </a:gs>
              <a:gs pos="100000">
                <a:srgbClr val="3366FF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1475656" y="1483836"/>
            <a:ext cx="6336704" cy="4537452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000000"/>
              </a:gs>
              <a:gs pos="39999">
                <a:srgbClr val="0A128C"/>
              </a:gs>
              <a:gs pos="70000">
                <a:srgbClr val="181CC7"/>
              </a:gs>
              <a:gs pos="88000">
                <a:srgbClr val="7005D4"/>
              </a:gs>
              <a:gs pos="100000">
                <a:srgbClr val="8C3D91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827584" y="86379"/>
            <a:ext cx="7725096" cy="762397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1115615" y="256311"/>
            <a:ext cx="1693351" cy="624761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876848" y="1676040"/>
            <a:ext cx="3240359" cy="46221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</a:rPr>
              <a:t>a)  90,199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b)  1,852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c)   327,45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d)   29,539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e)   68,06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f)   46,526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g)  4,665</a:t>
            </a:r>
          </a:p>
          <a:p>
            <a:pPr marL="0" indent="0" algn="just">
              <a:buNone/>
            </a:pPr>
            <a:r>
              <a:rPr lang="cs-CZ" sz="2800" spc="300" dirty="0" smtClean="0">
                <a:solidFill>
                  <a:srgbClr val="FFFF00"/>
                </a:solidFill>
                <a:cs typeface="Calibri" pitchFamily="34" charset="0"/>
              </a:rPr>
              <a:t>h)  3536,317</a:t>
            </a:r>
          </a:p>
          <a:p>
            <a:pPr marL="0" indent="0" algn="just">
              <a:buNone/>
            </a:pPr>
            <a:endParaRPr lang="cs-CZ" sz="2800" spc="3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0BASIBLT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613" y="17256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5266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67347" y="65243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35322" y="335273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07790" y="418083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81112" y="89842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37654" y="256065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74588" y="172527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88566" y="504492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77566" y="583701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38102" y="96084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229" y="21843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287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314</TotalTime>
  <Words>451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48</cp:revision>
  <dcterms:created xsi:type="dcterms:W3CDTF">2011-10-16T10:29:28Z</dcterms:created>
  <dcterms:modified xsi:type="dcterms:W3CDTF">2013-03-23T16:55:07Z</dcterms:modified>
</cp:coreProperties>
</file>