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9" r:id="rId2"/>
    <p:sldId id="268" r:id="rId3"/>
    <p:sldId id="272" r:id="rId4"/>
    <p:sldId id="273" r:id="rId5"/>
    <p:sldId id="266" r:id="rId6"/>
    <p:sldId id="274" r:id="rId7"/>
    <p:sldId id="27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VY_32_INOVACE_01_05_M6_Hanak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0380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Odčítání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10896" y="202265"/>
            <a:ext cx="8527119" cy="85047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10896" y="1268760"/>
            <a:ext cx="8609307" cy="5184576"/>
          </a:xfrm>
          <a:prstGeom prst="roundRect">
            <a:avLst>
              <a:gd name="adj" fmla="val 599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466401" y="3159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37432" y="1423743"/>
            <a:ext cx="8477143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odčítání desetinných čísel. Nalezneme zde řešené příklady i příklady pro </a:t>
            </a:r>
            <a:r>
              <a:rPr lang="cs-CZ" sz="1800" dirty="0">
                <a:solidFill>
                  <a:srgbClr val="FFFF00"/>
                </a:solidFill>
              </a:rPr>
              <a:t>samostatné </a:t>
            </a:r>
            <a:r>
              <a:rPr lang="cs-CZ" sz="1800" dirty="0">
                <a:solidFill>
                  <a:srgbClr val="FFFF00"/>
                </a:solidFill>
              </a:rPr>
              <a:t>procvičení. </a:t>
            </a:r>
            <a:endParaRPr lang="cs-CZ" sz="1800" dirty="0">
              <a:solidFill>
                <a:srgbClr val="FFFF00"/>
              </a:solidFill>
            </a:endParaRP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223024" y="2623405"/>
            <a:ext cx="8774708" cy="80559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0032" y="0"/>
            <a:ext cx="8827700" cy="184886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5136" y="1818126"/>
            <a:ext cx="8733702" cy="81878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91348" y="148670"/>
            <a:ext cx="8642752" cy="105444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Při odčítáni desetinných čísel musíme dát pozor, aby byly </a:t>
            </a:r>
            <a:r>
              <a:rPr lang="cs-CZ" sz="2800" b="1" dirty="0" smtClean="0">
                <a:solidFill>
                  <a:srgbClr val="FFFF00"/>
                </a:solidFill>
              </a:rPr>
              <a:t>pod sebou</a:t>
            </a:r>
            <a:r>
              <a:rPr lang="cs-CZ" sz="2800" dirty="0" smtClean="0">
                <a:solidFill>
                  <a:srgbClr val="FFFF00"/>
                </a:solidFill>
              </a:rPr>
              <a:t> zapsány </a:t>
            </a:r>
            <a:r>
              <a:rPr lang="cs-CZ" sz="2800" b="1" dirty="0" smtClean="0">
                <a:solidFill>
                  <a:srgbClr val="FFFF00"/>
                </a:solidFill>
              </a:rPr>
              <a:t>číslice stejného řádu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2432" y="1070455"/>
            <a:ext cx="777686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Desetinná čárka „zůstává na místě“.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48519" y="1848863"/>
            <a:ext cx="6484631" cy="6717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Nezapomeňte: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46096" y="2750468"/>
            <a:ext cx="7102955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1)  </a:t>
            </a:r>
            <a:r>
              <a:rPr lang="cs-CZ" sz="2600" b="1" dirty="0" smtClean="0">
                <a:solidFill>
                  <a:srgbClr val="FFFF00"/>
                </a:solidFill>
              </a:rPr>
              <a:t>Menšenec musí být menší než menšitel.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37102" y="3306502"/>
            <a:ext cx="8774708" cy="311274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06256" y="3445839"/>
            <a:ext cx="8343188" cy="8473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rgbClr val="FFFF00"/>
                </a:solidFill>
              </a:rPr>
              <a:t>2</a:t>
            </a:r>
            <a:r>
              <a:rPr lang="cs-CZ" sz="2600" dirty="0" smtClean="0">
                <a:solidFill>
                  <a:srgbClr val="FFFF00"/>
                </a:solidFill>
              </a:rPr>
              <a:t>) </a:t>
            </a:r>
            <a:r>
              <a:rPr lang="cs-CZ" sz="2600" b="1" dirty="0" smtClean="0">
                <a:solidFill>
                  <a:srgbClr val="FFFF00"/>
                </a:solidFill>
              </a:rPr>
              <a:t>Rozdíl desetinných čísel se nezmění, zvětšíme-li </a:t>
            </a:r>
            <a:br>
              <a:rPr lang="cs-CZ" sz="2600" b="1" dirty="0" smtClean="0">
                <a:solidFill>
                  <a:srgbClr val="FFFF00"/>
                </a:solidFill>
              </a:rPr>
            </a:br>
            <a:r>
              <a:rPr lang="cs-CZ" sz="2600" b="1" dirty="0" smtClean="0">
                <a:solidFill>
                  <a:srgbClr val="FFFF00"/>
                </a:solidFill>
              </a:rPr>
              <a:t>     menšence i menšitele o stejné číslo.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29020" y="4424717"/>
            <a:ext cx="7990872" cy="158405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788152" y="4581471"/>
            <a:ext cx="184976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Například: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610378" y="4631607"/>
            <a:ext cx="2625918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300" dirty="0" smtClean="0">
                <a:solidFill>
                  <a:srgbClr val="FFFF00"/>
                </a:solidFill>
              </a:rPr>
              <a:t>80,6 – 60,2</a:t>
            </a:r>
            <a:endParaRPr lang="cs-CZ" sz="2600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840960" y="5197658"/>
            <a:ext cx="4530096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300" dirty="0" smtClean="0">
                <a:solidFill>
                  <a:srgbClr val="FFFF00"/>
                </a:solidFill>
              </a:rPr>
              <a:t>(10+80,6)–(10+60,2)=</a:t>
            </a:r>
            <a:endParaRPr lang="cs-CZ" sz="2600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4882052" y="5198132"/>
            <a:ext cx="3626568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300" dirty="0" smtClean="0">
                <a:solidFill>
                  <a:srgbClr val="FFFF00"/>
                </a:solidFill>
              </a:rPr>
              <a:t>90,6–70,2</a:t>
            </a:r>
            <a:endParaRPr lang="cs-CZ" sz="2600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6853892" y="5198132"/>
            <a:ext cx="1585049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300" dirty="0" smtClean="0">
                <a:solidFill>
                  <a:srgbClr val="FFFF00"/>
                </a:solidFill>
              </a:rPr>
              <a:t>= </a:t>
            </a:r>
            <a:r>
              <a:rPr lang="cs-CZ" sz="2600" b="1" spc="300" dirty="0" smtClean="0">
                <a:solidFill>
                  <a:srgbClr val="FFFF00"/>
                </a:solidFill>
              </a:rPr>
              <a:t>20,4</a:t>
            </a:r>
            <a:endParaRPr lang="cs-CZ" sz="2600" b="1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6853892" y="4631607"/>
            <a:ext cx="144915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300" dirty="0" smtClean="0">
                <a:solidFill>
                  <a:srgbClr val="FFFF00"/>
                </a:solidFill>
              </a:rPr>
              <a:t>= </a:t>
            </a:r>
            <a:r>
              <a:rPr lang="cs-CZ" sz="2600" b="1" spc="300" dirty="0" smtClean="0">
                <a:solidFill>
                  <a:srgbClr val="FFFF00"/>
                </a:solidFill>
              </a:rPr>
              <a:t>20,4</a:t>
            </a:r>
            <a:endParaRPr lang="cs-CZ" sz="2600" b="1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051" y="1407405"/>
            <a:ext cx="1299782" cy="136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55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3" grpId="0"/>
      <p:bldP spid="14" grpId="0"/>
      <p:bldP spid="19" grpId="0"/>
      <p:bldP spid="23" grpId="0"/>
      <p:bldP spid="20" grpId="0"/>
      <p:bldP spid="17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4545877" y="3188306"/>
            <a:ext cx="4329339" cy="2763184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5644" y="3188306"/>
            <a:ext cx="4455637" cy="2763183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8879" y="232823"/>
            <a:ext cx="8906562" cy="20972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58213" y="312267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Napište pod sebe a odečtěte: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30036" y="3383540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)    </a:t>
            </a:r>
            <a:r>
              <a:rPr lang="cs-CZ" sz="2800" b="1" spc="300" dirty="0">
                <a:solidFill>
                  <a:srgbClr val="FFFF00"/>
                </a:solidFill>
              </a:rPr>
              <a:t>2</a:t>
            </a:r>
            <a:r>
              <a:rPr lang="cs-CZ" sz="2800" b="1" spc="300" dirty="0" smtClean="0">
                <a:solidFill>
                  <a:srgbClr val="FFFF00"/>
                </a:solidFill>
              </a:rPr>
              <a:t>4,154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640911" y="877907"/>
            <a:ext cx="317014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4,154 </a:t>
            </a:r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–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7,6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657452" y="1452833"/>
            <a:ext cx="4287628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  8,7 </a:t>
            </a:r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–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2,845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424939" y="3856650"/>
            <a:ext cx="207508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–7,6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208523" y="4463250"/>
            <a:ext cx="1819383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ový popisek 33"/>
          <p:cNvSpPr/>
          <p:nvPr/>
        </p:nvSpPr>
        <p:spPr>
          <a:xfrm>
            <a:off x="3279971" y="3244377"/>
            <a:ext cx="4636093" cy="1471106"/>
          </a:xfrm>
          <a:prstGeom prst="wedgeRectCallout">
            <a:avLst>
              <a:gd name="adj1" fmla="val -58088"/>
              <a:gd name="adj2" fmla="val 8460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Připsáním nul za poslední číslice vpravo od desetinné čárky se číslo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nezmění.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2306638" y="3852000"/>
            <a:ext cx="792088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chemeClr val="tx1">
                    <a:lumMod val="95000"/>
                  </a:schemeClr>
                </a:solidFill>
              </a:rPr>
              <a:t>00</a:t>
            </a:r>
            <a:endParaRPr lang="cs-CZ" sz="2800" b="1" spc="300" dirty="0" smtClean="0">
              <a:solidFill>
                <a:schemeClr val="tx1">
                  <a:lumMod val="9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424939" y="4463660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>
                <a:solidFill>
                  <a:srgbClr val="FFFF00"/>
                </a:solidFill>
              </a:rPr>
              <a:t>1</a:t>
            </a:r>
            <a:r>
              <a:rPr lang="cs-CZ" sz="2800" b="1" spc="300" dirty="0" smtClean="0">
                <a:solidFill>
                  <a:srgbClr val="FFFF00"/>
                </a:solidFill>
              </a:rPr>
              <a:t>6 554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885646" y="4455856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81576" y="2436254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88946" y="2547041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5364088" y="3414255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b)       </a:t>
            </a:r>
            <a:r>
              <a:rPr lang="cs-CZ" sz="2800" b="1" dirty="0" smtClean="0">
                <a:solidFill>
                  <a:srgbClr val="FFFF00"/>
                </a:solidFill>
              </a:rPr>
              <a:t>8</a:t>
            </a:r>
            <a:r>
              <a:rPr lang="cs-CZ" sz="2800" b="1" spc="300" dirty="0" smtClean="0">
                <a:solidFill>
                  <a:srgbClr val="FFFF00"/>
                </a:solidFill>
              </a:rPr>
              <a:t>,7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5940152" y="3924855"/>
            <a:ext cx="223026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>
                <a:solidFill>
                  <a:srgbClr val="FFFF00"/>
                </a:solidFill>
              </a:rPr>
              <a:t>– </a:t>
            </a:r>
            <a:r>
              <a:rPr lang="cs-CZ" sz="2800" b="1" spc="300" dirty="0" smtClean="0">
                <a:solidFill>
                  <a:srgbClr val="FFFF00"/>
                </a:solidFill>
              </a:rPr>
              <a:t>2,845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5908270" y="4508545"/>
            <a:ext cx="1819383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6935564" y="3420000"/>
            <a:ext cx="7920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chemeClr val="tx1">
                    <a:lumMod val="95000"/>
                  </a:schemeClr>
                </a:solidFill>
              </a:rPr>
              <a:t>00</a:t>
            </a:r>
            <a:endParaRPr lang="cs-CZ" sz="2800" b="1" spc="300" dirty="0" smtClean="0">
              <a:solidFill>
                <a:schemeClr val="tx1">
                  <a:lumMod val="95000"/>
                </a:schemeClr>
              </a:solidFill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6192000" y="4508545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>
                <a:solidFill>
                  <a:srgbClr val="FFFF00"/>
                </a:solidFill>
              </a:rPr>
              <a:t> </a:t>
            </a:r>
            <a:r>
              <a:rPr lang="cs-CZ" sz="2800" b="1" spc="300" dirty="0" smtClean="0">
                <a:solidFill>
                  <a:srgbClr val="FFFF00"/>
                </a:solidFill>
              </a:rPr>
              <a:t>5 </a:t>
            </a:r>
            <a:r>
              <a:rPr lang="cs-CZ" sz="2800" b="1" spc="300" dirty="0">
                <a:solidFill>
                  <a:srgbClr val="FFFF00"/>
                </a:solidFill>
              </a:rPr>
              <a:t>8</a:t>
            </a:r>
            <a:r>
              <a:rPr lang="cs-CZ" sz="2800" b="1" spc="300" dirty="0" smtClean="0">
                <a:solidFill>
                  <a:srgbClr val="FFFF00"/>
                </a:solidFill>
              </a:rPr>
              <a:t>55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6573757" y="4466228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Obdélníkový popisek 49"/>
          <p:cNvSpPr/>
          <p:nvPr/>
        </p:nvSpPr>
        <p:spPr>
          <a:xfrm>
            <a:off x="1848927" y="5187025"/>
            <a:ext cx="2822103" cy="1219171"/>
          </a:xfrm>
          <a:prstGeom prst="wedgeRectCallout">
            <a:avLst>
              <a:gd name="adj1" fmla="val -44725"/>
              <a:gd name="adj2" fmla="val -6580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Nezapomeňte na desetinnou čárku!</a:t>
            </a:r>
          </a:p>
        </p:txBody>
      </p:sp>
      <p:pic>
        <p:nvPicPr>
          <p:cNvPr id="2050" name="Picture 2" descr="C:\Users\spravce\AppData\Local\Microsoft\Windows\Temporary Internet Files\Content.IE5\HGW68T4R\MC9004404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00" y="63023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18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30" grpId="0"/>
      <p:bldP spid="34" grpId="0" animBg="1"/>
      <p:bldP spid="34" grpId="1" animBg="1"/>
      <p:bldP spid="36" grpId="0"/>
      <p:bldP spid="37" grpId="0" build="allAtOnce"/>
      <p:bldP spid="39" grpId="0"/>
      <p:bldP spid="41" grpId="0"/>
      <p:bldP spid="42" grpId="0"/>
      <p:bldP spid="43" grpId="0"/>
      <p:bldP spid="45" grpId="0"/>
      <p:bldP spid="46" grpId="0"/>
      <p:bldP spid="47" grpId="0"/>
      <p:bldP spid="50" grpId="0" animBg="1"/>
      <p:bldP spid="5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52416" y="351020"/>
            <a:ext cx="8366398" cy="574646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410658" y="1026284"/>
            <a:ext cx="6555329" cy="485616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667012" y="351020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rgbClr val="FFFF00"/>
                </a:solidFill>
              </a:rPr>
              <a:t>2</a:t>
            </a:r>
            <a:r>
              <a:rPr lang="cs-CZ" sz="2800" b="1" dirty="0" smtClean="0">
                <a:solidFill>
                  <a:srgbClr val="FFFF00"/>
                </a:solidFill>
              </a:rPr>
              <a:t>) </a:t>
            </a:r>
            <a:r>
              <a:rPr lang="cs-CZ" sz="2800" dirty="0" smtClean="0">
                <a:solidFill>
                  <a:srgbClr val="FFFF00"/>
                </a:solidFill>
              </a:rPr>
              <a:t>Napište pod sebe a odečtěte: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998892" y="1181276"/>
            <a:ext cx="5162383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 24,372</a:t>
            </a:r>
            <a:r>
              <a:rPr lang="cs-CZ" sz="2800" spc="300" dirty="0">
                <a:solidFill>
                  <a:srgbClr val="FFFF00"/>
                </a:solidFill>
              </a:rPr>
              <a:t>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8,074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b)  78,6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24,358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c)   142,005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74,3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d)   3,7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2,645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e)   74,483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0,31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f)   489,76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2,94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g)  23,745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7,99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h)  80,73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55,61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i)   9,438 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3,165</a:t>
            </a: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 marL="0" indent="0" algn="just">
              <a:buNone/>
            </a:pP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D1R1SU0N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420" y="1532625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94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683568" y="980728"/>
            <a:ext cx="7869112" cy="55446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FFC000"/>
              </a:gs>
              <a:gs pos="0">
                <a:srgbClr val="FF6633"/>
              </a:gs>
              <a:gs pos="6000">
                <a:srgbClr val="FFFF00"/>
              </a:gs>
              <a:gs pos="100000">
                <a:srgbClr val="FFC000"/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521780" y="1304764"/>
            <a:ext cx="6336704" cy="489654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827584" y="86379"/>
            <a:ext cx="7725096" cy="762397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115615" y="256311"/>
            <a:ext cx="1693351" cy="62476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275856" y="1441940"/>
            <a:ext cx="3240359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</a:rPr>
              <a:t>a)  16,298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b)  54,242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c)   67,705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d)   1,055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e)   74,173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f)   486,82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g)  15,755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h)  25,12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i)   6,273</a:t>
            </a:r>
          </a:p>
        </p:txBody>
      </p:sp>
      <p:pic>
        <p:nvPicPr>
          <p:cNvPr id="4098" name="Picture 2" descr="C:\Users\spravce\AppData\Local\Microsoft\Windows\Temporary Internet Files\Content.IE5\BL96J1IA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1913"/>
            <a:ext cx="1711666" cy="140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6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854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357</TotalTime>
  <Words>388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57</cp:revision>
  <dcterms:created xsi:type="dcterms:W3CDTF">2011-10-16T10:29:28Z</dcterms:created>
  <dcterms:modified xsi:type="dcterms:W3CDTF">2013-03-23T16:56:59Z</dcterms:modified>
</cp:coreProperties>
</file>