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sldIdLst>
    <p:sldId id="269" r:id="rId2"/>
    <p:sldId id="268" r:id="rId3"/>
    <p:sldId id="275" r:id="rId4"/>
    <p:sldId id="273" r:id="rId5"/>
    <p:sldId id="266" r:id="rId6"/>
    <p:sldId id="274" r:id="rId7"/>
    <p:sldId id="276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73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F7B1B-2CE1-455B-B1BF-0E9DF46149B3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6D46-B826-4A68-88EA-FB31053D73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828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292246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320468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314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rgbClr val="FFFF00"/>
                </a:solidFill>
              </a:rPr>
              <a:t>ČÍSLO PROJEKTU</a:t>
            </a:r>
            <a:r>
              <a:rPr lang="cs-CZ" sz="2800" dirty="0">
                <a:solidFill>
                  <a:srgbClr val="FFFF00"/>
                </a:solidFill>
              </a:rPr>
              <a:t>: </a:t>
            </a:r>
            <a:r>
              <a:rPr lang="cs-CZ" sz="2800" dirty="0" smtClean="0">
                <a:solidFill>
                  <a:srgbClr val="FFFF00"/>
                </a:solidFill>
              </a:rPr>
              <a:t>CZ.1.07/1.4.00/21.2364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7610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rgbClr val="FFFF00"/>
                </a:solidFill>
              </a:rPr>
              <a:t>NÁZEV</a:t>
            </a:r>
            <a:r>
              <a:rPr lang="cs-CZ" sz="2800">
                <a:solidFill>
                  <a:srgbClr val="FFFF00"/>
                </a:solidFill>
              </a:rPr>
              <a:t>: </a:t>
            </a:r>
            <a:r>
              <a:rPr lang="cs-CZ" sz="2800" smtClean="0">
                <a:solidFill>
                  <a:srgbClr val="FFFF00"/>
                </a:solidFill>
              </a:rPr>
              <a:t>VY_32_INOVACE_01_06_M6_Hanak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653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rgbClr val="FFFF00"/>
                </a:solidFill>
              </a:rPr>
              <a:t>AUTOR</a:t>
            </a:r>
            <a:r>
              <a:rPr lang="cs-CZ" sz="2800" dirty="0">
                <a:solidFill>
                  <a:srgbClr val="FFFF00"/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860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TÉMA</a:t>
            </a:r>
            <a:r>
              <a:rPr lang="cs-CZ" sz="2800" dirty="0">
                <a:solidFill>
                  <a:srgbClr val="FFFF00"/>
                </a:solidFill>
              </a:rPr>
              <a:t>: </a:t>
            </a:r>
            <a:r>
              <a:rPr lang="cs-CZ" sz="2800" dirty="0" smtClean="0">
                <a:solidFill>
                  <a:srgbClr val="FFFF00"/>
                </a:solidFill>
              </a:rPr>
              <a:t>Desetinné 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228748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rgbClr val="FFFF00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Název projektu: </a:t>
            </a:r>
            <a:r>
              <a:rPr lang="cs-CZ" sz="1600" dirty="0" smtClean="0">
                <a:solidFill>
                  <a:srgbClr val="FFFF00"/>
                </a:solidFill>
              </a:rPr>
              <a:t>Škola hrou</a:t>
            </a:r>
            <a:endParaRPr lang="cs-CZ" sz="1600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rgbClr val="FFFF00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6078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FF00"/>
                </a:solidFill>
              </a:rPr>
              <a:t>OBSAH</a:t>
            </a:r>
            <a:r>
              <a:rPr lang="cs-CZ" sz="2800" dirty="0">
                <a:solidFill>
                  <a:srgbClr val="FFFF00"/>
                </a:solidFill>
              </a:rPr>
              <a:t>: </a:t>
            </a:r>
            <a:r>
              <a:rPr lang="cs-CZ" sz="2800" dirty="0" smtClean="0">
                <a:solidFill>
                  <a:srgbClr val="FFFF00"/>
                </a:solidFill>
              </a:rPr>
              <a:t>Násobení 10, 100, 1000, …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67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08440" y="202265"/>
            <a:ext cx="8527119" cy="820699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373857" y="1340768"/>
            <a:ext cx="8609307" cy="5256584"/>
          </a:xfrm>
          <a:prstGeom prst="roundRect">
            <a:avLst>
              <a:gd name="adj" fmla="val 5693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3368328" y="0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rgbClr val="FFFF00"/>
                </a:solidFill>
              </a:rPr>
              <a:t>ANOTACE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423750" y="1463948"/>
            <a:ext cx="8296498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>
                <a:solidFill>
                  <a:srgbClr val="FFFF00"/>
                </a:solidFill>
              </a:rPr>
              <a:t>H</a:t>
            </a:r>
            <a:r>
              <a:rPr lang="cs-CZ" sz="1800" dirty="0" smtClean="0">
                <a:solidFill>
                  <a:srgbClr val="FFFF00"/>
                </a:solidFill>
              </a:rPr>
              <a:t>odina je zaměřena na násobení desetinných čísel deseti, stem, tisícem atd. Nalezneme zde řešené </a:t>
            </a:r>
            <a:r>
              <a:rPr lang="cs-CZ" sz="1800" dirty="0">
                <a:solidFill>
                  <a:srgbClr val="FFFF00"/>
                </a:solidFill>
              </a:rPr>
              <a:t>příklady i příklady pro samostatné procviče</a:t>
            </a:r>
            <a:r>
              <a:rPr lang="cs-CZ" sz="1800" dirty="0">
                <a:solidFill>
                  <a:srgbClr val="FFFF00"/>
                </a:solidFill>
              </a:rPr>
              <a:t>ní. </a:t>
            </a:r>
            <a:endParaRPr lang="cs-CZ" sz="1800" dirty="0">
              <a:solidFill>
                <a:srgbClr val="FFFF00"/>
              </a:solidFill>
            </a:endParaRPr>
          </a:p>
          <a:p>
            <a:pPr algn="just"/>
            <a:r>
              <a:rPr lang="cs-CZ" sz="1800" dirty="0">
                <a:solidFill>
                  <a:srgbClr val="FFFF00"/>
                </a:solidFill>
              </a:rPr>
              <a:t>Inovativnost </a:t>
            </a:r>
            <a:r>
              <a:rPr lang="cs-CZ" sz="1800" dirty="0">
                <a:solidFill>
                  <a:srgbClr val="FFFF00"/>
                </a:solidFill>
              </a:rPr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rgbClr val="FFFF00"/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rgbClr val="FFFF00"/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</p:txBody>
      </p:sp>
    </p:spTree>
    <p:extLst>
      <p:ext uri="{BB962C8B-B14F-4D97-AF65-F5344CB8AC3E}">
        <p14:creationId xmlns:p14="http://schemas.microsoft.com/office/powerpoint/2010/main" val="162560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39461" y="2420888"/>
            <a:ext cx="8774708" cy="2520280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80467" y="549150"/>
            <a:ext cx="8733702" cy="1313849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2842465" y="818374"/>
            <a:ext cx="3242315" cy="67177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Zapamatujte si !!!</a:t>
            </a:r>
            <a:endParaRPr lang="cs-CZ" sz="2600" b="1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567977" y="2996952"/>
            <a:ext cx="8366313" cy="13681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600" dirty="0" smtClean="0">
                <a:solidFill>
                  <a:srgbClr val="FFFF00"/>
                </a:solidFill>
              </a:rPr>
              <a:t>Násobíme-li desetinná čísla 10, 100, 1000, 10 000, posuneme desetinnou čárku o 1, 2, 3, 4 místa vpravo.  </a:t>
            </a:r>
            <a:endParaRPr lang="cs-CZ" sz="2600" dirty="0" smtClean="0">
              <a:solidFill>
                <a:srgbClr val="FFFF00"/>
              </a:solidFill>
              <a:cs typeface="Calibri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0BASIBLT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622" y="4471812"/>
            <a:ext cx="1764562" cy="2358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7912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Zaoblený obdélník 34"/>
          <p:cNvSpPr/>
          <p:nvPr/>
        </p:nvSpPr>
        <p:spPr>
          <a:xfrm>
            <a:off x="183064" y="3874674"/>
            <a:ext cx="8709416" cy="1155642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98964" y="2684459"/>
            <a:ext cx="8709416" cy="1183348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98964" y="113665"/>
            <a:ext cx="8693516" cy="1875175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371363" y="217023"/>
            <a:ext cx="5546942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1)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Vypočítejte: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464240" y="2839505"/>
            <a:ext cx="3508871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>
                <a:solidFill>
                  <a:srgbClr val="FFFF00"/>
                </a:solidFill>
              </a:rPr>
              <a:t>a</a:t>
            </a:r>
            <a:r>
              <a:rPr lang="cs-CZ" sz="2800" dirty="0" smtClean="0">
                <a:solidFill>
                  <a:srgbClr val="FFFF00"/>
                </a:solidFill>
              </a:rPr>
              <a:t>)  </a:t>
            </a:r>
            <a:r>
              <a:rPr lang="cs-CZ" sz="2800" b="1" spc="600" dirty="0" smtClean="0">
                <a:solidFill>
                  <a:srgbClr val="FFFF00"/>
                </a:solidFill>
              </a:rPr>
              <a:t>100 · 8,513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2885181" y="217023"/>
            <a:ext cx="3170144" cy="62096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 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100 · 8,513</a:t>
            </a:r>
            <a:endParaRPr lang="cs-CZ" sz="2800" b="1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2913409" y="668410"/>
            <a:ext cx="4287628" cy="6371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b) 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2,5 · 1000</a:t>
            </a:r>
            <a:endParaRPr lang="cs-CZ" sz="2800" b="1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40" name="Zaoblený obdélník 39"/>
          <p:cNvSpPr/>
          <p:nvPr/>
        </p:nvSpPr>
        <p:spPr>
          <a:xfrm>
            <a:off x="293056" y="1996232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1" name="Zástupný symbol pro obsah 2"/>
          <p:cNvSpPr>
            <a:spLocks noGrp="1"/>
          </p:cNvSpPr>
          <p:nvPr/>
        </p:nvSpPr>
        <p:spPr>
          <a:xfrm>
            <a:off x="370418" y="2086307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2936691" y="1114649"/>
            <a:ext cx="4287628" cy="6371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 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0,005 26 · 10 000</a:t>
            </a:r>
            <a:endParaRPr lang="cs-CZ" sz="2800" b="1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3814968" y="2839505"/>
            <a:ext cx="3508871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600" dirty="0" smtClean="0">
                <a:solidFill>
                  <a:srgbClr val="FFFF00"/>
                </a:solidFill>
              </a:rPr>
              <a:t>= 851,3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16" name="Volný tvar 15"/>
          <p:cNvSpPr/>
          <p:nvPr/>
        </p:nvSpPr>
        <p:spPr>
          <a:xfrm>
            <a:off x="2844000" y="3240966"/>
            <a:ext cx="566167" cy="334870"/>
          </a:xfrm>
          <a:custGeom>
            <a:avLst/>
            <a:gdLst>
              <a:gd name="connsiteX0" fmla="*/ 0 w 638175"/>
              <a:gd name="connsiteY0" fmla="*/ 114300 h 401668"/>
              <a:gd name="connsiteX1" fmla="*/ 419100 w 638175"/>
              <a:gd name="connsiteY1" fmla="*/ 400050 h 401668"/>
              <a:gd name="connsiteX2" fmla="*/ 638175 w 638175"/>
              <a:gd name="connsiteY2" fmla="*/ 0 h 401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38175" h="401668">
                <a:moveTo>
                  <a:pt x="0" y="114300"/>
                </a:moveTo>
                <a:cubicBezTo>
                  <a:pt x="156368" y="266700"/>
                  <a:pt x="312737" y="419100"/>
                  <a:pt x="419100" y="400050"/>
                </a:cubicBezTo>
                <a:cubicBezTo>
                  <a:pt x="525463" y="381000"/>
                  <a:pt x="581819" y="190500"/>
                  <a:pt x="638175" y="0"/>
                </a:cubicBezTo>
              </a:path>
            </a:pathLst>
          </a:custGeom>
          <a:noFill/>
          <a:ln w="38100">
            <a:solidFill>
              <a:srgbClr val="FFFF00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Zástupný symbol pro obsah 2"/>
          <p:cNvSpPr>
            <a:spLocks noGrp="1"/>
          </p:cNvSpPr>
          <p:nvPr/>
        </p:nvSpPr>
        <p:spPr>
          <a:xfrm>
            <a:off x="497032" y="4046810"/>
            <a:ext cx="3508871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>
                <a:solidFill>
                  <a:srgbClr val="FFFF00"/>
                </a:solidFill>
              </a:rPr>
              <a:t>b</a:t>
            </a:r>
            <a:r>
              <a:rPr lang="cs-CZ" sz="2800" dirty="0" smtClean="0">
                <a:solidFill>
                  <a:srgbClr val="FFFF00"/>
                </a:solidFill>
              </a:rPr>
              <a:t>)  </a:t>
            </a:r>
            <a:r>
              <a:rPr lang="cs-CZ" sz="2800" b="1" spc="600" dirty="0" smtClean="0">
                <a:solidFill>
                  <a:srgbClr val="FFFF00"/>
                </a:solidFill>
              </a:rPr>
              <a:t>2,5·1000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49" name="Zástupný symbol pro obsah 2"/>
          <p:cNvSpPr>
            <a:spLocks noGrp="1"/>
          </p:cNvSpPr>
          <p:nvPr/>
        </p:nvSpPr>
        <p:spPr>
          <a:xfrm>
            <a:off x="3128934" y="4046810"/>
            <a:ext cx="3819330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600" dirty="0" smtClean="0">
                <a:solidFill>
                  <a:srgbClr val="FFFF00"/>
                </a:solidFill>
              </a:rPr>
              <a:t>= 2,5</a:t>
            </a:r>
            <a:r>
              <a:rPr lang="cs-CZ" sz="2800" b="1" spc="600" dirty="0" smtClean="0"/>
              <a:t>00 </a:t>
            </a:r>
            <a:r>
              <a:rPr lang="cs-CZ" sz="2800" b="1" spc="600" dirty="0" smtClean="0">
                <a:solidFill>
                  <a:srgbClr val="FFFF00"/>
                </a:solidFill>
              </a:rPr>
              <a:t>· 1000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51" name="Volný tvar 50"/>
          <p:cNvSpPr/>
          <p:nvPr/>
        </p:nvSpPr>
        <p:spPr>
          <a:xfrm>
            <a:off x="4067943" y="4430712"/>
            <a:ext cx="900000" cy="334870"/>
          </a:xfrm>
          <a:custGeom>
            <a:avLst/>
            <a:gdLst>
              <a:gd name="connsiteX0" fmla="*/ 0 w 638175"/>
              <a:gd name="connsiteY0" fmla="*/ 114300 h 401668"/>
              <a:gd name="connsiteX1" fmla="*/ 419100 w 638175"/>
              <a:gd name="connsiteY1" fmla="*/ 400050 h 401668"/>
              <a:gd name="connsiteX2" fmla="*/ 638175 w 638175"/>
              <a:gd name="connsiteY2" fmla="*/ 0 h 401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38175" h="401668">
                <a:moveTo>
                  <a:pt x="0" y="114300"/>
                </a:moveTo>
                <a:cubicBezTo>
                  <a:pt x="156368" y="266700"/>
                  <a:pt x="312737" y="419100"/>
                  <a:pt x="419100" y="400050"/>
                </a:cubicBezTo>
                <a:cubicBezTo>
                  <a:pt x="525463" y="381000"/>
                  <a:pt x="581819" y="190500"/>
                  <a:pt x="638175" y="0"/>
                </a:cubicBezTo>
              </a:path>
            </a:pathLst>
          </a:custGeom>
          <a:noFill/>
          <a:ln w="38100">
            <a:solidFill>
              <a:srgbClr val="FFFF00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Zástupný symbol pro obsah 2"/>
          <p:cNvSpPr>
            <a:spLocks noGrp="1"/>
          </p:cNvSpPr>
          <p:nvPr/>
        </p:nvSpPr>
        <p:spPr>
          <a:xfrm>
            <a:off x="6732240" y="4032973"/>
            <a:ext cx="1960116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600" dirty="0" smtClean="0">
                <a:solidFill>
                  <a:srgbClr val="FFFF00"/>
                </a:solidFill>
              </a:rPr>
              <a:t>=</a:t>
            </a:r>
            <a:r>
              <a:rPr lang="cs-CZ" sz="2800" b="1" spc="600" dirty="0">
                <a:solidFill>
                  <a:srgbClr val="FFFF00"/>
                </a:solidFill>
              </a:rPr>
              <a:t> </a:t>
            </a:r>
            <a:r>
              <a:rPr lang="cs-CZ" sz="2800" b="1" spc="600" dirty="0" smtClean="0">
                <a:solidFill>
                  <a:srgbClr val="FFFF00"/>
                </a:solidFill>
              </a:rPr>
              <a:t>2 500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198964" y="5030316"/>
            <a:ext cx="8709416" cy="1155642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5" name="Zástupný symbol pro obsah 2"/>
          <p:cNvSpPr>
            <a:spLocks noGrp="1"/>
          </p:cNvSpPr>
          <p:nvPr/>
        </p:nvSpPr>
        <p:spPr>
          <a:xfrm>
            <a:off x="512932" y="5202452"/>
            <a:ext cx="5056471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>
                <a:solidFill>
                  <a:srgbClr val="FFFF00"/>
                </a:solidFill>
              </a:rPr>
              <a:t>c</a:t>
            </a:r>
            <a:r>
              <a:rPr lang="cs-CZ" sz="2800" dirty="0" smtClean="0">
                <a:solidFill>
                  <a:srgbClr val="FFFF00"/>
                </a:solidFill>
              </a:rPr>
              <a:t>)  </a:t>
            </a:r>
            <a:r>
              <a:rPr lang="cs-CZ" sz="2800" b="1" spc="600" dirty="0" smtClean="0">
                <a:solidFill>
                  <a:srgbClr val="FFFF00"/>
                </a:solidFill>
              </a:rPr>
              <a:t>0,005 26  ·10 000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57" name="Volný tvar 56"/>
          <p:cNvSpPr/>
          <p:nvPr/>
        </p:nvSpPr>
        <p:spPr>
          <a:xfrm>
            <a:off x="1438704" y="5608137"/>
            <a:ext cx="1353312" cy="334870"/>
          </a:xfrm>
          <a:custGeom>
            <a:avLst/>
            <a:gdLst>
              <a:gd name="connsiteX0" fmla="*/ 0 w 638175"/>
              <a:gd name="connsiteY0" fmla="*/ 114300 h 401668"/>
              <a:gd name="connsiteX1" fmla="*/ 419100 w 638175"/>
              <a:gd name="connsiteY1" fmla="*/ 400050 h 401668"/>
              <a:gd name="connsiteX2" fmla="*/ 638175 w 638175"/>
              <a:gd name="connsiteY2" fmla="*/ 0 h 401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38175" h="401668">
                <a:moveTo>
                  <a:pt x="0" y="114300"/>
                </a:moveTo>
                <a:cubicBezTo>
                  <a:pt x="156368" y="266700"/>
                  <a:pt x="312737" y="419100"/>
                  <a:pt x="419100" y="400050"/>
                </a:cubicBezTo>
                <a:cubicBezTo>
                  <a:pt x="525463" y="381000"/>
                  <a:pt x="581819" y="190500"/>
                  <a:pt x="638175" y="0"/>
                </a:cubicBezTo>
              </a:path>
            </a:pathLst>
          </a:custGeom>
          <a:noFill/>
          <a:ln w="38100">
            <a:solidFill>
              <a:srgbClr val="FFFF00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Zástupný symbol pro obsah 2"/>
          <p:cNvSpPr>
            <a:spLocks noGrp="1"/>
          </p:cNvSpPr>
          <p:nvPr/>
        </p:nvSpPr>
        <p:spPr>
          <a:xfrm>
            <a:off x="5254613" y="5202452"/>
            <a:ext cx="1960116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600" dirty="0" smtClean="0">
                <a:solidFill>
                  <a:srgbClr val="FFFF00"/>
                </a:solidFill>
              </a:rPr>
              <a:t>=</a:t>
            </a:r>
            <a:r>
              <a:rPr lang="cs-CZ" sz="2800" b="1" spc="600" dirty="0">
                <a:solidFill>
                  <a:srgbClr val="FFFF00"/>
                </a:solidFill>
              </a:rPr>
              <a:t> </a:t>
            </a:r>
            <a:r>
              <a:rPr lang="cs-CZ" sz="2800" b="1" spc="600" dirty="0" smtClean="0">
                <a:solidFill>
                  <a:srgbClr val="FFFF00"/>
                </a:solidFill>
              </a:rPr>
              <a:t>52,6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52" name="Obdélníkový popisek 51"/>
          <p:cNvSpPr/>
          <p:nvPr/>
        </p:nvSpPr>
        <p:spPr>
          <a:xfrm>
            <a:off x="618520" y="4765582"/>
            <a:ext cx="4636093" cy="1471106"/>
          </a:xfrm>
          <a:prstGeom prst="wedgeRectCallout">
            <a:avLst>
              <a:gd name="adj1" fmla="val 38338"/>
              <a:gd name="adj2" fmla="val -70100"/>
            </a:avLst>
          </a:prstGeom>
          <a:gradFill>
            <a:gsLst>
              <a:gs pos="0">
                <a:srgbClr val="FFF200"/>
              </a:gs>
              <a:gs pos="96000">
                <a:srgbClr val="FF7A00"/>
              </a:gs>
              <a:gs pos="99000">
                <a:srgbClr val="FF0300"/>
              </a:gs>
              <a:gs pos="100000">
                <a:srgbClr val="4D0808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Připsáním nul za poslední číslice vpravo od desetinné čárky se číslo </a:t>
            </a:r>
            <a:r>
              <a:rPr lang="cs-CZ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nezmění.</a:t>
            </a:r>
            <a:endParaRPr lang="cs-CZ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0" name="Picture 2" descr="C:\Users\spravce\AppData\Local\Microsoft\Windows\Temporary Internet Files\Content.IE5\HGW68T4R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45720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18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41" grpId="0"/>
      <p:bldP spid="28" grpId="0"/>
      <p:bldP spid="29" grpId="0"/>
      <p:bldP spid="16" grpId="0" animBg="1"/>
      <p:bldP spid="45" grpId="0"/>
      <p:bldP spid="49" grpId="0"/>
      <p:bldP spid="51" grpId="0" animBg="1"/>
      <p:bldP spid="53" grpId="0"/>
      <p:bldP spid="55" grpId="0"/>
      <p:bldP spid="57" grpId="0" animBg="1"/>
      <p:bldP spid="58" grpId="0"/>
      <p:bldP spid="52" grpId="0" animBg="1"/>
      <p:bldP spid="5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196535" y="52845"/>
            <a:ext cx="8774708" cy="3364419"/>
          </a:xfrm>
          <a:prstGeom prst="roundRect">
            <a:avLst>
              <a:gd name="adj" fmla="val 9801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16000">
                <a:schemeClr val="accent2">
                  <a:shade val="45000"/>
                  <a:satMod val="170000"/>
                </a:schemeClr>
              </a:gs>
              <a:gs pos="90000">
                <a:schemeClr val="accent2">
                  <a:tint val="99000"/>
                  <a:shade val="65000"/>
                  <a:satMod val="155000"/>
                </a:schemeClr>
              </a:gs>
              <a:gs pos="100000">
                <a:schemeClr val="accent2">
                  <a:tint val="95500"/>
                  <a:shade val="100000"/>
                  <a:satMod val="155000"/>
                </a:schemeClr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827584" y="620688"/>
            <a:ext cx="4032448" cy="27965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</a:rPr>
              <a:t>a)  100 </a:t>
            </a:r>
            <a:r>
              <a:rPr lang="cs-CZ" sz="2800" b="1" spc="300" dirty="0" smtClean="0">
                <a:solidFill>
                  <a:srgbClr val="FFFF00"/>
                </a:solidFill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</a:rPr>
              <a:t> 7,045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b)  0,674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c)  0,007 63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d)  10 000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0,835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e)  8,43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1000</a:t>
            </a: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504879" y="12824"/>
            <a:ext cx="3059010" cy="80087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solidFill>
                  <a:srgbClr val="FFFF00"/>
                </a:solidFill>
              </a:rPr>
              <a:t>2) Vypočítejte:  </a:t>
            </a:r>
            <a:endParaRPr lang="cs-CZ" sz="2800" dirty="0" smtClean="0">
              <a:solidFill>
                <a:srgbClr val="FFFF00"/>
              </a:solidFill>
              <a:cs typeface="Calibri" pitchFamily="34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5058471" y="620688"/>
            <a:ext cx="4088877" cy="29012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f)   0,249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g)  0,009 2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h)  10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2,3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i)   4,6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j)   0,056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 · 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100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175903" y="3362926"/>
            <a:ext cx="8774708" cy="2941692"/>
          </a:xfrm>
          <a:prstGeom prst="roundRect">
            <a:avLst>
              <a:gd name="adj" fmla="val 9801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16000">
                <a:schemeClr val="accent2">
                  <a:shade val="45000"/>
                  <a:satMod val="170000"/>
                </a:schemeClr>
              </a:gs>
              <a:gs pos="90000">
                <a:schemeClr val="accent2">
                  <a:tint val="99000"/>
                  <a:shade val="65000"/>
                  <a:satMod val="155000"/>
                </a:schemeClr>
              </a:gs>
              <a:gs pos="100000">
                <a:schemeClr val="accent2">
                  <a:tint val="95500"/>
                  <a:shade val="100000"/>
                  <a:satMod val="155000"/>
                </a:schemeClr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413887" y="3373962"/>
            <a:ext cx="3059010" cy="80087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>
                <a:solidFill>
                  <a:srgbClr val="FFFF00"/>
                </a:solidFill>
              </a:rPr>
              <a:t>3</a:t>
            </a:r>
            <a:r>
              <a:rPr lang="cs-CZ" sz="2800" dirty="0" smtClean="0">
                <a:solidFill>
                  <a:srgbClr val="FFFF00"/>
                </a:solidFill>
              </a:rPr>
              <a:t>) Doplňte:  </a:t>
            </a:r>
            <a:endParaRPr lang="cs-CZ" sz="2800" dirty="0" smtClean="0">
              <a:solidFill>
                <a:srgbClr val="FFFF00"/>
              </a:solidFill>
              <a:cs typeface="Calibri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864335" y="4018122"/>
            <a:ext cx="6633120" cy="17438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</a:rPr>
              <a:t>a)  6,4  </a:t>
            </a:r>
            <a:r>
              <a:rPr lang="cs-CZ" sz="2800" b="1" spc="300" dirty="0" smtClean="0">
                <a:solidFill>
                  <a:srgbClr val="FFFF00"/>
                </a:solidFill>
              </a:rPr>
              <a:t>· </a:t>
            </a:r>
            <a:r>
              <a:rPr lang="cs-CZ" sz="2800" spc="300" dirty="0" smtClean="0">
                <a:solidFill>
                  <a:srgbClr val="FFFF00"/>
                </a:solidFill>
              </a:rPr>
              <a:t> _____ = 6 400 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b)  0,105 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 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_____ =10,5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c)  0,007 42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____=74,2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d)  24,3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·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____  = 243 000</a:t>
            </a:r>
          </a:p>
        </p:txBody>
      </p:sp>
      <p:pic>
        <p:nvPicPr>
          <p:cNvPr id="3074" name="Picture 2" descr="C:\Users\spravce\AppData\Local\Microsoft\Windows\Temporary Internet Files\Content.IE5\D1R1SU0N\MC900434403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909" y="3711439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940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7" grpId="0"/>
      <p:bldP spid="8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251520" y="980728"/>
            <a:ext cx="8640960" cy="2880320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FFC000"/>
              </a:gs>
              <a:gs pos="0">
                <a:srgbClr val="FF6633"/>
              </a:gs>
              <a:gs pos="6000">
                <a:srgbClr val="FFFF00"/>
              </a:gs>
              <a:gs pos="100000">
                <a:srgbClr val="FFC000"/>
              </a:gs>
              <a:gs pos="100000">
                <a:srgbClr val="3366FF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51520" y="118675"/>
            <a:ext cx="8496944" cy="762397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395536" y="256311"/>
            <a:ext cx="1693351" cy="624761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1403648" y="1199856"/>
            <a:ext cx="2658042" cy="27965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</a:rPr>
              <a:t>a)  704,5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b)  6,74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c)  7,63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d)  8 350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e)  8 430</a:t>
            </a:r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473798" y="1052736"/>
            <a:ext cx="576064" cy="80087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2)</a:t>
            </a:r>
            <a:endParaRPr lang="cs-CZ" sz="2800" dirty="0" smtClean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4651351" y="1186908"/>
            <a:ext cx="4088877" cy="29012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f)   24,9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g)  9,2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h)  23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i)   4,600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j)   5,6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251520" y="3861048"/>
            <a:ext cx="8640960" cy="2664296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FFC000"/>
              </a:gs>
              <a:gs pos="0">
                <a:srgbClr val="FF6633"/>
              </a:gs>
              <a:gs pos="6000">
                <a:srgbClr val="FFFF00"/>
              </a:gs>
              <a:gs pos="100000">
                <a:srgbClr val="FFC000"/>
              </a:gs>
              <a:gs pos="100000">
                <a:srgbClr val="3366FF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531596" y="3903320"/>
            <a:ext cx="1036532" cy="80087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3</a:t>
            </a:r>
            <a:r>
              <a:rPr lang="cs-CZ" sz="2800" dirty="0" smtClean="0">
                <a:solidFill>
                  <a:schemeClr val="bg1"/>
                </a:solidFill>
              </a:rPr>
              <a:t>)</a:t>
            </a:r>
            <a:endParaRPr lang="cs-CZ" sz="2800" dirty="0" smtClean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1368807" y="4047597"/>
            <a:ext cx="3131185" cy="229119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</a:rPr>
              <a:t>a)  1000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b)  100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c)  10 000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/>
                </a:solidFill>
                <a:cs typeface="Calibri" pitchFamily="34" charset="0"/>
              </a:rPr>
              <a:t>d)  10 000</a:t>
            </a:r>
          </a:p>
        </p:txBody>
      </p:sp>
      <p:pic>
        <p:nvPicPr>
          <p:cNvPr id="4098" name="Picture 2" descr="C:\Users\spravce\AppData\Local\Microsoft\Windows\Temporary Internet Files\Content.IE5\BL96J1IA\MC90043779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28824"/>
            <a:ext cx="2352823" cy="192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5266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8" grpId="0"/>
      <p:bldP spid="10" grpId="0"/>
      <p:bldP spid="11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4275" y="646837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822250" y="3347137"/>
            <a:ext cx="7585396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794718" y="4175229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868040" y="892825"/>
            <a:ext cx="759082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824582" y="2555049"/>
            <a:ext cx="7597352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861516" y="1719677"/>
            <a:ext cx="756041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775494" y="5039325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64494" y="5831413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625030" y="90483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rgbClr val="FFFF00"/>
                </a:solidFill>
              </a:rPr>
              <a:t>Hypertextové odkazy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157" y="212829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869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150370" y="193383"/>
            <a:ext cx="8814118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0226" y="1124744"/>
            <a:ext cx="9103774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rgbClr val="FFFF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rgbClr val="FFFF00"/>
                </a:solidFill>
              </a:rPr>
              <a:t>MOLNÁR, Josef; KOPECKÝ, Milan; LIŠKOVÁ, Hana a kol. </a:t>
            </a:r>
            <a:r>
              <a:rPr lang="cs-CZ" sz="1100" i="1" dirty="0">
                <a:solidFill>
                  <a:srgbClr val="FFFF00"/>
                </a:solidFill>
              </a:rPr>
              <a:t>Matematika 6</a:t>
            </a:r>
            <a:r>
              <a:rPr lang="cs-CZ" sz="1100" dirty="0">
                <a:solidFill>
                  <a:srgbClr val="FFFF00"/>
                </a:solidFill>
              </a:rPr>
              <a:t>.Liberec: </a:t>
            </a:r>
            <a:r>
              <a:rPr lang="cs-CZ" sz="1100" dirty="0" err="1">
                <a:solidFill>
                  <a:srgbClr val="FFFF00"/>
                </a:solidFill>
              </a:rPr>
              <a:t>Prodos</a:t>
            </a:r>
            <a:r>
              <a:rPr lang="cs-CZ" sz="1100" dirty="0">
                <a:solidFill>
                  <a:srgbClr val="FFFF00"/>
                </a:solidFill>
              </a:rPr>
              <a:t>, 1998, ISBN </a:t>
            </a:r>
            <a:r>
              <a:rPr lang="cs-CZ" sz="1100" dirty="0" smtClean="0">
                <a:solidFill>
                  <a:srgbClr val="FFFF00"/>
                </a:solidFill>
              </a:rPr>
              <a:t>80-85806-98-3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rgbClr val="FFFF00"/>
                </a:solidFill>
              </a:rPr>
              <a:t>MULLEROVÁ, Jana; MIKULČÁK, Jiří; KABELE, Jiří a kol. </a:t>
            </a:r>
            <a:r>
              <a:rPr lang="cs-CZ" sz="1100" i="1" dirty="0">
                <a:solidFill>
                  <a:srgbClr val="FFFF00"/>
                </a:solidFill>
              </a:rPr>
              <a:t>Matematika pro 6. ročník</a:t>
            </a:r>
            <a:r>
              <a:rPr lang="cs-CZ" sz="1100" dirty="0">
                <a:solidFill>
                  <a:srgbClr val="FFFF00"/>
                </a:solidFill>
              </a:rPr>
              <a:t>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rgbClr val="FFFF00"/>
                </a:solidFill>
              </a:rPr>
              <a:t>DYTRYCH</a:t>
            </a:r>
            <a:r>
              <a:rPr lang="cs-CZ" sz="1100" dirty="0">
                <a:solidFill>
                  <a:srgbClr val="FFFF00"/>
                </a:solidFill>
              </a:rPr>
              <a:t>, Martin; DOBIASOVÁ, Irena; LIVŇANSKÁ, Libuše. </a:t>
            </a:r>
            <a:r>
              <a:rPr lang="cs-CZ" sz="1100" i="1" dirty="0">
                <a:solidFill>
                  <a:srgbClr val="FFFF00"/>
                </a:solidFill>
              </a:rPr>
              <a:t>Sbírka úloh z matematiky</a:t>
            </a:r>
            <a:r>
              <a:rPr lang="cs-CZ" sz="1100" dirty="0">
                <a:solidFill>
                  <a:srgbClr val="FFFF00"/>
                </a:solidFill>
              </a:rPr>
              <a:t>. Pohořelice: Fortuna, 2001, ISBN 80-7168-766-9. </a:t>
            </a:r>
            <a:endParaRPr lang="cs-CZ" sz="1100" dirty="0" smtClean="0">
              <a:solidFill>
                <a:srgbClr val="FFFF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rgbClr val="FFFF00"/>
                </a:solidFill>
              </a:rPr>
              <a:t>Galerie klipart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Použité zdroje: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89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526</TotalTime>
  <Words>437</Words>
  <Application>Microsoft Office PowerPoint</Application>
  <PresentationFormat>Předvádění na obrazovce (4:3)</PresentationFormat>
  <Paragraphs>76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Technický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desetinných čísel</dc:title>
  <dc:creator>ZŠ Libina</dc:creator>
  <cp:lastModifiedBy>ZŠ Libina</cp:lastModifiedBy>
  <cp:revision>86</cp:revision>
  <dcterms:created xsi:type="dcterms:W3CDTF">2011-10-16T10:29:28Z</dcterms:created>
  <dcterms:modified xsi:type="dcterms:W3CDTF">2013-03-23T16:58:26Z</dcterms:modified>
</cp:coreProperties>
</file>